
<file path=[Content_Types].xml><?xml version="1.0" encoding="utf-8"?>
<Types xmlns="http://schemas.openxmlformats.org/package/2006/content-types">
  <Default ContentType="image/jpeg" Extension="jpg"/>
  <Default ContentType="application/vnd.openxmlformats-officedocument.spreadsheetml.sheet" Extension="xlsx"/>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ms-office.chartcolorstyle+xml" PartName="/ppt/charts/colors1.xml"/>
  <Override ContentType="application/vnd.ms-office.chartcolorstyle+xml" PartName="/ppt/charts/colors2.xml"/>
  <Override ContentType="application/vnd.openxmlformats-officedocument.theme+xml" PartName="/ppt/theme/theme1.xml"/>
  <Override ContentType="application/vnd.openxmlformats-officedocument.theme+xml" PartName="/ppt/theme/theme2.xml"/>
  <Override ContentType="application/vnd.openxmlformats-officedocument.drawingml.chart+xml" PartName="/ppt/charts/chart2.xml"/>
  <Override ContentType="application/vnd.openxmlformats-officedocument.drawingml.chart+xml" PartName="/ppt/charts/chart1.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ms-office.chartstyle+xml" PartName="/ppt/charts/style1.xml"/>
  <Override ContentType="application/vnd.ms-office.chartstyle+xml" PartName="/ppt/charts/style2.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y="6858000" cx="12192000"/>
  <p:notesSz cx="6858000" cy="9144000"/>
  <p:embeddedFontLst>
    <p:embeddedFont>
      <p:font typeface="Montserrat SemiBold"/>
      <p:regular r:id="rId39"/>
      <p:bold r:id="rId40"/>
      <p:italic r:id="rId41"/>
      <p:boldItalic r:id="rId42"/>
    </p:embeddedFont>
    <p:embeddedFont>
      <p:font typeface="Montserrat"/>
      <p:regular r:id="rId43"/>
      <p:bold r:id="rId44"/>
      <p:italic r:id="rId45"/>
      <p:boldItalic r:id="rId46"/>
    </p:embeddedFont>
    <p:embeddedFont>
      <p:font typeface="Helvetica Neue"/>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1" roundtripDataSignature="AMtx7mjqVpFaG1TXyXtw3Hr9PX9/ovZb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SemiBold-bold.fntdata"/><Relationship Id="rId42" Type="http://schemas.openxmlformats.org/officeDocument/2006/relationships/font" Target="fonts/MontserratSemiBold-boldItalic.fntdata"/><Relationship Id="rId41" Type="http://schemas.openxmlformats.org/officeDocument/2006/relationships/font" Target="fonts/MontserratSemiBold-italic.fntdata"/><Relationship Id="rId44" Type="http://schemas.openxmlformats.org/officeDocument/2006/relationships/font" Target="fonts/Montserrat-bold.fntdata"/><Relationship Id="rId43" Type="http://schemas.openxmlformats.org/officeDocument/2006/relationships/font" Target="fonts/Montserrat-regular.fntdata"/><Relationship Id="rId46" Type="http://schemas.openxmlformats.org/officeDocument/2006/relationships/font" Target="fonts/Montserrat-boldItalic.fntdata"/><Relationship Id="rId45"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HelveticaNeue-bold.fntdata"/><Relationship Id="rId47" Type="http://schemas.openxmlformats.org/officeDocument/2006/relationships/font" Target="fonts/HelveticaNeue-regular.fntdata"/><Relationship Id="rId49" Type="http://schemas.openxmlformats.org/officeDocument/2006/relationships/font" Target="fonts/HelveticaNeue-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font" Target="fonts/MontserratSemiBold-regular.fntdata"/><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customschemas.google.com/relationships/presentationmetadata" Target="metadata"/><Relationship Id="rId50" Type="http://schemas.openxmlformats.org/officeDocument/2006/relationships/font" Target="fonts/HelveticaNeue-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Report of</a:t>
            </a:r>
            <a:r>
              <a:rPr lang="it-IT" baseline="0" dirty="0"/>
              <a:t> WE</a:t>
            </a:r>
            <a:endParaRPr lang="it-IT"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Lorem 1</c:v>
                </c:pt>
              </c:strCache>
            </c:strRef>
          </c:tx>
          <c:spPr>
            <a:solidFill>
              <a:schemeClr val="accent1"/>
            </a:solidFill>
            <a:ln>
              <a:noFill/>
            </a:ln>
            <a:effectLst/>
          </c:spPr>
          <c:invertIfNegative val="0"/>
          <c:cat>
            <c:strRef>
              <c:f>Foglio1!$A$2:$A$5</c:f>
              <c:strCache>
                <c:ptCount val="4"/>
                <c:pt idx="0">
                  <c:v>Lorem 1</c:v>
                </c:pt>
                <c:pt idx="1">
                  <c:v>Lorem 2</c:v>
                </c:pt>
                <c:pt idx="2">
                  <c:v>Lorem 3</c:v>
                </c:pt>
                <c:pt idx="3">
                  <c:v>Lorem 4</c:v>
                </c:pt>
              </c:strCache>
            </c:strRef>
          </c:cat>
          <c:val>
            <c:numRef>
              <c:f>Foglio1!$B$2:$B$5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A87-0043-98CB-8392DC94ED2D}"/>
            </c:ext>
          </c:extLst>
        </c:ser>
        <c:ser>
          <c:idx val="1"/>
          <c:order val="1"/>
          <c:tx>
            <c:strRef>
              <c:f>Foglio1!$C$1</c:f>
              <c:strCache>
                <c:ptCount val="1"/>
                <c:pt idx="0">
                  <c:v>Lorem 2</c:v>
                </c:pt>
              </c:strCache>
            </c:strRef>
          </c:tx>
          <c:spPr>
            <a:solidFill>
              <a:schemeClr val="accent2"/>
            </a:solidFill>
            <a:ln>
              <a:noFill/>
            </a:ln>
            <a:effectLst/>
          </c:spPr>
          <c:invertIfNegative val="0"/>
          <c:cat>
            <c:strRef>
              <c:f>Foglio1!$A$2:$A$5</c:f>
              <c:strCache>
                <c:ptCount val="4"/>
                <c:pt idx="0">
                  <c:v>Lorem 1</c:v>
                </c:pt>
                <c:pt idx="1">
                  <c:v>Lorem 2</c:v>
                </c:pt>
                <c:pt idx="2">
                  <c:v>Lorem 3</c:v>
                </c:pt>
                <c:pt idx="3">
                  <c:v>Lorem 4</c:v>
                </c:pt>
              </c:strCache>
            </c:strRef>
          </c:cat>
          <c:val>
            <c:numRef>
              <c:f>Foglio1!$C$2:$C$5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A87-0043-98CB-8392DC94ED2D}"/>
            </c:ext>
          </c:extLst>
        </c:ser>
        <c:ser>
          <c:idx val="2"/>
          <c:order val="2"/>
          <c:tx>
            <c:strRef>
              <c:f>Foglio1!$D$1</c:f>
              <c:strCache>
                <c:ptCount val="1"/>
                <c:pt idx="0">
                  <c:v>Lorem 3</c:v>
                </c:pt>
              </c:strCache>
            </c:strRef>
          </c:tx>
          <c:spPr>
            <a:solidFill>
              <a:schemeClr val="accent3"/>
            </a:solidFill>
            <a:ln>
              <a:noFill/>
            </a:ln>
            <a:effectLst/>
          </c:spPr>
          <c:invertIfNegative val="0"/>
          <c:cat>
            <c:strRef>
              <c:f>Foglio1!$A$2:$A$5</c:f>
              <c:strCache>
                <c:ptCount val="4"/>
                <c:pt idx="0">
                  <c:v>Lorem 1</c:v>
                </c:pt>
                <c:pt idx="1">
                  <c:v>Lorem 2</c:v>
                </c:pt>
                <c:pt idx="2">
                  <c:v>Lorem 3</c:v>
                </c:pt>
                <c:pt idx="3">
                  <c:v>Lorem 4</c:v>
                </c:pt>
              </c:strCache>
            </c:strRef>
          </c:cat>
          <c:val>
            <c:numRef>
              <c:f>Foglio1!$D$2:$D$5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A87-0043-98CB-8392DC94ED2D}"/>
            </c:ext>
          </c:extLst>
        </c:ser>
        <c:dLbls>
          <c:showLegendKey val="0"/>
          <c:showVal val="0"/>
          <c:showCatName val="0"/>
          <c:showSerName val="0"/>
          <c:showPercent val="0"/>
          <c:showBubbleSize val="0"/>
        </c:dLbls>
        <c:gapWidth val="219"/>
        <c:overlap val="-27"/>
        <c:axId val="1922619680"/>
        <c:axId val="1922497616"/>
      </c:barChart>
      <c:catAx>
        <c:axId val="192261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22497616"/>
        <c:crosses val="autoZero"/>
        <c:auto val="1"/>
        <c:lblAlgn val="ctr"/>
        <c:lblOffset val="100"/>
        <c:noMultiLvlLbl val="0"/>
      </c:catAx>
      <c:valAx>
        <c:axId val="1922497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226196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dirty="0"/>
              <a:t>Report of</a:t>
            </a:r>
            <a:r>
              <a:rPr lang="it-IT" baseline="0" dirty="0"/>
              <a:t> WE</a:t>
            </a:r>
            <a:endParaRPr lang="it-IT"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areaChart>
        <c:grouping val="stacked"/>
        <c:varyColors val="0"/>
        <c:ser>
          <c:idx val="0"/>
          <c:order val="0"/>
          <c:tx>
            <c:strRef>
              <c:f>Foglio1!$B$1</c:f>
              <c:strCache>
                <c:ptCount val="1"/>
                <c:pt idx="0">
                  <c:v>Lorem 1</c:v>
                </c:pt>
              </c:strCache>
            </c:strRef>
          </c:tx>
          <c:spPr>
            <a:solidFill>
              <a:schemeClr val="accent1"/>
            </a:solidFill>
            <a:ln>
              <a:noFill/>
            </a:ln>
            <a:effectLst/>
          </c:spPr>
          <c:cat>
            <c:strRef>
              <c:f>Foglio1!$A$2:$A$5</c:f>
              <c:strCache>
                <c:ptCount val="4"/>
                <c:pt idx="0">
                  <c:v>Lorem 1</c:v>
                </c:pt>
                <c:pt idx="1">
                  <c:v>Lorem 2</c:v>
                </c:pt>
                <c:pt idx="2">
                  <c:v>Lorem 3</c:v>
                </c:pt>
                <c:pt idx="3">
                  <c:v>Lorem 4</c:v>
                </c:pt>
              </c:strCache>
            </c:strRef>
          </c:cat>
          <c:val>
            <c:numRef>
              <c:f>Foglio1!$B$2:$B$5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DA87-0043-98CB-8392DC94ED2D}"/>
            </c:ext>
          </c:extLst>
        </c:ser>
        <c:ser>
          <c:idx val="1"/>
          <c:order val="1"/>
          <c:tx>
            <c:strRef>
              <c:f>Foglio1!$C$1</c:f>
              <c:strCache>
                <c:ptCount val="1"/>
                <c:pt idx="0">
                  <c:v>Lorem 2</c:v>
                </c:pt>
              </c:strCache>
            </c:strRef>
          </c:tx>
          <c:spPr>
            <a:solidFill>
              <a:schemeClr val="accent2"/>
            </a:solidFill>
            <a:ln>
              <a:noFill/>
            </a:ln>
            <a:effectLst/>
          </c:spPr>
          <c:cat>
            <c:strRef>
              <c:f>Foglio1!$A$2:$A$5</c:f>
              <c:strCache>
                <c:ptCount val="4"/>
                <c:pt idx="0">
                  <c:v>Lorem 1</c:v>
                </c:pt>
                <c:pt idx="1">
                  <c:v>Lorem 2</c:v>
                </c:pt>
                <c:pt idx="2">
                  <c:v>Lorem 3</c:v>
                </c:pt>
                <c:pt idx="3">
                  <c:v>Lorem 4</c:v>
                </c:pt>
              </c:strCache>
            </c:strRef>
          </c:cat>
          <c:val>
            <c:numRef>
              <c:f>Foglio1!$C$2:$C$5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DA87-0043-98CB-8392DC94ED2D}"/>
            </c:ext>
          </c:extLst>
        </c:ser>
        <c:ser>
          <c:idx val="2"/>
          <c:order val="2"/>
          <c:tx>
            <c:strRef>
              <c:f>Foglio1!$D$1</c:f>
              <c:strCache>
                <c:ptCount val="1"/>
                <c:pt idx="0">
                  <c:v>Lorem 3</c:v>
                </c:pt>
              </c:strCache>
            </c:strRef>
          </c:tx>
          <c:spPr>
            <a:solidFill>
              <a:schemeClr val="accent3"/>
            </a:solidFill>
            <a:ln>
              <a:noFill/>
            </a:ln>
            <a:effectLst/>
          </c:spPr>
          <c:cat>
            <c:strRef>
              <c:f>Foglio1!$A$2:$A$5</c:f>
              <c:strCache>
                <c:ptCount val="4"/>
                <c:pt idx="0">
                  <c:v>Lorem 1</c:v>
                </c:pt>
                <c:pt idx="1">
                  <c:v>Lorem 2</c:v>
                </c:pt>
                <c:pt idx="2">
                  <c:v>Lorem 3</c:v>
                </c:pt>
                <c:pt idx="3">
                  <c:v>Lorem 4</c:v>
                </c:pt>
              </c:strCache>
            </c:strRef>
          </c:cat>
          <c:val>
            <c:numRef>
              <c:f>Foglio1!$D$2:$D$5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DA87-0043-98CB-8392DC94ED2D}"/>
            </c:ext>
          </c:extLst>
        </c:ser>
        <c:dLbls>
          <c:showLegendKey val="0"/>
          <c:showVal val="0"/>
          <c:showCatName val="0"/>
          <c:showSerName val="0"/>
          <c:showPercent val="0"/>
          <c:showBubbleSize val="0"/>
        </c:dLbls>
        <c:axId val="1922619680"/>
        <c:axId val="1922497616"/>
      </c:areaChart>
      <c:catAx>
        <c:axId val="19226196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22497616"/>
        <c:crosses val="autoZero"/>
        <c:auto val="1"/>
        <c:lblAlgn val="ctr"/>
        <c:lblOffset val="100"/>
        <c:noMultiLvlLbl val="0"/>
      </c:catAx>
      <c:valAx>
        <c:axId val="1922497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192261968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a641744e03_0_908:notes"/>
          <p:cNvSpPr txBox="1"/>
          <p:nvPr>
            <p:ph idx="1" type="body"/>
          </p:nvPr>
        </p:nvSpPr>
        <p:spPr>
          <a:xfrm>
            <a:off x="906357" y="4715153"/>
            <a:ext cx="4985100" cy="4467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19" name="Google Shape;219;g2a641744e03_0_908: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a641744e03_0_115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87" name="Google Shape;287;g2a641744e03_0_11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2a641744e03_0_11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95" name="Google Shape;295;g2a641744e03_0_11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a641744e03_0_117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02" name="Google Shape;302;g2a641744e03_0_117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a641744e03_0_118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12" name="Google Shape;312;g2a641744e03_0_118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2a641744e03_0_118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20" name="Google Shape;320;g2a641744e03_0_11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a6ca24ea93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8" name="Google Shape;328;g2a6ca24ea93_0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9" name="Google Shape;329;g2a6ca24ea93_0_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4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36" name="Google Shape;336;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a90f91dcf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4" name="Google Shape;344;g2a90f91dcf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a6ca24ea93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1" name="Google Shape;351;g2a6ca24ea93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2" name="Google Shape;352;g2a6ca24ea93_0_4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a6ca24ea93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 name="Google Shape;358;g2a6ca24ea93_0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9" name="Google Shape;359;g2a6ca24ea93_0_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a90bbc7c54_0_0:notes"/>
          <p:cNvSpPr txBox="1"/>
          <p:nvPr>
            <p:ph idx="1" type="body"/>
          </p:nvPr>
        </p:nvSpPr>
        <p:spPr>
          <a:xfrm>
            <a:off x="685801" y="4400555"/>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g2a90bbc7c54_0_0:notes"/>
          <p:cNvSpPr/>
          <p:nvPr>
            <p:ph idx="2" type="sldImg"/>
          </p:nvPr>
        </p:nvSpPr>
        <p:spPr>
          <a:xfrm>
            <a:off x="426022" y="1143550"/>
            <a:ext cx="6006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a6ca24ea93_0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8" name="Google Shape;368;g2a6ca24ea93_0_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9" name="Google Shape;369;g2a6ca24ea93_0_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a6ca24ea93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1" name="Google Shape;391;g2a6ca24ea93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2" name="Google Shape;392;g2a6ca24ea93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2a6ca24ea93_0_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9" name="Google Shape;399;g2a6ca24ea93_0_10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0" name="Google Shape;400;g2a6ca24ea93_0_10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p4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06" name="Google Shape;40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2a6ca24ea93_0_1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4" name="Google Shape;414;g2a6ca24ea93_0_1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5" name="Google Shape;415;g2a6ca24ea93_0_11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2a6ca24ea93_0_1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0" name="Google Shape;420;g2a6ca24ea93_0_1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1" name="Google Shape;421;g2a6ca24ea93_0_1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2a6ca24ea93_0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 name="Google Shape;428;g2a6ca24ea93_0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9" name="Google Shape;429;g2a6ca24ea93_0_1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a6ca24ea93_0_1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5" name="Google Shape;435;g2a6ca24ea93_0_1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6" name="Google Shape;436;g2a6ca24ea93_0_14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2a6ca24ea93_0_1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3" name="Google Shape;443;g2a6ca24ea93_0_1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4" name="Google Shape;444;g2a6ca24ea93_0_1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2a6ca24ea93_0_1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0" name="Google Shape;450;g2a6ca24ea93_0_1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1" name="Google Shape;451;g2a6ca24ea93_0_1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a90bbc7c54_0_5:notes"/>
          <p:cNvSpPr txBox="1"/>
          <p:nvPr>
            <p:ph idx="1" type="body"/>
          </p:nvPr>
        </p:nvSpPr>
        <p:spPr>
          <a:xfrm>
            <a:off x="685801" y="4400555"/>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1" name="Google Shape;231;g2a90bbc7c54_0_5:notes"/>
          <p:cNvSpPr/>
          <p:nvPr>
            <p:ph idx="2" type="sldImg"/>
          </p:nvPr>
        </p:nvSpPr>
        <p:spPr>
          <a:xfrm>
            <a:off x="426022" y="1143550"/>
            <a:ext cx="6006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4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57" name="Google Shape;457;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p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64" name="Google Shape;464;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p4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71" name="Google Shape;471;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2a6ca24ea93_0_1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8" name="Google Shape;478;g2a6ca24ea93_0_17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9" name="Google Shape;479;g2a6ca24ea93_0_17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it-IT"/>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p48:notes"/>
          <p:cNvSpPr txBox="1"/>
          <p:nvPr>
            <p:ph idx="1" type="body"/>
          </p:nvPr>
        </p:nvSpPr>
        <p:spPr>
          <a:xfrm>
            <a:off x="906357" y="4715153"/>
            <a:ext cx="4985100" cy="4467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485" name="Google Shape;485;p48:notes"/>
          <p:cNvSpPr/>
          <p:nvPr>
            <p:ph idx="2" type="sldImg"/>
          </p:nvPr>
        </p:nvSpPr>
        <p:spPr>
          <a:xfrm>
            <a:off x="90488" y="744538"/>
            <a:ext cx="6616800" cy="37227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2a90bbc7c54_0_12:notes"/>
          <p:cNvSpPr txBox="1"/>
          <p:nvPr>
            <p:ph idx="1" type="body"/>
          </p:nvPr>
        </p:nvSpPr>
        <p:spPr>
          <a:xfrm>
            <a:off x="685801" y="4400555"/>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9" name="Google Shape;239;g2a90bbc7c54_0_12:notes"/>
          <p:cNvSpPr/>
          <p:nvPr>
            <p:ph idx="2" type="sldImg"/>
          </p:nvPr>
        </p:nvSpPr>
        <p:spPr>
          <a:xfrm>
            <a:off x="426022" y="1143550"/>
            <a:ext cx="6006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4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48" name="Google Shape;248;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a641744e03_0_112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57" name="Google Shape;257;g2a641744e03_0_11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a641744e03_0_11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64" name="Google Shape;264;g2a641744e03_0_11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72" name="Google Shape;272;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a641744e03_0_114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80" name="Google Shape;280;g2a641744e03_0_11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chart" Target="../charts/chart1.xml"/><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chart" Target="../charts/chart2.x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9.png"/><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5.png"/><Relationship Id="rId6"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
  <p:cSld name="Title A">
    <p:spTree>
      <p:nvGrpSpPr>
        <p:cNvPr id="15" name="Shape 15"/>
        <p:cNvGrpSpPr/>
        <p:nvPr/>
      </p:nvGrpSpPr>
      <p:grpSpPr>
        <a:xfrm>
          <a:off x="0" y="0"/>
          <a:ext cx="0" cy="0"/>
          <a:chOff x="0" y="0"/>
          <a:chExt cx="0" cy="0"/>
        </a:xfrm>
      </p:grpSpPr>
      <p:sp>
        <p:nvSpPr>
          <p:cNvPr id="16" name="Google Shape;16;p17"/>
          <p:cNvSpPr txBox="1"/>
          <p:nvPr>
            <p:ph type="title"/>
          </p:nvPr>
        </p:nvSpPr>
        <p:spPr>
          <a:xfrm>
            <a:off x="609600" y="2648201"/>
            <a:ext cx="5191119" cy="1508126"/>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rgbClr val="316DB2"/>
              </a:buClr>
              <a:buSzPts val="4000"/>
              <a:buFont typeface="Montserrat"/>
              <a:buNone/>
              <a:defRPr b="1" i="0" sz="4000" u="none" cap="none" strike="noStrike">
                <a:solidFill>
                  <a:srgbClr val="316DB2"/>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17" name="Google Shape;17;p17"/>
          <p:cNvPicPr preferRelativeResize="0"/>
          <p:nvPr/>
        </p:nvPicPr>
        <p:blipFill rotWithShape="1">
          <a:blip r:embed="rId2">
            <a:alphaModFix/>
          </a:blip>
          <a:srcRect b="0" l="0" r="0" t="0"/>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9" name="Google Shape;19;p17"/>
          <p:cNvSpPr txBox="1"/>
          <p:nvPr>
            <p:ph idx="1" type="body"/>
          </p:nvPr>
        </p:nvSpPr>
        <p:spPr>
          <a:xfrm>
            <a:off x="609600" y="4156417"/>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000"/>
              <a:buFont typeface="Arial"/>
              <a:buNone/>
              <a:defRPr b="0" i="0" sz="20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0" name="Google Shape;20;p17"/>
          <p:cNvSpPr txBox="1"/>
          <p:nvPr>
            <p:ph idx="2" type="body"/>
          </p:nvPr>
        </p:nvSpPr>
        <p:spPr>
          <a:xfrm>
            <a:off x="4431895" y="753009"/>
            <a:ext cx="1931960" cy="440664"/>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600"/>
              <a:buFont typeface="Arial"/>
              <a:buNone/>
              <a:defRPr b="1" i="0" sz="16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1" name="Google Shape;21;p17"/>
          <p:cNvSpPr txBox="1"/>
          <p:nvPr>
            <p:ph idx="3" type="body"/>
          </p:nvPr>
        </p:nvSpPr>
        <p:spPr>
          <a:xfrm>
            <a:off x="4431895" y="1200727"/>
            <a:ext cx="1931960" cy="358736"/>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400"/>
              <a:buFont typeface="Arial"/>
              <a:buNone/>
              <a:defRPr b="0" i="0" sz="14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2" name="Google Shape;22;p17"/>
          <p:cNvSpPr/>
          <p:nvPr>
            <p:ph idx="4" type="pic"/>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cap="flat" cmpd="sng" w="12700">
            <a:solidFill>
              <a:srgbClr val="42AC32"/>
            </a:solidFill>
            <a:prstDash val="solid"/>
            <a:round/>
            <a:headEnd len="sm" w="sm" type="none"/>
            <a:tailEnd len="sm" w="sm" type="none"/>
          </a:ln>
        </p:spPr>
      </p:cxnSp>
      <p:pic>
        <p:nvPicPr>
          <p:cNvPr id="24" name="Google Shape;24;p17"/>
          <p:cNvPicPr preferRelativeResize="0"/>
          <p:nvPr/>
        </p:nvPicPr>
        <p:blipFill rotWithShape="1">
          <a:blip r:embed="rId3">
            <a:alphaModFix/>
          </a:blip>
          <a:srcRect b="0" l="0" r="0" t="0"/>
          <a:stretch/>
        </p:blipFill>
        <p:spPr>
          <a:xfrm>
            <a:off x="625744" y="5793647"/>
            <a:ext cx="2045893" cy="436010"/>
          </a:xfrm>
          <a:prstGeom prst="rect">
            <a:avLst/>
          </a:prstGeom>
          <a:noFill/>
          <a:ln>
            <a:noFill/>
          </a:ln>
        </p:spPr>
      </p:pic>
      <p:sp>
        <p:nvSpPr>
          <p:cNvPr id="25" name="Google Shape;25;p17"/>
          <p:cNvSpPr txBox="1"/>
          <p:nvPr/>
        </p:nvSpPr>
        <p:spPr>
          <a:xfrm>
            <a:off x="2687782"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
        <p:nvSpPr>
          <p:cNvPr id="26" name="Google Shape;26;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7" name="Google Shape;27;p17"/>
          <p:cNvSpPr/>
          <p:nvPr>
            <p:ph idx="5" type="pic"/>
          </p:nvPr>
        </p:nvSpPr>
        <p:spPr>
          <a:xfrm>
            <a:off x="6872288" y="0"/>
            <a:ext cx="5319712" cy="6858000"/>
          </a:xfrm>
          <a:prstGeom prst="rect">
            <a:avLst/>
          </a:prstGeom>
          <a:solidFill>
            <a:schemeClr val="lt1"/>
          </a:solidFill>
          <a:ln>
            <a:noFill/>
          </a:ln>
          <a:effectLst>
            <a:reflection blurRad="0" dir="5400000" dist="50800" endA="0" endPos="0" kx="0" rotWithShape="0" algn="bl" stPos="0" sy="-100000" ky="0"/>
          </a:effectLst>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Just Text">
  <p:cSld name="Just Text">
    <p:spTree>
      <p:nvGrpSpPr>
        <p:cNvPr id="119" name="Shape 119"/>
        <p:cNvGrpSpPr/>
        <p:nvPr/>
      </p:nvGrpSpPr>
      <p:grpSpPr>
        <a:xfrm>
          <a:off x="0" y="0"/>
          <a:ext cx="0" cy="0"/>
          <a:chOff x="0" y="0"/>
          <a:chExt cx="0" cy="0"/>
        </a:xfrm>
      </p:grpSpPr>
      <p:sp>
        <p:nvSpPr>
          <p:cNvPr id="120" name="Google Shape;120;p24"/>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121" name="Google Shape;121;p24"/>
          <p:cNvSpPr txBox="1"/>
          <p:nvPr>
            <p:ph type="title"/>
          </p:nvPr>
        </p:nvSpPr>
        <p:spPr>
          <a:xfrm>
            <a:off x="904810" y="125620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22" name="Google Shape;122;p24"/>
          <p:cNvSpPr txBox="1"/>
          <p:nvPr>
            <p:ph idx="1" type="body"/>
          </p:nvPr>
        </p:nvSpPr>
        <p:spPr>
          <a:xfrm>
            <a:off x="904875" y="2877240"/>
            <a:ext cx="4174021" cy="262903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23" name="Google Shape;123;p24"/>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124" name="Google Shape;124;p24"/>
          <p:cNvSpPr txBox="1"/>
          <p:nvPr>
            <p:ph idx="2" type="body"/>
          </p:nvPr>
        </p:nvSpPr>
        <p:spPr>
          <a:xfrm>
            <a:off x="5178701" y="2877240"/>
            <a:ext cx="4174021" cy="262903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25" name="Google Shape;125;p24"/>
          <p:cNvPicPr preferRelativeResize="0"/>
          <p:nvPr/>
        </p:nvPicPr>
        <p:blipFill rotWithShape="1">
          <a:blip r:embed="rId3">
            <a:alphaModFix/>
          </a:blip>
          <a:srcRect b="0" l="0" r="0" t="0"/>
          <a:stretch/>
        </p:blipFill>
        <p:spPr>
          <a:xfrm>
            <a:off x="904095" y="5793647"/>
            <a:ext cx="2045893" cy="436010"/>
          </a:xfrm>
          <a:prstGeom prst="rect">
            <a:avLst/>
          </a:prstGeom>
          <a:noFill/>
          <a:ln>
            <a:noFill/>
          </a:ln>
        </p:spPr>
      </p:pic>
      <p:sp>
        <p:nvSpPr>
          <p:cNvPr id="126" name="Google Shape;126;p24"/>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infographics 1">
  <p:cSld name="Slide text infographics 1">
    <p:spTree>
      <p:nvGrpSpPr>
        <p:cNvPr id="127" name="Shape 127"/>
        <p:cNvGrpSpPr/>
        <p:nvPr/>
      </p:nvGrpSpPr>
      <p:grpSpPr>
        <a:xfrm>
          <a:off x="0" y="0"/>
          <a:ext cx="0" cy="0"/>
          <a:chOff x="0" y="0"/>
          <a:chExt cx="0" cy="0"/>
        </a:xfrm>
      </p:grpSpPr>
      <p:sp>
        <p:nvSpPr>
          <p:cNvPr id="128" name="Google Shape;128;p25"/>
          <p:cNvSpPr/>
          <p:nvPr/>
        </p:nvSpPr>
        <p:spPr>
          <a:xfrm>
            <a:off x="0" y="1837496"/>
            <a:ext cx="6095929" cy="204870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9" name="Google Shape;129;p25"/>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130" name="Google Shape;130;p25"/>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lt1"/>
              </a:buClr>
              <a:buSzPts val="2800"/>
              <a:buFont typeface="Montserrat"/>
              <a:buNone/>
              <a:defRPr b="1" i="0" sz="28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31" name="Google Shape;131;p25"/>
          <p:cNvSpPr txBox="1"/>
          <p:nvPr>
            <p:ph idx="1" type="body"/>
          </p:nvPr>
        </p:nvSpPr>
        <p:spPr>
          <a:xfrm>
            <a:off x="904875" y="4004296"/>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32" name="Google Shape;132;p25"/>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graphicFrame>
        <p:nvGraphicFramePr>
          <p:cNvPr id="133" name="Google Shape;133;p25"/>
          <p:cNvGraphicFramePr/>
          <p:nvPr/>
        </p:nvGraphicFramePr>
        <p:xfrm>
          <a:off x="6993421" y="924339"/>
          <a:ext cx="4293704" cy="4637524"/>
        </p:xfrm>
        <a:graphic>
          <a:graphicData uri="http://schemas.openxmlformats.org/drawingml/2006/chart">
            <c:chart r:id="rId3"/>
          </a:graphicData>
        </a:graphic>
      </p:graphicFrame>
      <p:pic>
        <p:nvPicPr>
          <p:cNvPr id="134" name="Google Shape;134;p25"/>
          <p:cNvPicPr preferRelativeResize="0"/>
          <p:nvPr/>
        </p:nvPicPr>
        <p:blipFill rotWithShape="1">
          <a:blip r:embed="rId4">
            <a:alphaModFix/>
          </a:blip>
          <a:srcRect b="0" l="0" r="0" t="0"/>
          <a:stretch/>
        </p:blipFill>
        <p:spPr>
          <a:xfrm>
            <a:off x="904095" y="5793647"/>
            <a:ext cx="2045893" cy="436010"/>
          </a:xfrm>
          <a:prstGeom prst="rect">
            <a:avLst/>
          </a:prstGeom>
          <a:noFill/>
          <a:ln>
            <a:noFill/>
          </a:ln>
        </p:spPr>
      </p:pic>
      <p:sp>
        <p:nvSpPr>
          <p:cNvPr id="135" name="Google Shape;135;p25"/>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infographics 2">
  <p:cSld name="Slide text infographics 2">
    <p:spTree>
      <p:nvGrpSpPr>
        <p:cNvPr id="136" name="Shape 136"/>
        <p:cNvGrpSpPr/>
        <p:nvPr/>
      </p:nvGrpSpPr>
      <p:grpSpPr>
        <a:xfrm>
          <a:off x="0" y="0"/>
          <a:ext cx="0" cy="0"/>
          <a:chOff x="0" y="0"/>
          <a:chExt cx="0" cy="0"/>
        </a:xfrm>
      </p:grpSpPr>
      <p:sp>
        <p:nvSpPr>
          <p:cNvPr id="137" name="Google Shape;137;p26"/>
          <p:cNvSpPr/>
          <p:nvPr/>
        </p:nvSpPr>
        <p:spPr>
          <a:xfrm>
            <a:off x="0" y="1837496"/>
            <a:ext cx="6095929" cy="204870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8" name="Google Shape;138;p26"/>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139" name="Google Shape;139;p26"/>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lt1"/>
              </a:buClr>
              <a:buSzPts val="2800"/>
              <a:buFont typeface="Montserrat"/>
              <a:buNone/>
              <a:defRPr b="1" i="0" sz="28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40" name="Google Shape;140;p26"/>
          <p:cNvSpPr txBox="1"/>
          <p:nvPr>
            <p:ph idx="1" type="body"/>
          </p:nvPr>
        </p:nvSpPr>
        <p:spPr>
          <a:xfrm>
            <a:off x="904875" y="4004296"/>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41" name="Google Shape;141;p26"/>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graphicFrame>
        <p:nvGraphicFramePr>
          <p:cNvPr id="142" name="Google Shape;142;p26"/>
          <p:cNvGraphicFramePr/>
          <p:nvPr/>
        </p:nvGraphicFramePr>
        <p:xfrm>
          <a:off x="6993421" y="924339"/>
          <a:ext cx="4293704" cy="4637524"/>
        </p:xfrm>
        <a:graphic>
          <a:graphicData uri="http://schemas.openxmlformats.org/drawingml/2006/chart">
            <c:chart r:id="rId3"/>
          </a:graphicData>
        </a:graphic>
      </p:graphicFrame>
      <p:pic>
        <p:nvPicPr>
          <p:cNvPr id="143" name="Google Shape;143;p26"/>
          <p:cNvPicPr preferRelativeResize="0"/>
          <p:nvPr/>
        </p:nvPicPr>
        <p:blipFill rotWithShape="1">
          <a:blip r:embed="rId4">
            <a:alphaModFix/>
          </a:blip>
          <a:srcRect b="0" l="0" r="0" t="0"/>
          <a:stretch/>
        </p:blipFill>
        <p:spPr>
          <a:xfrm>
            <a:off x="904095" y="5793647"/>
            <a:ext cx="2045893" cy="436010"/>
          </a:xfrm>
          <a:prstGeom prst="rect">
            <a:avLst/>
          </a:prstGeom>
          <a:noFill/>
          <a:ln>
            <a:noFill/>
          </a:ln>
        </p:spPr>
      </p:pic>
      <p:sp>
        <p:nvSpPr>
          <p:cNvPr id="144" name="Google Shape;144;p26"/>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infographics 3">
  <p:cSld name="Slide text infographics 3">
    <p:spTree>
      <p:nvGrpSpPr>
        <p:cNvPr id="145" name="Shape 145"/>
        <p:cNvGrpSpPr/>
        <p:nvPr/>
      </p:nvGrpSpPr>
      <p:grpSpPr>
        <a:xfrm>
          <a:off x="0" y="0"/>
          <a:ext cx="0" cy="0"/>
          <a:chOff x="0" y="0"/>
          <a:chExt cx="0" cy="0"/>
        </a:xfrm>
      </p:grpSpPr>
      <p:sp>
        <p:nvSpPr>
          <p:cNvPr id="146" name="Google Shape;146;p27"/>
          <p:cNvSpPr/>
          <p:nvPr/>
        </p:nvSpPr>
        <p:spPr>
          <a:xfrm>
            <a:off x="0" y="1837496"/>
            <a:ext cx="6095929" cy="204870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7" name="Google Shape;147;p27"/>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148" name="Google Shape;148;p27"/>
          <p:cNvSpPr txBox="1"/>
          <p:nvPr>
            <p:ph type="title"/>
          </p:nvPr>
        </p:nvSpPr>
        <p:spPr>
          <a:xfrm>
            <a:off x="904810" y="2160660"/>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lt1"/>
              </a:buClr>
              <a:buSzPts val="2800"/>
              <a:buFont typeface="Montserrat"/>
              <a:buNone/>
              <a:defRPr b="1" i="0" sz="28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49" name="Google Shape;149;p27"/>
          <p:cNvSpPr txBox="1"/>
          <p:nvPr>
            <p:ph idx="1" type="body"/>
          </p:nvPr>
        </p:nvSpPr>
        <p:spPr>
          <a:xfrm>
            <a:off x="904875" y="4004296"/>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50" name="Google Shape;150;p27"/>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pic>
        <p:nvPicPr>
          <p:cNvPr id="151" name="Google Shape;151;p27"/>
          <p:cNvPicPr preferRelativeResize="0"/>
          <p:nvPr/>
        </p:nvPicPr>
        <p:blipFill rotWithShape="1">
          <a:blip r:embed="rId3">
            <a:alphaModFix/>
          </a:blip>
          <a:srcRect b="0" l="0" r="0" t="0"/>
          <a:stretch/>
        </p:blipFill>
        <p:spPr>
          <a:xfrm>
            <a:off x="6993421" y="924339"/>
            <a:ext cx="4293704" cy="4637524"/>
          </a:xfrm>
          <a:prstGeom prst="rect">
            <a:avLst/>
          </a:prstGeom>
          <a:noFill/>
          <a:ln>
            <a:noFill/>
          </a:ln>
        </p:spPr>
      </p:pic>
      <p:pic>
        <p:nvPicPr>
          <p:cNvPr id="152" name="Google Shape;152;p27"/>
          <p:cNvPicPr preferRelativeResize="0"/>
          <p:nvPr/>
        </p:nvPicPr>
        <p:blipFill rotWithShape="1">
          <a:blip r:embed="rId4">
            <a:alphaModFix/>
          </a:blip>
          <a:srcRect b="0" l="0" r="0" t="0"/>
          <a:stretch/>
        </p:blipFill>
        <p:spPr>
          <a:xfrm>
            <a:off x="904095" y="5793647"/>
            <a:ext cx="2045893" cy="436010"/>
          </a:xfrm>
          <a:prstGeom prst="rect">
            <a:avLst/>
          </a:prstGeom>
          <a:noFill/>
          <a:ln>
            <a:noFill/>
          </a:ln>
        </p:spPr>
      </p:pic>
      <p:sp>
        <p:nvSpPr>
          <p:cNvPr id="153" name="Google Shape;153;p27"/>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4" name="Shape 154"/>
        <p:cNvGrpSpPr/>
        <p:nvPr/>
      </p:nvGrpSpPr>
      <p:grpSpPr>
        <a:xfrm>
          <a:off x="0" y="0"/>
          <a:ext cx="0" cy="0"/>
          <a:chOff x="0" y="0"/>
          <a:chExt cx="0" cy="0"/>
        </a:xfrm>
      </p:grpSpPr>
      <p:sp>
        <p:nvSpPr>
          <p:cNvPr id="155" name="Google Shape;155;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7" name="Google Shape;157;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0" name="Shape 160"/>
        <p:cNvGrpSpPr/>
        <p:nvPr/>
      </p:nvGrpSpPr>
      <p:grpSpPr>
        <a:xfrm>
          <a:off x="0" y="0"/>
          <a:ext cx="0" cy="0"/>
          <a:chOff x="0" y="0"/>
          <a:chExt cx="0" cy="0"/>
        </a:xfrm>
      </p:grpSpPr>
      <p:sp>
        <p:nvSpPr>
          <p:cNvPr id="161" name="Google Shape;161;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163" name="Google Shape;163;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4" name="Google Shape;164;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66" name="Shape 166"/>
        <p:cNvGrpSpPr/>
        <p:nvPr/>
      </p:nvGrpSpPr>
      <p:grpSpPr>
        <a:xfrm>
          <a:off x="0" y="0"/>
          <a:ext cx="0" cy="0"/>
          <a:chOff x="0" y="0"/>
          <a:chExt cx="0" cy="0"/>
        </a:xfrm>
      </p:grpSpPr>
      <p:sp>
        <p:nvSpPr>
          <p:cNvPr id="167" name="Google Shape;167;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8" name="Google Shape;168;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9" name="Google Shape;169;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0" name="Google Shape;170;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1" name="Google Shape;171;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2" name="Google Shape;172;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73" name="Shape 173"/>
        <p:cNvGrpSpPr/>
        <p:nvPr/>
      </p:nvGrpSpPr>
      <p:grpSpPr>
        <a:xfrm>
          <a:off x="0" y="0"/>
          <a:ext cx="0" cy="0"/>
          <a:chOff x="0" y="0"/>
          <a:chExt cx="0" cy="0"/>
        </a:xfrm>
      </p:grpSpPr>
      <p:sp>
        <p:nvSpPr>
          <p:cNvPr id="174" name="Google Shape;174;p3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3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6" name="Google Shape;176;p3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7" name="Google Shape;177;p3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8" name="Google Shape;178;p3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9" name="Google Shape;179;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0" name="Google Shape;180;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2" name="Shape 182"/>
        <p:cNvGrpSpPr/>
        <p:nvPr/>
      </p:nvGrpSpPr>
      <p:grpSpPr>
        <a:xfrm>
          <a:off x="0" y="0"/>
          <a:ext cx="0" cy="0"/>
          <a:chOff x="0" y="0"/>
          <a:chExt cx="0" cy="0"/>
        </a:xfrm>
      </p:grpSpPr>
      <p:sp>
        <p:nvSpPr>
          <p:cNvPr id="183" name="Google Shape;183;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4" name="Google Shape;184;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5" name="Google Shape;185;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7" name="Shape 187"/>
        <p:cNvGrpSpPr/>
        <p:nvPr/>
      </p:nvGrpSpPr>
      <p:grpSpPr>
        <a:xfrm>
          <a:off x="0" y="0"/>
          <a:ext cx="0" cy="0"/>
          <a:chOff x="0" y="0"/>
          <a:chExt cx="0" cy="0"/>
        </a:xfrm>
      </p:grpSpPr>
      <p:sp>
        <p:nvSpPr>
          <p:cNvPr id="188" name="Google Shape;188;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9" name="Google Shape;189;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0" name="Google Shape;190;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2">
  <p:cSld name="Slide text 2">
    <p:spTree>
      <p:nvGrpSpPr>
        <p:cNvPr id="28" name="Shape 28"/>
        <p:cNvGrpSpPr/>
        <p:nvPr/>
      </p:nvGrpSpPr>
      <p:grpSpPr>
        <a:xfrm>
          <a:off x="0" y="0"/>
          <a:ext cx="0" cy="0"/>
          <a:chOff x="0" y="0"/>
          <a:chExt cx="0" cy="0"/>
        </a:xfrm>
      </p:grpSpPr>
      <p:sp>
        <p:nvSpPr>
          <p:cNvPr id="29" name="Google Shape;29;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0" name="Google Shape;30;p1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31" name="Google Shape;31;p19"/>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32" name="Google Shape;32;p19"/>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33" name="Google Shape;33;p19"/>
          <p:cNvSpPr/>
          <p:nvPr>
            <p:ph idx="2"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34" name="Google Shape;34;p19"/>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pic>
        <p:nvPicPr>
          <p:cNvPr id="35" name="Google Shape;35;p19"/>
          <p:cNvPicPr preferRelativeResize="0"/>
          <p:nvPr/>
        </p:nvPicPr>
        <p:blipFill rotWithShape="1">
          <a:blip r:embed="rId3">
            <a:alphaModFix/>
          </a:blip>
          <a:srcRect b="0" l="0" r="0" t="0"/>
          <a:stretch/>
        </p:blipFill>
        <p:spPr>
          <a:xfrm>
            <a:off x="904095" y="5793647"/>
            <a:ext cx="2045893" cy="436010"/>
          </a:xfrm>
          <a:prstGeom prst="rect">
            <a:avLst/>
          </a:prstGeom>
          <a:noFill/>
          <a:ln>
            <a:noFill/>
          </a:ln>
        </p:spPr>
      </p:pic>
      <p:sp>
        <p:nvSpPr>
          <p:cNvPr id="36" name="Google Shape;36;p19"/>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91" name="Shape 191"/>
        <p:cNvGrpSpPr/>
        <p:nvPr/>
      </p:nvGrpSpPr>
      <p:grpSpPr>
        <a:xfrm>
          <a:off x="0" y="0"/>
          <a:ext cx="0" cy="0"/>
          <a:chOff x="0" y="0"/>
          <a:chExt cx="0" cy="0"/>
        </a:xfrm>
      </p:grpSpPr>
      <p:sp>
        <p:nvSpPr>
          <p:cNvPr id="192" name="Google Shape;192;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3" name="Google Shape;193;p3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94" name="Google Shape;194;p3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95" name="Google Shape;195;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6" name="Google Shape;196;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7" name="Google Shape;197;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98" name="Shape 198"/>
        <p:cNvGrpSpPr/>
        <p:nvPr/>
      </p:nvGrpSpPr>
      <p:grpSpPr>
        <a:xfrm>
          <a:off x="0" y="0"/>
          <a:ext cx="0" cy="0"/>
          <a:chOff x="0" y="0"/>
          <a:chExt cx="0" cy="0"/>
        </a:xfrm>
      </p:grpSpPr>
      <p:sp>
        <p:nvSpPr>
          <p:cNvPr id="199" name="Google Shape;199;p3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0" name="Google Shape;200;p37"/>
          <p:cNvSpPr/>
          <p:nvPr>
            <p:ph idx="2" type="pic"/>
          </p:nvPr>
        </p:nvSpPr>
        <p:spPr>
          <a:xfrm>
            <a:off x="5183188" y="987425"/>
            <a:ext cx="6172200" cy="4873625"/>
          </a:xfrm>
          <a:prstGeom prst="rect">
            <a:avLst/>
          </a:prstGeom>
          <a:noFill/>
          <a:ln>
            <a:noFill/>
          </a:ln>
        </p:spPr>
      </p:sp>
      <p:sp>
        <p:nvSpPr>
          <p:cNvPr id="201" name="Google Shape;201;p3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02" name="Google Shape;202;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3" name="Google Shape;203;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4" name="Google Shape;204;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05" name="Shape 205"/>
        <p:cNvGrpSpPr/>
        <p:nvPr/>
      </p:nvGrpSpPr>
      <p:grpSpPr>
        <a:xfrm>
          <a:off x="0" y="0"/>
          <a:ext cx="0" cy="0"/>
          <a:chOff x="0" y="0"/>
          <a:chExt cx="0" cy="0"/>
        </a:xfrm>
      </p:grpSpPr>
      <p:sp>
        <p:nvSpPr>
          <p:cNvPr id="206" name="Google Shape;206;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8" name="Google Shape;208;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9" name="Google Shape;209;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0" name="Google Shape;210;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11" name="Shape 211"/>
        <p:cNvGrpSpPr/>
        <p:nvPr/>
      </p:nvGrpSpPr>
      <p:grpSpPr>
        <a:xfrm>
          <a:off x="0" y="0"/>
          <a:ext cx="0" cy="0"/>
          <a:chOff x="0" y="0"/>
          <a:chExt cx="0" cy="0"/>
        </a:xfrm>
      </p:grpSpPr>
      <p:sp>
        <p:nvSpPr>
          <p:cNvPr id="212" name="Google Shape;212;p3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3" name="Google Shape;213;p3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4" name="Google Shape;214;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5" name="Google Shape;215;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6" name="Google Shape;216;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title">
  <p:cSld name="Final title">
    <p:spTree>
      <p:nvGrpSpPr>
        <p:cNvPr id="37" name="Shape 37"/>
        <p:cNvGrpSpPr/>
        <p:nvPr/>
      </p:nvGrpSpPr>
      <p:grpSpPr>
        <a:xfrm>
          <a:off x="0" y="0"/>
          <a:ext cx="0" cy="0"/>
          <a:chOff x="0" y="0"/>
          <a:chExt cx="0" cy="0"/>
        </a:xfrm>
      </p:grpSpPr>
      <p:sp>
        <p:nvSpPr>
          <p:cNvPr id="38" name="Google Shape;38;p28"/>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9" name="Google Shape;39;p28"/>
          <p:cNvSpPr txBox="1"/>
          <p:nvPr>
            <p:ph type="title"/>
          </p:nvPr>
        </p:nvSpPr>
        <p:spPr>
          <a:xfrm>
            <a:off x="1208948" y="2447372"/>
            <a:ext cx="5191125" cy="1185187"/>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chemeClr val="lt1"/>
              </a:buClr>
              <a:buSzPts val="6600"/>
              <a:buFont typeface="Montserrat"/>
              <a:buNone/>
              <a:defRPr b="1" i="0" sz="66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40" name="Google Shape;40;p28"/>
          <p:cNvPicPr preferRelativeResize="0"/>
          <p:nvPr/>
        </p:nvPicPr>
        <p:blipFill rotWithShape="1">
          <a:blip r:embed="rId2">
            <a:alphaModFix/>
          </a:blip>
          <a:srcRect b="0" l="0" r="0" t="0"/>
          <a:stretch/>
        </p:blipFill>
        <p:spPr>
          <a:xfrm>
            <a:off x="4959969" y="711781"/>
            <a:ext cx="2272056" cy="743582"/>
          </a:xfrm>
          <a:prstGeom prst="rect">
            <a:avLst/>
          </a:prstGeom>
          <a:noFill/>
          <a:ln>
            <a:noFill/>
          </a:ln>
        </p:spPr>
      </p:pic>
      <p:sp>
        <p:nvSpPr>
          <p:cNvPr id="41" name="Google Shape;41;p28"/>
          <p:cNvSpPr/>
          <p:nvPr/>
        </p:nvSpPr>
        <p:spPr>
          <a:xfrm>
            <a:off x="1353207" y="5740214"/>
            <a:ext cx="881061" cy="88314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2" name="Google Shape;42;p28"/>
          <p:cNvSpPr txBox="1"/>
          <p:nvPr>
            <p:ph idx="1" type="body"/>
          </p:nvPr>
        </p:nvSpPr>
        <p:spPr>
          <a:xfrm>
            <a:off x="1208948" y="3651044"/>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2000"/>
              <a:buFont typeface="Arial"/>
              <a:buNone/>
              <a:defRPr b="0" i="1" sz="20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3" name="Google Shape;43;p28"/>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100"/>
              <a:buFont typeface="Arial"/>
              <a:buNone/>
              <a:defRPr b="1" i="0" sz="11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4" name="Google Shape;44;p28"/>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100"/>
              <a:buFont typeface="Arial"/>
              <a:buNone/>
              <a:defRPr b="0" i="0" sz="11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5" name="Google Shape;45;p28"/>
          <p:cNvSpPr/>
          <p:nvPr>
            <p:ph idx="4" type="pic"/>
          </p:nvPr>
        </p:nvSpPr>
        <p:spPr>
          <a:xfrm>
            <a:off x="1383346" y="5780512"/>
            <a:ext cx="810108" cy="808690"/>
          </a:xfrm>
          <a:prstGeom prst="ellipse">
            <a:avLst/>
          </a:prstGeom>
          <a:solidFill>
            <a:schemeClr val="lt1"/>
          </a:solidFill>
          <a:ln>
            <a:noFill/>
          </a:ln>
        </p:spPr>
      </p:sp>
      <p:cxnSp>
        <p:nvCxnSpPr>
          <p:cNvPr id="46" name="Google Shape;46;p28"/>
          <p:cNvCxnSpPr/>
          <p:nvPr/>
        </p:nvCxnSpPr>
        <p:spPr>
          <a:xfrm>
            <a:off x="4789882" y="5740214"/>
            <a:ext cx="0" cy="970742"/>
          </a:xfrm>
          <a:prstGeom prst="straightConnector1">
            <a:avLst/>
          </a:prstGeom>
          <a:noFill/>
          <a:ln cap="flat" cmpd="sng" w="12700">
            <a:solidFill>
              <a:srgbClr val="42AC32"/>
            </a:solidFill>
            <a:prstDash val="solid"/>
            <a:round/>
            <a:headEnd len="sm" w="sm" type="none"/>
            <a:tailEnd len="sm" w="sm" type="none"/>
          </a:ln>
        </p:spPr>
      </p:cxnSp>
      <p:pic>
        <p:nvPicPr>
          <p:cNvPr id="47" name="Google Shape;47;p28"/>
          <p:cNvPicPr preferRelativeResize="0"/>
          <p:nvPr/>
        </p:nvPicPr>
        <p:blipFill rotWithShape="1">
          <a:blip r:embed="rId3">
            <a:alphaModFix/>
          </a:blip>
          <a:srcRect b="0" l="0" r="0" t="0"/>
          <a:stretch/>
        </p:blipFill>
        <p:spPr>
          <a:xfrm>
            <a:off x="5089748" y="6043452"/>
            <a:ext cx="2045893" cy="436010"/>
          </a:xfrm>
          <a:prstGeom prst="rect">
            <a:avLst/>
          </a:prstGeom>
          <a:noFill/>
          <a:ln>
            <a:noFill/>
          </a:ln>
        </p:spPr>
      </p:pic>
      <p:sp>
        <p:nvSpPr>
          <p:cNvPr id="48" name="Google Shape;48;p28"/>
          <p:cNvSpPr txBox="1"/>
          <p:nvPr/>
        </p:nvSpPr>
        <p:spPr>
          <a:xfrm>
            <a:off x="7232025" y="5973693"/>
            <a:ext cx="3528391"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
        <p:nvSpPr>
          <p:cNvPr id="49" name="Google Shape;49;p28"/>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0" name="Google Shape;50;p28"/>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1" name="Google Shape;51;p28"/>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52" name="Google Shape;52;p28"/>
          <p:cNvPicPr preferRelativeResize="0"/>
          <p:nvPr/>
        </p:nvPicPr>
        <p:blipFill rotWithShape="1">
          <a:blip r:embed="rId4">
            <a:alphaModFix/>
          </a:blip>
          <a:srcRect b="0" l="0" r="0" t="0"/>
          <a:stretch/>
        </p:blipFill>
        <p:spPr>
          <a:xfrm>
            <a:off x="7430625" y="2605743"/>
            <a:ext cx="356789" cy="354426"/>
          </a:xfrm>
          <a:prstGeom prst="rect">
            <a:avLst/>
          </a:prstGeom>
          <a:noFill/>
          <a:ln>
            <a:noFill/>
          </a:ln>
        </p:spPr>
      </p:pic>
      <p:pic>
        <p:nvPicPr>
          <p:cNvPr id="53" name="Google Shape;53;p28"/>
          <p:cNvPicPr preferRelativeResize="0"/>
          <p:nvPr/>
        </p:nvPicPr>
        <p:blipFill rotWithShape="1">
          <a:blip r:embed="rId5">
            <a:alphaModFix/>
          </a:blip>
          <a:srcRect b="0" l="0" r="0" t="0"/>
          <a:stretch/>
        </p:blipFill>
        <p:spPr>
          <a:xfrm>
            <a:off x="7442559" y="3138140"/>
            <a:ext cx="356788" cy="290860"/>
          </a:xfrm>
          <a:prstGeom prst="rect">
            <a:avLst/>
          </a:prstGeom>
          <a:noFill/>
          <a:ln>
            <a:noFill/>
          </a:ln>
        </p:spPr>
      </p:pic>
      <p:pic>
        <p:nvPicPr>
          <p:cNvPr id="54" name="Google Shape;54;p28"/>
          <p:cNvPicPr preferRelativeResize="0"/>
          <p:nvPr/>
        </p:nvPicPr>
        <p:blipFill rotWithShape="1">
          <a:blip r:embed="rId6">
            <a:alphaModFix/>
          </a:blip>
          <a:srcRect b="0" l="0" r="0" t="0"/>
          <a:stretch/>
        </p:blipFill>
        <p:spPr>
          <a:xfrm>
            <a:off x="7430625" y="3604440"/>
            <a:ext cx="356789" cy="35678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5" name="Shape 55"/>
        <p:cNvGrpSpPr/>
        <p:nvPr/>
      </p:nvGrpSpPr>
      <p:grpSpPr>
        <a:xfrm>
          <a:off x="0" y="0"/>
          <a:ext cx="0" cy="0"/>
          <a:chOff x="0" y="0"/>
          <a:chExt cx="0" cy="0"/>
        </a:xfrm>
      </p:grpSpPr>
      <p:sp>
        <p:nvSpPr>
          <p:cNvPr id="56" name="Google Shape;56;p2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8" name="Google Shape;58;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3">
  <p:cSld name="Slide text 3">
    <p:spTree>
      <p:nvGrpSpPr>
        <p:cNvPr id="61" name="Shape 61"/>
        <p:cNvGrpSpPr/>
        <p:nvPr/>
      </p:nvGrpSpPr>
      <p:grpSpPr>
        <a:xfrm>
          <a:off x="0" y="0"/>
          <a:ext cx="0" cy="0"/>
          <a:chOff x="0" y="0"/>
          <a:chExt cx="0" cy="0"/>
        </a:xfrm>
      </p:grpSpPr>
      <p:sp>
        <p:nvSpPr>
          <p:cNvPr id="62" name="Google Shape;62;p20"/>
          <p:cNvSpPr/>
          <p:nvPr/>
        </p:nvSpPr>
        <p:spPr>
          <a:xfrm>
            <a:off x="0" y="0"/>
            <a:ext cx="12192000" cy="332907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63" name="Google Shape;63;p2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64" name="Google Shape;64;p20"/>
          <p:cNvSpPr txBox="1"/>
          <p:nvPr>
            <p:ph idx="1" type="body"/>
          </p:nvPr>
        </p:nvSpPr>
        <p:spPr>
          <a:xfrm>
            <a:off x="1540566"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65" name="Google Shape;65;p20"/>
          <p:cNvPicPr preferRelativeResize="0"/>
          <p:nvPr/>
        </p:nvPicPr>
        <p:blipFill rotWithShape="1">
          <a:blip r:embed="rId2">
            <a:alphaModFix/>
          </a:blip>
          <a:srcRect b="0" l="0" r="0" t="0"/>
          <a:stretch/>
        </p:blipFill>
        <p:spPr>
          <a:xfrm>
            <a:off x="557211" y="6046715"/>
            <a:ext cx="1274618" cy="417148"/>
          </a:xfrm>
          <a:prstGeom prst="rect">
            <a:avLst/>
          </a:prstGeom>
          <a:noFill/>
          <a:ln>
            <a:noFill/>
          </a:ln>
        </p:spPr>
      </p:pic>
      <p:sp>
        <p:nvSpPr>
          <p:cNvPr id="66" name="Google Shape;66;p20"/>
          <p:cNvSpPr/>
          <p:nvPr>
            <p:ph idx="2" type="pic"/>
          </p:nvPr>
        </p:nvSpPr>
        <p:spPr>
          <a:xfrm>
            <a:off x="1559485"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67" name="Google Shape;67;p20"/>
          <p:cNvSpPr txBox="1"/>
          <p:nvPr>
            <p:ph idx="3" type="body"/>
          </p:nvPr>
        </p:nvSpPr>
        <p:spPr>
          <a:xfrm>
            <a:off x="6251714"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8" name="Google Shape;68;p20"/>
          <p:cNvSpPr/>
          <p:nvPr>
            <p:ph idx="4" type="pic"/>
          </p:nvPr>
        </p:nvSpPr>
        <p:spPr>
          <a:xfrm>
            <a:off x="6270633"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69" name="Google Shape;69;p20"/>
          <p:cNvSpPr txBox="1"/>
          <p:nvPr>
            <p:ph idx="5" type="body"/>
          </p:nvPr>
        </p:nvSpPr>
        <p:spPr>
          <a:xfrm>
            <a:off x="1670810" y="684241"/>
            <a:ext cx="8864668" cy="1003162"/>
          </a:xfrm>
          <a:prstGeom prst="rect">
            <a:avLst/>
          </a:prstGeom>
          <a:noFill/>
          <a:ln>
            <a:noFill/>
          </a:ln>
        </p:spPr>
        <p:txBody>
          <a:bodyPr anchorCtr="0" anchor="t" bIns="45700" lIns="91425" spcFirstLastPara="1" rIns="91425" wrap="square" tIns="45700">
            <a:noAutofit/>
          </a:bodyPr>
          <a:lstStyle>
            <a:lvl1pPr indent="-228600" lvl="0" marL="457200" marR="0" algn="ctr">
              <a:lnSpc>
                <a:spcPct val="90000"/>
              </a:lnSpc>
              <a:spcBef>
                <a:spcPts val="1000"/>
              </a:spcBef>
              <a:spcAft>
                <a:spcPts val="0"/>
              </a:spcAft>
              <a:buClr>
                <a:schemeClr val="lt1"/>
              </a:buClr>
              <a:buSzPts val="3200"/>
              <a:buFont typeface="Arial"/>
              <a:buNone/>
              <a:defRPr b="1" i="0" sz="32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70" name="Google Shape;70;p20"/>
          <p:cNvPicPr preferRelativeResize="0"/>
          <p:nvPr/>
        </p:nvPicPr>
        <p:blipFill rotWithShape="1">
          <a:blip r:embed="rId3">
            <a:alphaModFix/>
          </a:blip>
          <a:srcRect b="0" l="0" r="0" t="0"/>
          <a:stretch/>
        </p:blipFill>
        <p:spPr>
          <a:xfrm>
            <a:off x="2325324" y="6009534"/>
            <a:ext cx="2045893" cy="436010"/>
          </a:xfrm>
          <a:prstGeom prst="rect">
            <a:avLst/>
          </a:prstGeom>
          <a:noFill/>
          <a:ln>
            <a:noFill/>
          </a:ln>
        </p:spPr>
      </p:pic>
      <p:sp>
        <p:nvSpPr>
          <p:cNvPr id="71" name="Google Shape;71;p20"/>
          <p:cNvSpPr txBox="1"/>
          <p:nvPr/>
        </p:nvSpPr>
        <p:spPr>
          <a:xfrm>
            <a:off x="4479356" y="6002200"/>
            <a:ext cx="4704401" cy="461624"/>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cxnSp>
        <p:nvCxnSpPr>
          <p:cNvPr id="72" name="Google Shape;72;p20"/>
          <p:cNvCxnSpPr/>
          <p:nvPr/>
        </p:nvCxnSpPr>
        <p:spPr>
          <a:xfrm>
            <a:off x="2059107" y="5884093"/>
            <a:ext cx="0" cy="667516"/>
          </a:xfrm>
          <a:prstGeom prst="straightConnector1">
            <a:avLst/>
          </a:prstGeom>
          <a:noFill/>
          <a:ln cap="flat" cmpd="sng" w="12700">
            <a:solidFill>
              <a:srgbClr val="42AC32"/>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73" name="Shape 73"/>
        <p:cNvGrpSpPr/>
        <p:nvPr/>
      </p:nvGrpSpPr>
      <p:grpSpPr>
        <a:xfrm>
          <a:off x="0" y="0"/>
          <a:ext cx="0" cy="0"/>
          <a:chOff x="0" y="0"/>
          <a:chExt cx="0" cy="0"/>
        </a:xfrm>
      </p:grpSpPr>
      <p:sp>
        <p:nvSpPr>
          <p:cNvPr id="74" name="Google Shape;74;p21"/>
          <p:cNvSpPr/>
          <p:nvPr/>
        </p:nvSpPr>
        <p:spPr>
          <a:xfrm rot="10800000">
            <a:off x="7260771" y="0"/>
            <a:ext cx="4931229" cy="6858000"/>
          </a:xfrm>
          <a:prstGeom prst="flowChartDelay">
            <a:avLst/>
          </a:prstGeom>
          <a:gradFill>
            <a:gsLst>
              <a:gs pos="0">
                <a:srgbClr val="316DB2"/>
              </a:gs>
              <a:gs pos="100000">
                <a:srgbClr val="AFCC09"/>
              </a:gs>
            </a:gsLst>
            <a:lin ang="60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5" name="Google Shape;75;p2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76" name="Google Shape;76;p21"/>
          <p:cNvSpPr txBox="1"/>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it-IT"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
        <p:nvSpPr>
          <p:cNvPr id="77" name="Google Shape;77;p21"/>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78" name="Google Shape;78;p21"/>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79" name="Google Shape;79;p21"/>
          <p:cNvSpPr/>
          <p:nvPr>
            <p:ph idx="2" type="pic"/>
          </p:nvPr>
        </p:nvSpPr>
        <p:spPr>
          <a:xfrm>
            <a:off x="6670526" y="932470"/>
            <a:ext cx="2167015" cy="2161158"/>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80" name="Google Shape;80;p21"/>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81" name="Google Shape;81;p21"/>
          <p:cNvSpPr/>
          <p:nvPr>
            <p:ph idx="3" type="pic"/>
          </p:nvPr>
        </p:nvSpPr>
        <p:spPr>
          <a:xfrm>
            <a:off x="9120110" y="932470"/>
            <a:ext cx="2167015" cy="2161158"/>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82" name="Google Shape;82;p21"/>
          <p:cNvSpPr/>
          <p:nvPr>
            <p:ph idx="4" type="pic"/>
          </p:nvPr>
        </p:nvSpPr>
        <p:spPr>
          <a:xfrm>
            <a:off x="6670526" y="3407313"/>
            <a:ext cx="2167015" cy="2161158"/>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83" name="Google Shape;83;p21"/>
          <p:cNvSpPr/>
          <p:nvPr>
            <p:ph idx="5" type="pic"/>
          </p:nvPr>
        </p:nvSpPr>
        <p:spPr>
          <a:xfrm>
            <a:off x="9120109" y="3407313"/>
            <a:ext cx="2167015" cy="2161158"/>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84" name="Google Shape;84;p21"/>
          <p:cNvPicPr preferRelativeResize="0"/>
          <p:nvPr/>
        </p:nvPicPr>
        <p:blipFill rotWithShape="1">
          <a:blip r:embed="rId3">
            <a:alphaModFix/>
          </a:blip>
          <a:srcRect b="0" l="0" r="0" t="0"/>
          <a:stretch/>
        </p:blipFill>
        <p:spPr>
          <a:xfrm>
            <a:off x="904095" y="5793647"/>
            <a:ext cx="2045893" cy="436010"/>
          </a:xfrm>
          <a:prstGeom prst="rect">
            <a:avLst/>
          </a:prstGeom>
          <a:noFill/>
          <a:ln>
            <a:noFill/>
          </a:ln>
        </p:spPr>
      </p:pic>
      <p:sp>
        <p:nvSpPr>
          <p:cNvPr id="85" name="Google Shape;85;p21"/>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1">
  <p:cSld name="Slide text 1">
    <p:spTree>
      <p:nvGrpSpPr>
        <p:cNvPr id="86" name="Shape 86"/>
        <p:cNvGrpSpPr/>
        <p:nvPr/>
      </p:nvGrpSpPr>
      <p:grpSpPr>
        <a:xfrm>
          <a:off x="0" y="0"/>
          <a:ext cx="0" cy="0"/>
          <a:chOff x="0" y="0"/>
          <a:chExt cx="0" cy="0"/>
        </a:xfrm>
      </p:grpSpPr>
      <p:sp>
        <p:nvSpPr>
          <p:cNvPr id="87" name="Google Shape;87;p18"/>
          <p:cNvSpPr txBox="1"/>
          <p:nvPr>
            <p:ph idx="12" type="sldNum"/>
          </p:nvPr>
        </p:nvSpPr>
        <p:spPr>
          <a:xfrm>
            <a:off x="10803835" y="6217851"/>
            <a:ext cx="1064892"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88" name="Google Shape;88;p18"/>
          <p:cNvSpPr txBox="1"/>
          <p:nvPr/>
        </p:nvSpPr>
        <p:spPr>
          <a:xfrm>
            <a:off x="4924721" y="7570273"/>
            <a:ext cx="1607127" cy="29052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it-IT"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
        <p:nvSpPr>
          <p:cNvPr id="89" name="Google Shape;89;p18"/>
          <p:cNvSpPr/>
          <p:nvPr/>
        </p:nvSpPr>
        <p:spPr>
          <a:xfrm>
            <a:off x="0" y="0"/>
            <a:ext cx="2844799"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0" name="Google Shape;90;p18"/>
          <p:cNvSpPr/>
          <p:nvPr>
            <p:ph idx="2" type="pic"/>
          </p:nvPr>
        </p:nvSpPr>
        <p:spPr>
          <a:xfrm>
            <a:off x="1082407"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91" name="Google Shape;91;p18"/>
          <p:cNvSpPr txBox="1"/>
          <p:nvPr>
            <p:ph type="title"/>
          </p:nvPr>
        </p:nvSpPr>
        <p:spPr>
          <a:xfrm>
            <a:off x="6211823"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92" name="Google Shape;92;p18"/>
          <p:cNvSpPr txBox="1"/>
          <p:nvPr>
            <p:ph idx="1" type="body"/>
          </p:nvPr>
        </p:nvSpPr>
        <p:spPr>
          <a:xfrm>
            <a:off x="6211888"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93" name="Google Shape;93;p18"/>
          <p:cNvPicPr preferRelativeResize="0"/>
          <p:nvPr/>
        </p:nvPicPr>
        <p:blipFill rotWithShape="1">
          <a:blip r:embed="rId2">
            <a:alphaModFix/>
          </a:blip>
          <a:srcRect b="0" l="0" r="0" t="0"/>
          <a:stretch/>
        </p:blipFill>
        <p:spPr>
          <a:xfrm>
            <a:off x="10594109" y="375173"/>
            <a:ext cx="1274618" cy="417148"/>
          </a:xfrm>
          <a:prstGeom prst="rect">
            <a:avLst/>
          </a:prstGeom>
          <a:noFill/>
          <a:ln>
            <a:noFill/>
          </a:ln>
        </p:spPr>
      </p:pic>
      <p:pic>
        <p:nvPicPr>
          <p:cNvPr id="94" name="Google Shape;94;p18"/>
          <p:cNvPicPr preferRelativeResize="0"/>
          <p:nvPr/>
        </p:nvPicPr>
        <p:blipFill rotWithShape="1">
          <a:blip r:embed="rId3">
            <a:alphaModFix/>
          </a:blip>
          <a:srcRect b="0" l="0" r="0" t="0"/>
          <a:stretch/>
        </p:blipFill>
        <p:spPr>
          <a:xfrm>
            <a:off x="4792176" y="6070390"/>
            <a:ext cx="2045893" cy="436010"/>
          </a:xfrm>
          <a:prstGeom prst="rect">
            <a:avLst/>
          </a:prstGeom>
          <a:noFill/>
          <a:ln>
            <a:noFill/>
          </a:ln>
        </p:spPr>
      </p:pic>
      <p:sp>
        <p:nvSpPr>
          <p:cNvPr id="95" name="Google Shape;95;p18"/>
          <p:cNvSpPr txBox="1"/>
          <p:nvPr/>
        </p:nvSpPr>
        <p:spPr>
          <a:xfrm>
            <a:off x="6897499" y="6027639"/>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1">
  <p:cSld name="Bullet list 1">
    <p:spTree>
      <p:nvGrpSpPr>
        <p:cNvPr id="96" name="Shape 96"/>
        <p:cNvGrpSpPr/>
        <p:nvPr/>
      </p:nvGrpSpPr>
      <p:grpSpPr>
        <a:xfrm>
          <a:off x="0" y="0"/>
          <a:ext cx="0" cy="0"/>
          <a:chOff x="0" y="0"/>
          <a:chExt cx="0" cy="0"/>
        </a:xfrm>
      </p:grpSpPr>
      <p:sp>
        <p:nvSpPr>
          <p:cNvPr id="97" name="Google Shape;97;p22"/>
          <p:cNvSpPr/>
          <p:nvPr/>
        </p:nvSpPr>
        <p:spPr>
          <a:xfrm>
            <a:off x="9352723" y="-296"/>
            <a:ext cx="2839278" cy="685829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8" name="Google Shape;98;p2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99" name="Google Shape;99;p22"/>
          <p:cNvSpPr txBox="1"/>
          <p:nvPr>
            <p:ph type="title"/>
          </p:nvPr>
        </p:nvSpPr>
        <p:spPr>
          <a:xfrm>
            <a:off x="904810" y="1792913"/>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00" name="Google Shape;100;p22"/>
          <p:cNvSpPr txBox="1"/>
          <p:nvPr>
            <p:ph idx="1" type="body"/>
          </p:nvPr>
        </p:nvSpPr>
        <p:spPr>
          <a:xfrm>
            <a:off x="904876"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01" name="Google Shape;101;p22"/>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102" name="Google Shape;102;p22"/>
          <p:cNvSpPr txBox="1"/>
          <p:nvPr>
            <p:ph idx="2" type="body"/>
          </p:nvPr>
        </p:nvSpPr>
        <p:spPr>
          <a:xfrm>
            <a:off x="904810"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03" name="Google Shape;103;p22"/>
          <p:cNvSpPr txBox="1"/>
          <p:nvPr>
            <p:ph idx="3" type="body"/>
          </p:nvPr>
        </p:nvSpPr>
        <p:spPr>
          <a:xfrm>
            <a:off x="3777285"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04" name="Google Shape;104;p22"/>
          <p:cNvSpPr txBox="1"/>
          <p:nvPr>
            <p:ph idx="4" type="body"/>
          </p:nvPr>
        </p:nvSpPr>
        <p:spPr>
          <a:xfrm>
            <a:off x="3777219"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05" name="Google Shape;105;p22"/>
          <p:cNvSpPr/>
          <p:nvPr>
            <p:ph idx="5"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106" name="Google Shape;106;p22"/>
          <p:cNvPicPr preferRelativeResize="0"/>
          <p:nvPr/>
        </p:nvPicPr>
        <p:blipFill rotWithShape="1">
          <a:blip r:embed="rId3">
            <a:alphaModFix/>
          </a:blip>
          <a:srcRect b="0" l="0" r="0" t="0"/>
          <a:stretch/>
        </p:blipFill>
        <p:spPr>
          <a:xfrm>
            <a:off x="904095" y="5793647"/>
            <a:ext cx="2045893" cy="436010"/>
          </a:xfrm>
          <a:prstGeom prst="rect">
            <a:avLst/>
          </a:prstGeom>
          <a:noFill/>
          <a:ln>
            <a:noFill/>
          </a:ln>
        </p:spPr>
      </p:pic>
      <p:sp>
        <p:nvSpPr>
          <p:cNvPr id="107" name="Google Shape;107;p22"/>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ullet list 1">
  <p:cSld name="1_Bullet list 1">
    <p:spTree>
      <p:nvGrpSpPr>
        <p:cNvPr id="108" name="Shape 108"/>
        <p:cNvGrpSpPr/>
        <p:nvPr/>
      </p:nvGrpSpPr>
      <p:grpSpPr>
        <a:xfrm>
          <a:off x="0" y="0"/>
          <a:ext cx="0" cy="0"/>
          <a:chOff x="0" y="0"/>
          <a:chExt cx="0" cy="0"/>
        </a:xfrm>
      </p:grpSpPr>
      <p:sp>
        <p:nvSpPr>
          <p:cNvPr id="109" name="Google Shape;109;p23"/>
          <p:cNvSpPr/>
          <p:nvPr>
            <p:ph idx="2" type="pic"/>
          </p:nvPr>
        </p:nvSpPr>
        <p:spPr>
          <a:xfrm>
            <a:off x="7573332" y="0"/>
            <a:ext cx="4618668" cy="6858000"/>
          </a:xfrm>
          <a:prstGeom prst="roundRect">
            <a:avLst>
              <a:gd fmla="val 0" name="adj"/>
            </a:avLst>
          </a:prstGeom>
          <a:solidFill>
            <a:schemeClr val="lt1"/>
          </a:solidFill>
          <a:ln>
            <a:noFill/>
          </a:ln>
          <a:effectLst>
            <a:reflection blurRad="0" dir="5400000" dist="50800" endA="0" endPos="0" kx="0" rotWithShape="0" algn="bl" stPos="0" sy="-100000" ky="0"/>
          </a:effectLst>
        </p:spPr>
      </p:sp>
      <p:sp>
        <p:nvSpPr>
          <p:cNvPr id="110" name="Google Shape;110;p2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111" name="Google Shape;111;p23"/>
          <p:cNvSpPr txBox="1"/>
          <p:nvPr>
            <p:ph type="title"/>
          </p:nvPr>
        </p:nvSpPr>
        <p:spPr>
          <a:xfrm>
            <a:off x="904810" y="1792913"/>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112" name="Google Shape;112;p23"/>
          <p:cNvSpPr txBox="1"/>
          <p:nvPr>
            <p:ph idx="1" type="body"/>
          </p:nvPr>
        </p:nvSpPr>
        <p:spPr>
          <a:xfrm>
            <a:off x="904876"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13" name="Google Shape;113;p23"/>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114" name="Google Shape;114;p23"/>
          <p:cNvSpPr txBox="1"/>
          <p:nvPr>
            <p:ph idx="3" type="body"/>
          </p:nvPr>
        </p:nvSpPr>
        <p:spPr>
          <a:xfrm>
            <a:off x="904810"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15" name="Google Shape;115;p23"/>
          <p:cNvSpPr txBox="1"/>
          <p:nvPr>
            <p:ph idx="4" type="body"/>
          </p:nvPr>
        </p:nvSpPr>
        <p:spPr>
          <a:xfrm>
            <a:off x="3777285"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116" name="Google Shape;116;p23"/>
          <p:cNvSpPr txBox="1"/>
          <p:nvPr>
            <p:ph idx="5" type="body"/>
          </p:nvPr>
        </p:nvSpPr>
        <p:spPr>
          <a:xfrm>
            <a:off x="3777219"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117" name="Google Shape;117;p23"/>
          <p:cNvPicPr preferRelativeResize="0"/>
          <p:nvPr/>
        </p:nvPicPr>
        <p:blipFill rotWithShape="1">
          <a:blip r:embed="rId3">
            <a:alphaModFix/>
          </a:blip>
          <a:srcRect b="0" l="0" r="0" t="0"/>
          <a:stretch/>
        </p:blipFill>
        <p:spPr>
          <a:xfrm>
            <a:off x="904095" y="5793647"/>
            <a:ext cx="2045893" cy="436010"/>
          </a:xfrm>
          <a:prstGeom prst="rect">
            <a:avLst/>
          </a:prstGeom>
          <a:noFill/>
          <a:ln>
            <a:noFill/>
          </a:ln>
        </p:spPr>
      </p:pic>
      <p:sp>
        <p:nvSpPr>
          <p:cNvPr id="118" name="Google Shape;118;p23"/>
          <p:cNvSpPr txBox="1"/>
          <p:nvPr/>
        </p:nvSpPr>
        <p:spPr>
          <a:xfrm>
            <a:off x="2966133" y="5750896"/>
            <a:ext cx="3819766" cy="584773"/>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2.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www.youtube.com/watch?v=1kUE0BZtTRc" TargetMode="External"/><Relationship Id="rId4" Type="http://schemas.openxmlformats.org/officeDocument/2006/relationships/image" Target="../media/image2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hyperlink" Target="http://www.youtube.com/watch?v=zCRKvDyyHmI" TargetMode="External"/><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1.jpg"/><Relationship Id="rId4" Type="http://schemas.openxmlformats.org/officeDocument/2006/relationships/image" Target="../media/image23.png"/><Relationship Id="rId5" Type="http://schemas.openxmlformats.org/officeDocument/2006/relationships/image" Target="../media/image17.jpg"/><Relationship Id="rId6"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www.instagram.com/we_worldeducation/" TargetMode="External"/><Relationship Id="rId4" Type="http://schemas.openxmlformats.org/officeDocument/2006/relationships/hyperlink" Target="https://www.instagram.com/sdgaction/" TargetMode="External"/><Relationship Id="rId5" Type="http://schemas.openxmlformats.org/officeDocument/2006/relationships/hyperlink" Target="https://www.instagram.com/greenmatters/" TargetMode="External"/><Relationship Id="rId6" Type="http://schemas.openxmlformats.org/officeDocument/2006/relationships/hyperlink" Target="https://www.instagram.com/natgeo/" TargetMode="External"/><Relationship Id="rId7" Type="http://schemas.openxmlformats.org/officeDocument/2006/relationships/hyperlink" Target="https://www.instagram.com/greenpeace/" TargetMode="External"/><Relationship Id="rId8" Type="http://schemas.openxmlformats.org/officeDocument/2006/relationships/hyperlink" Target="https://www.instagram.com/nowthisearth/" TargetMode="External"/></Relationships>
</file>

<file path=ppt/slides/_rels/slide31.xml.rels><?xml version="1.0" encoding="UTF-8" standalone="yes"?><Relationships xmlns="http://schemas.openxmlformats.org/package/2006/relationships"><Relationship Id="rId11" Type="http://schemas.openxmlformats.org/officeDocument/2006/relationships/hyperlink" Target="https://www.mase.gov.it/" TargetMode="External"/><Relationship Id="rId10" Type="http://schemas.openxmlformats.org/officeDocument/2006/relationships/hyperlink" Target="https://www.legambiente.it/" TargetMode="External"/><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https://sdgs.un.org/" TargetMode="External"/><Relationship Id="rId4" Type="http://schemas.openxmlformats.org/officeDocument/2006/relationships/hyperlink" Target="https://sustainablebrands.com/" TargetMode="External"/><Relationship Id="rId9" Type="http://schemas.openxmlformats.org/officeDocument/2006/relationships/hyperlink" Target="https://greenjobs.net/" TargetMode="External"/><Relationship Id="rId5" Type="http://schemas.openxmlformats.org/officeDocument/2006/relationships/hyperlink" Target="https://www.renewableenergyworld.com/" TargetMode="External"/><Relationship Id="rId6" Type="http://schemas.openxmlformats.org/officeDocument/2006/relationships/hyperlink" Target="https://www.ellenmacarthurfoundation.org/" TargetMode="External"/><Relationship Id="rId7" Type="http://schemas.openxmlformats.org/officeDocument/2006/relationships/hyperlink" Target="https://www.worldwildlife.org/industries/sustainable-agriculture" TargetMode="External"/><Relationship Id="rId8" Type="http://schemas.openxmlformats.org/officeDocument/2006/relationships/hyperlink" Target="https://www.bls.gov/green/" TargetMode="External"/></Relationships>
</file>

<file path=ppt/slides/_rels/slide32.xml.rels><?xml version="1.0" encoding="UTF-8" standalone="yes"?><Relationships xmlns="http://schemas.openxmlformats.org/package/2006/relationships"><Relationship Id="rId10" Type="http://schemas.openxmlformats.org/officeDocument/2006/relationships/hyperlink" Target="https://www.elettricitafutura.it/News-/News/La-transizione-energetica--una-straordinaria-opportunit-per-loccupazione_5032.html" TargetMode="External"/><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s://www.youtube.com/watch?v=zCRKvDyyHmI" TargetMode="External"/><Relationship Id="rId4" Type="http://schemas.openxmlformats.org/officeDocument/2006/relationships/hyperlink" Target="https://www.youtube.com/watch?v=zCRKvDyyHmI" TargetMode="External"/><Relationship Id="rId9" Type="http://schemas.openxmlformats.org/officeDocument/2006/relationships/hyperlink" Target="https://solarmagazine.com/wp-content/uploads/2020/01/choose-from-different-solar-panel-types.png" TargetMode="External"/><Relationship Id="rId5" Type="http://schemas.openxmlformats.org/officeDocument/2006/relationships/hyperlink" Target="https://international-partnerships.ec.europa.eu/policies/sustainable-development-goals_en" TargetMode="External"/><Relationship Id="rId6" Type="http://schemas.openxmlformats.org/officeDocument/2006/relationships/hyperlink" Target="https://www.chiarini.it/blog/wp-content/uploads/2023/03/3823344-980x980.jpg" TargetMode="External"/><Relationship Id="rId7" Type="http://schemas.openxmlformats.org/officeDocument/2006/relationships/hyperlink" Target="https://www.flaticon.com/free-icons/renewable-energy" TargetMode="External"/><Relationship Id="rId8" Type="http://schemas.openxmlformats.org/officeDocument/2006/relationships/hyperlink" Target="https://erasmusplus.at/en/news/article/2021/10/online-euroguidance-fachtagung-green-guidance-am-11-november-2021" TargetMode="External"/></Relationships>
</file>

<file path=ppt/slides/_rels/slide33.xml.rels><?xml version="1.0" encoding="UTF-8" standalone="yes"?><Relationships xmlns="http://schemas.openxmlformats.org/package/2006/relationships"><Relationship Id="rId11" Type="http://schemas.openxmlformats.org/officeDocument/2006/relationships/hyperlink" Target="https://cdn-icons-png.flaticon.com/512/7417/7417501.png" TargetMode="External"/><Relationship Id="rId10" Type="http://schemas.openxmlformats.org/officeDocument/2006/relationships/hyperlink" Target="https://cdn1.iconfinder.com/data/icons/soleicons-fill-vol-1/64/agricultural_farming_agrarian_agriculture_ecofriendly_gardening-512.png" TargetMode="External"/><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s://www.nobbot.com/biodiversidad-urbana-barrios-ricos/" TargetMode="External"/><Relationship Id="rId4" Type="http://schemas.openxmlformats.org/officeDocument/2006/relationships/hyperlink" Target="https://gocodes.com/wp-content/uploads/2022/02/image-105.png" TargetMode="External"/><Relationship Id="rId9" Type="http://schemas.openxmlformats.org/officeDocument/2006/relationships/hyperlink" Target="https://cdn-icons-png.flaticon.com/512/6785/6785614.png" TargetMode="External"/><Relationship Id="rId5" Type="http://schemas.openxmlformats.org/officeDocument/2006/relationships/hyperlink" Target="https://www.volunteerworld.com/it/volunteer-program/amazon-rainforest-conservation-in-peru-manu-national-park" TargetMode="External"/><Relationship Id="rId6" Type="http://schemas.openxmlformats.org/officeDocument/2006/relationships/hyperlink" Target="https://eu.heraldtribune.com/story/news/environment/2023/09/10/mote-biologists-care-for-elkhorn-and-staghorn-corals-rescued-from-keys/70551606007/" TargetMode="External"/><Relationship Id="rId7" Type="http://schemas.openxmlformats.org/officeDocument/2006/relationships/hyperlink" Target="https://avgupt.medium.com/networking-over-virtual-coffee-chats-4e7498d76e8c" TargetMode="External"/><Relationship Id="rId8" Type="http://schemas.openxmlformats.org/officeDocument/2006/relationships/hyperlink" Target="https://cdn-icons-png.flaticon.com/512/4199/4199482.png"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g2a641744e03_0_908"/>
          <p:cNvSpPr txBox="1"/>
          <p:nvPr/>
        </p:nvSpPr>
        <p:spPr>
          <a:xfrm>
            <a:off x="260220" y="2419087"/>
            <a:ext cx="6378300" cy="29244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0" i="0" lang="it-IT" sz="2000" u="none" cap="none" strike="noStrike">
                <a:solidFill>
                  <a:srgbClr val="000000"/>
                </a:solidFill>
                <a:latin typeface="Calibri"/>
                <a:ea typeface="Calibri"/>
                <a:cs typeface="Calibri"/>
                <a:sym typeface="Calibri"/>
              </a:rPr>
              <a:t>Bienvenido a la unidad de aprendizaje 8</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Montserrat SemiBold"/>
              <a:ea typeface="Montserrat SemiBold"/>
              <a:cs typeface="Montserrat SemiBold"/>
              <a:sym typeface="Montserrat SemiBold"/>
            </a:endParaRPr>
          </a:p>
          <a:p>
            <a:pPr indent="0" lvl="0" marL="0" marR="0" rtl="0" algn="ctr">
              <a:lnSpc>
                <a:spcPct val="100000"/>
              </a:lnSpc>
              <a:spcBef>
                <a:spcPts val="0"/>
              </a:spcBef>
              <a:spcAft>
                <a:spcPts val="0"/>
              </a:spcAft>
              <a:buClr>
                <a:srgbClr val="000000"/>
              </a:buClr>
              <a:buSzPts val="2800"/>
              <a:buFont typeface="Arial"/>
              <a:buNone/>
            </a:pPr>
            <a:r>
              <a:rPr b="0" i="0" lang="it-IT" sz="2400" u="none" cap="none" strike="noStrike">
                <a:solidFill>
                  <a:srgbClr val="42AC32"/>
                </a:solidFill>
                <a:latin typeface="Calibri"/>
                <a:ea typeface="Calibri"/>
                <a:cs typeface="Calibri"/>
                <a:sym typeface="Calibri"/>
              </a:rPr>
              <a:t>Tipos de empleos que requieren un buen conocimiento de los ODS y tener competencias ecológicas</a:t>
            </a:r>
            <a:endParaRPr b="0" i="0" sz="2400" u="none" cap="none" strike="noStrike">
              <a:solidFill>
                <a:srgbClr val="42AC32"/>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			</a:t>
            </a:r>
            <a:endParaRPr b="0" i="0" sz="1600" u="none" cap="none" strike="noStrike">
              <a:solidFill>
                <a:srgbClr val="000000"/>
              </a:solidFill>
              <a:latin typeface="Calibri"/>
              <a:ea typeface="Calibri"/>
              <a:cs typeface="Calibri"/>
              <a:sym typeface="Calibri"/>
            </a:endParaRPr>
          </a:p>
        </p:txBody>
      </p:sp>
      <p:sp>
        <p:nvSpPr>
          <p:cNvPr id="222" name="Google Shape;222;g2a641744e03_0_908"/>
          <p:cNvSpPr txBox="1"/>
          <p:nvPr/>
        </p:nvSpPr>
        <p:spPr>
          <a:xfrm>
            <a:off x="3136004" y="4794446"/>
            <a:ext cx="3325800" cy="677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Autor: IPPOCRATE AS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g2a641744e03_0_1158"/>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90" name="Google Shape;290;g2a641744e03_0_1158"/>
          <p:cNvSpPr txBox="1"/>
          <p:nvPr/>
        </p:nvSpPr>
        <p:spPr>
          <a:xfrm>
            <a:off x="698125" y="1850050"/>
            <a:ext cx="4924800" cy="3018000"/>
          </a:xfrm>
          <a:prstGeom prst="rect">
            <a:avLst/>
          </a:prstGeom>
          <a:noFill/>
          <a:ln>
            <a:noFill/>
          </a:ln>
        </p:spPr>
        <p:txBody>
          <a:bodyPr anchorCtr="0" anchor="t" bIns="45700" lIns="91425" spcFirstLastPara="1" rIns="91425" wrap="square" tIns="45700">
            <a:noAutofit/>
          </a:bodyPr>
          <a:lstStyle/>
          <a:p>
            <a:pPr indent="-330200" lvl="0" marL="457200" marR="0" rtl="0" algn="just">
              <a:lnSpc>
                <a:spcPct val="100000"/>
              </a:lnSpc>
              <a:spcBef>
                <a:spcPts val="100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En primer lugar, </a:t>
            </a:r>
            <a:r>
              <a:rPr b="0" i="0" lang="it-IT" sz="1600" u="none" cap="none" strike="noStrike">
                <a:solidFill>
                  <a:schemeClr val="dk1"/>
                </a:solidFill>
                <a:latin typeface="Calibri"/>
                <a:ea typeface="Calibri"/>
                <a:cs typeface="Calibri"/>
                <a:sym typeface="Calibri"/>
              </a:rPr>
              <a:t>la intermitencia de la energía solar y eólica debida a las variaciones meteorológicas plantea problemas de fiabilidad. Para garantizar un suministro eléctrico constante, debemos abordar este problema. </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En segundo lugar, </a:t>
            </a:r>
            <a:r>
              <a:rPr b="0" i="0" lang="it-IT" sz="1600" u="none" cap="none" strike="noStrike">
                <a:solidFill>
                  <a:schemeClr val="dk1"/>
                </a:solidFill>
                <a:latin typeface="Calibri"/>
                <a:ea typeface="Calibri"/>
                <a:cs typeface="Calibri"/>
                <a:sym typeface="Calibri"/>
              </a:rPr>
              <a:t>las soluciones eficientes de almacenamiento de energía son fundamentales. Estos sistemas deben ser rentables y capaces de almacenar el exceso de energía para cubrir las lagunas entre la producción y la demanda</a:t>
            </a:r>
            <a:r>
              <a:rPr b="1" i="0" lang="it-IT" sz="1600" u="none" cap="none" strike="noStrike">
                <a:solidFill>
                  <a:schemeClr val="dk1"/>
                </a:solidFill>
                <a:latin typeface="Calibri"/>
                <a:ea typeface="Calibri"/>
                <a:cs typeface="Calibri"/>
                <a:sym typeface="Calibri"/>
              </a:rPr>
              <a:t>.</a:t>
            </a:r>
            <a:r>
              <a:rPr b="0" i="0" lang="it-IT" sz="1600" u="none" cap="none" strike="noStrike">
                <a:solidFill>
                  <a:schemeClr val="dk1"/>
                </a:solidFill>
                <a:latin typeface="Calibri"/>
                <a:ea typeface="Calibri"/>
                <a:cs typeface="Calibri"/>
                <a:sym typeface="Calibri"/>
              </a:rPr>
              <a:t> </a:t>
            </a:r>
            <a:endParaRPr b="0" i="0" sz="1600" u="none" cap="none" strike="noStrike">
              <a:solidFill>
                <a:schemeClr val="dk1"/>
              </a:solidFill>
              <a:latin typeface="Calibri"/>
              <a:ea typeface="Calibri"/>
              <a:cs typeface="Calibri"/>
              <a:sym typeface="Calibri"/>
            </a:endParaRPr>
          </a:p>
          <a:p>
            <a:pPr indent="-330200" lvl="0" marL="457200" marR="0" rtl="0" algn="just">
              <a:lnSpc>
                <a:spcPct val="100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En tercer lugar, </a:t>
            </a:r>
            <a:r>
              <a:rPr b="0" i="0" lang="it-IT" sz="1600" u="none" cap="none" strike="noStrike">
                <a:solidFill>
                  <a:schemeClr val="dk1"/>
                </a:solidFill>
                <a:latin typeface="Calibri"/>
                <a:ea typeface="Calibri"/>
                <a:cs typeface="Calibri"/>
                <a:sym typeface="Calibri"/>
              </a:rPr>
              <a:t>ampliar y mejorar la infraestructura energética, incluidas las redes inteligentes, es un paso necesario, pero a menudo implica una logística intrincada e inversiones sustanciales.</a:t>
            </a:r>
            <a:endParaRPr b="0" i="0" sz="1600" u="none" cap="none" strike="noStrike">
              <a:solidFill>
                <a:schemeClr val="dk1"/>
              </a:solidFill>
              <a:latin typeface="Calibri"/>
              <a:ea typeface="Calibri"/>
              <a:cs typeface="Calibri"/>
              <a:sym typeface="Calibri"/>
            </a:endParaRPr>
          </a:p>
          <a:p>
            <a:pPr indent="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291" name="Google Shape;291;g2a641744e03_0_1158"/>
          <p:cNvSpPr txBox="1"/>
          <p:nvPr/>
        </p:nvSpPr>
        <p:spPr>
          <a:xfrm>
            <a:off x="698125" y="926650"/>
            <a:ext cx="5982000" cy="923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it-IT" sz="2000" u="none" cap="none" strike="noStrike">
                <a:solidFill>
                  <a:srgbClr val="70AD47"/>
                </a:solidFill>
                <a:latin typeface="Calibri"/>
                <a:ea typeface="Calibri"/>
                <a:cs typeface="Calibri"/>
                <a:sym typeface="Calibri"/>
              </a:rPr>
              <a:t>La adopción de energías renovables va acompañada de varios retos críticos:</a:t>
            </a:r>
            <a:endParaRPr b="0" i="0" sz="2000" u="none" cap="none" strike="noStrike">
              <a:solidFill>
                <a:srgbClr val="70AD47"/>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There are many benefits to using renewable energy resources, but what is it exactly? From solar to wind, find out more about alternative energy, the fastest-growing source of energy in the world—and how we can use it to combat climate change.&#10;➡ Subscribe: http://bit.ly/NatGeoSubscribe&#10;&#10;About National Geographic:&#10;National Geographic is the world's premium destination for science, exploration, and adventure. Through their world-class scientists, photographers, journalists, and filmmakers, Nat Geo gets you closer to the stories that matter and past the edge of what's possible.&#10;&#10;Get More National Geographic:&#10;Official Site: http://bit.ly/NatGeoOfficialSite&#10;Facebook: http://bit.ly/FBNatGeo&#10;Twitter: http://bit.ly/NatGeoTwitter&#10;Instagram: http://bit.ly/NatGeoInsta&#10;&#10;Select footage courtesy NASA&#10;https://svs.gsfc.nasa.gov/cgi-bin/details.cgi?aid=11056&#10;&#10;Read more in &quot;Renewable energy, explained&quot;&#10;https://on.natgeo.com/2I5gp3L&#10;&#10;Renewable Energy 101 | National Geographic &#10;https://youtu.be/1kUE0BZtTRc&#10;&#10;National Geographic&#10;https://www.youtube.com/natgeo" id="292" name="Google Shape;292;g2a641744e03_0_1158" title="Renewable Energy 101 | National Geographic">
            <a:hlinkClick r:id="rId3"/>
          </p:cNvPr>
          <p:cNvPicPr preferRelativeResize="0"/>
          <p:nvPr/>
        </p:nvPicPr>
        <p:blipFill>
          <a:blip r:embed="rId4">
            <a:alphaModFix/>
          </a:blip>
          <a:stretch>
            <a:fillRect/>
          </a:stretch>
        </p:blipFill>
        <p:spPr>
          <a:xfrm>
            <a:off x="6184925" y="1784000"/>
            <a:ext cx="5600225" cy="31501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000"/>
                                        <p:tgtEl>
                                          <p:spTgt spid="2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2a641744e03_0_1167"/>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98" name="Google Shape;298;g2a641744e03_0_1167"/>
          <p:cNvSpPr txBox="1"/>
          <p:nvPr/>
        </p:nvSpPr>
        <p:spPr>
          <a:xfrm>
            <a:off x="4011561" y="777357"/>
            <a:ext cx="5181600" cy="44817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Para hacer frente a estos retos y facilitar la adopción de energías renovables, las competencias ecológicas pasan a un primer plano.</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Los profesionales expertos en tecnologías y prácticas sostenibles desempeñan un papel vital. Pueden </a:t>
            </a:r>
            <a:r>
              <a:rPr b="1" i="0" lang="it-IT" sz="1600" u="none" cap="none" strike="noStrike">
                <a:solidFill>
                  <a:schemeClr val="dk1"/>
                </a:solidFill>
                <a:latin typeface="Calibri"/>
                <a:ea typeface="Calibri"/>
                <a:cs typeface="Calibri"/>
                <a:sym typeface="Calibri"/>
              </a:rPr>
              <a:t>desarrollar estrategias</a:t>
            </a:r>
            <a:r>
              <a:rPr b="0" i="0" lang="it-IT" sz="1600" u="none" cap="none" strike="noStrike">
                <a:solidFill>
                  <a:schemeClr val="dk1"/>
                </a:solidFill>
                <a:latin typeface="Calibri"/>
                <a:ea typeface="Calibri"/>
                <a:cs typeface="Calibri"/>
                <a:sym typeface="Calibri"/>
              </a:rPr>
              <a:t> para gestionar la intermitencia de las fuentes de energía renovables, garantizando un suministro eléctrico continuo incluso durante las fluctuaciones. Además, sus conocimientos potencian el desarrollo de </a:t>
            </a:r>
            <a:r>
              <a:rPr b="1" i="0" lang="it-IT" sz="1600" u="none" cap="none" strike="noStrike">
                <a:solidFill>
                  <a:schemeClr val="dk1"/>
                </a:solidFill>
                <a:latin typeface="Calibri"/>
                <a:ea typeface="Calibri"/>
                <a:cs typeface="Calibri"/>
                <a:sym typeface="Calibri"/>
              </a:rPr>
              <a:t>soluciones avanzadas de almacenamiento de energía</a:t>
            </a:r>
            <a:r>
              <a:rPr b="0" i="0" lang="it-IT" sz="1600" u="none" cap="none" strike="noStrike">
                <a:solidFill>
                  <a:schemeClr val="dk1"/>
                </a:solidFill>
                <a:latin typeface="Calibri"/>
                <a:ea typeface="Calibri"/>
                <a:cs typeface="Calibri"/>
                <a:sym typeface="Calibri"/>
              </a:rPr>
              <a:t>, mejorando la fiabilidad del sistema energético.</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Además, los profesionales con competencias ecológicas se dedican a diseñar e implantar </a:t>
            </a:r>
            <a:r>
              <a:rPr b="1" i="0" lang="it-IT" sz="1600" u="none" cap="none" strike="noStrike">
                <a:solidFill>
                  <a:schemeClr val="dk1"/>
                </a:solidFill>
                <a:latin typeface="Calibri"/>
                <a:ea typeface="Calibri"/>
                <a:cs typeface="Calibri"/>
                <a:sym typeface="Calibri"/>
              </a:rPr>
              <a:t>redes inteligentes</a:t>
            </a:r>
            <a:r>
              <a:rPr b="0" i="0" lang="it-IT" sz="1600" u="none" cap="none" strike="noStrike">
                <a:solidFill>
                  <a:schemeClr val="dk1"/>
                </a:solidFill>
                <a:latin typeface="Calibri"/>
                <a:ea typeface="Calibri"/>
                <a:cs typeface="Calibri"/>
                <a:sym typeface="Calibri"/>
              </a:rPr>
              <a:t>, acelerar la distribución de energías renovables y optimizar su integración en los sistemas existentes.</a:t>
            </a:r>
            <a:endParaRPr b="0" i="0" sz="1600" u="none" cap="none" strike="noStrike">
              <a:solidFill>
                <a:schemeClr val="dk1"/>
              </a:solidFill>
              <a:latin typeface="Calibri"/>
              <a:ea typeface="Calibri"/>
              <a:cs typeface="Calibri"/>
              <a:sym typeface="Calibri"/>
            </a:endParaRPr>
          </a:p>
        </p:txBody>
      </p:sp>
      <p:pic>
        <p:nvPicPr>
          <p:cNvPr descr="Article | nationale Agentur für Erasmus+ und ESK" id="299" name="Google Shape;299;g2a641744e03_0_1167"/>
          <p:cNvPicPr preferRelativeResize="0"/>
          <p:nvPr/>
        </p:nvPicPr>
        <p:blipFill rotWithShape="1">
          <a:blip r:embed="rId3">
            <a:alphaModFix/>
          </a:blip>
          <a:srcRect b="0" l="0" r="0" t="0"/>
          <a:stretch/>
        </p:blipFill>
        <p:spPr>
          <a:xfrm>
            <a:off x="203437" y="1398239"/>
            <a:ext cx="3808123" cy="376037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g2a641744e03_0_1176"/>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05" name="Google Shape;305;g2a641744e03_0_1176"/>
          <p:cNvSpPr txBox="1"/>
          <p:nvPr/>
        </p:nvSpPr>
        <p:spPr>
          <a:xfrm>
            <a:off x="-167875" y="3517750"/>
            <a:ext cx="5031900" cy="17493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500"/>
              <a:buFont typeface="Arial"/>
              <a:buNone/>
            </a:pPr>
            <a:r>
              <a:rPr b="0" i="0" lang="it-IT" sz="1300" u="none" cap="none" strike="noStrike">
                <a:solidFill>
                  <a:schemeClr val="dk1"/>
                </a:solidFill>
                <a:latin typeface="Calibri"/>
                <a:ea typeface="Calibri"/>
                <a:cs typeface="Calibri"/>
                <a:sym typeface="Calibri"/>
              </a:rPr>
              <a:t>        En el sector de las energías renovables, las competencias ecológicas son vitales para su crecimiento. Entre ellas están la instalación de paneles solares, el mantenimiento de aerogeneradores y el análisis de la eficiencia energética. Los </a:t>
            </a:r>
            <a:r>
              <a:rPr b="1" i="0" lang="it-IT" sz="1300" u="none" cap="none" strike="noStrike">
                <a:solidFill>
                  <a:schemeClr val="dk1"/>
                </a:solidFill>
                <a:latin typeface="Calibri"/>
                <a:ea typeface="Calibri"/>
                <a:cs typeface="Calibri"/>
                <a:sym typeface="Calibri"/>
              </a:rPr>
              <a:t>instaladores de paneles solares</a:t>
            </a:r>
            <a:r>
              <a:rPr b="0" i="0" lang="it-IT" sz="1300" u="none" cap="none" strike="noStrike">
                <a:solidFill>
                  <a:schemeClr val="dk1"/>
                </a:solidFill>
                <a:latin typeface="Calibri"/>
                <a:ea typeface="Calibri"/>
                <a:cs typeface="Calibri"/>
                <a:sym typeface="Calibri"/>
              </a:rPr>
              <a:t> necesitan formación en tecnología solar y trabajos eléctricos, mientras que los </a:t>
            </a:r>
            <a:r>
              <a:rPr b="1" i="0" lang="it-IT" sz="1300" u="none" cap="none" strike="noStrike">
                <a:solidFill>
                  <a:schemeClr val="dk1"/>
                </a:solidFill>
                <a:latin typeface="Calibri"/>
                <a:ea typeface="Calibri"/>
                <a:cs typeface="Calibri"/>
                <a:sym typeface="Calibri"/>
              </a:rPr>
              <a:t>especialistas en turbinas eólicas</a:t>
            </a:r>
            <a:r>
              <a:rPr b="0" i="0" lang="it-IT" sz="1300" u="none" cap="none" strike="noStrike">
                <a:solidFill>
                  <a:schemeClr val="dk1"/>
                </a:solidFill>
                <a:latin typeface="Calibri"/>
                <a:ea typeface="Calibri"/>
                <a:cs typeface="Calibri"/>
                <a:sym typeface="Calibri"/>
              </a:rPr>
              <a:t> requieren formación en ingeniería mecánica o eléctrica. </a:t>
            </a:r>
            <a:r>
              <a:rPr b="1" i="0" lang="it-IT" sz="1300" u="none" cap="none" strike="noStrike">
                <a:solidFill>
                  <a:schemeClr val="dk1"/>
                </a:solidFill>
                <a:latin typeface="Calibri"/>
                <a:ea typeface="Calibri"/>
                <a:cs typeface="Calibri"/>
                <a:sym typeface="Calibri"/>
              </a:rPr>
              <a:t>Los analistas de eficiencia energética</a:t>
            </a:r>
            <a:r>
              <a:rPr b="0" i="0" lang="it-IT" sz="1300" u="none" cap="none" strike="noStrike">
                <a:solidFill>
                  <a:schemeClr val="dk1"/>
                </a:solidFill>
                <a:latin typeface="Calibri"/>
                <a:ea typeface="Calibri"/>
                <a:cs typeface="Calibri"/>
                <a:sym typeface="Calibri"/>
              </a:rPr>
              <a:t> suelen ser licenciados en campos relevantes y complementan sus conocimientos con cursos de gestión energética.</a:t>
            </a:r>
            <a:endParaRPr b="0" i="0" sz="1300" u="none" cap="none" strike="noStrike">
              <a:solidFill>
                <a:schemeClr val="dk1"/>
              </a:solidFill>
              <a:latin typeface="Calibri"/>
              <a:ea typeface="Calibri"/>
              <a:cs typeface="Calibri"/>
              <a:sym typeface="Calibri"/>
            </a:endParaRPr>
          </a:p>
        </p:txBody>
      </p:sp>
      <p:sp>
        <p:nvSpPr>
          <p:cNvPr id="306" name="Google Shape;306;g2a641744e03_0_1176"/>
          <p:cNvSpPr txBox="1"/>
          <p:nvPr/>
        </p:nvSpPr>
        <p:spPr>
          <a:xfrm>
            <a:off x="4492525" y="3350050"/>
            <a:ext cx="4833600" cy="30342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500"/>
              <a:buFont typeface="Arial"/>
              <a:buNone/>
            </a:pPr>
            <a:r>
              <a:rPr b="0" i="0" lang="it-IT" sz="1500" u="none" cap="none" strike="noStrike">
                <a:solidFill>
                  <a:schemeClr val="dk1"/>
                </a:solidFill>
                <a:latin typeface="Calibri"/>
                <a:ea typeface="Calibri"/>
                <a:cs typeface="Calibri"/>
                <a:sym typeface="Calibri"/>
              </a:rPr>
              <a:t>      </a:t>
            </a:r>
            <a:r>
              <a:rPr b="0" i="0" lang="it-IT" u="none" cap="none" strike="noStrike">
                <a:solidFill>
                  <a:schemeClr val="dk1"/>
                </a:solidFill>
                <a:latin typeface="Calibri"/>
                <a:ea typeface="Calibri"/>
                <a:cs typeface="Calibri"/>
                <a:sym typeface="Calibri"/>
              </a:rPr>
              <a:t>El impacto de los programas de desarrollo de competencias ecológicas es evidente. </a:t>
            </a:r>
            <a:r>
              <a:rPr b="1" i="0" lang="it-IT" u="none" cap="none" strike="noStrike">
                <a:solidFill>
                  <a:schemeClr val="dk1"/>
                </a:solidFill>
                <a:latin typeface="Calibri"/>
                <a:ea typeface="Calibri"/>
                <a:cs typeface="Calibri"/>
                <a:sym typeface="Calibri"/>
              </a:rPr>
              <a:t>Certificaciones</a:t>
            </a:r>
            <a:r>
              <a:rPr b="0" i="0" lang="it-IT" u="none" cap="none" strike="noStrike">
                <a:solidFill>
                  <a:schemeClr val="dk1"/>
                </a:solidFill>
                <a:latin typeface="Calibri"/>
                <a:ea typeface="Calibri"/>
                <a:cs typeface="Calibri"/>
                <a:sym typeface="Calibri"/>
              </a:rPr>
              <a:t> como la North American Board of Certified Energy Practitioners (</a:t>
            </a:r>
            <a:r>
              <a:rPr b="1" i="0" lang="it-IT" u="none" cap="none" strike="noStrike">
                <a:solidFill>
                  <a:schemeClr val="dk1"/>
                </a:solidFill>
                <a:latin typeface="Calibri"/>
                <a:ea typeface="Calibri"/>
                <a:cs typeface="Calibri"/>
                <a:sym typeface="Calibri"/>
              </a:rPr>
              <a:t>NABCEP</a:t>
            </a:r>
            <a:r>
              <a:rPr b="0" i="0" lang="it-IT" u="none" cap="none" strike="noStrike">
                <a:solidFill>
                  <a:schemeClr val="dk1"/>
                </a:solidFill>
                <a:latin typeface="Calibri"/>
                <a:ea typeface="Calibri"/>
                <a:cs typeface="Calibri"/>
                <a:sym typeface="Calibri"/>
              </a:rPr>
              <a:t>) para instaladores de energía solar no sólo ofrecen </a:t>
            </a:r>
            <a:r>
              <a:rPr b="1" i="0" lang="it-IT" u="none" cap="none" strike="noStrike">
                <a:solidFill>
                  <a:schemeClr val="dk1"/>
                </a:solidFill>
                <a:latin typeface="Calibri"/>
                <a:ea typeface="Calibri"/>
                <a:cs typeface="Calibri"/>
                <a:sym typeface="Calibri"/>
              </a:rPr>
              <a:t>trayectorias profesionales claras,</a:t>
            </a:r>
            <a:r>
              <a:rPr b="0" i="0" lang="it-IT" u="none" cap="none" strike="noStrike">
                <a:solidFill>
                  <a:schemeClr val="dk1"/>
                </a:solidFill>
                <a:latin typeface="Calibri"/>
                <a:ea typeface="Calibri"/>
                <a:cs typeface="Calibri"/>
                <a:sym typeface="Calibri"/>
              </a:rPr>
              <a:t> sino que también aumentan la confianza de los consumidores en el sector. Iniciativas como el Programa de Educación en Energías Renovables (</a:t>
            </a:r>
            <a:r>
              <a:rPr b="1" i="0" lang="it-IT" u="none" cap="none" strike="noStrike">
                <a:solidFill>
                  <a:schemeClr val="dk1"/>
                </a:solidFill>
                <a:latin typeface="Calibri"/>
                <a:ea typeface="Calibri"/>
                <a:cs typeface="Calibri"/>
                <a:sym typeface="Calibri"/>
              </a:rPr>
              <a:t>REEP</a:t>
            </a:r>
            <a:r>
              <a:rPr b="0" i="0" lang="it-IT" u="none" cap="none" strike="noStrike">
                <a:solidFill>
                  <a:schemeClr val="dk1"/>
                </a:solidFill>
                <a:latin typeface="Calibri"/>
                <a:ea typeface="Calibri"/>
                <a:cs typeface="Calibri"/>
                <a:sym typeface="Calibri"/>
              </a:rPr>
              <a:t>) conectan la educación con las demandas de la industria, garantizando una mano de </a:t>
            </a:r>
            <a:r>
              <a:rPr b="1" i="0" lang="it-IT" u="none" cap="none" strike="noStrike">
                <a:solidFill>
                  <a:schemeClr val="dk1"/>
                </a:solidFill>
                <a:latin typeface="Calibri"/>
                <a:ea typeface="Calibri"/>
                <a:cs typeface="Calibri"/>
                <a:sym typeface="Calibri"/>
              </a:rPr>
              <a:t>obra cualificada </a:t>
            </a:r>
            <a:r>
              <a:rPr b="0" i="0" lang="it-IT" u="none" cap="none" strike="noStrike">
                <a:solidFill>
                  <a:schemeClr val="dk1"/>
                </a:solidFill>
                <a:latin typeface="Calibri"/>
                <a:ea typeface="Calibri"/>
                <a:cs typeface="Calibri"/>
                <a:sym typeface="Calibri"/>
              </a:rPr>
              <a:t>e impulsando el crecimiento del sector de las energías renovables.</a:t>
            </a:r>
            <a:endParaRPr b="0" i="0" u="none" cap="none" strike="noStrike">
              <a:solidFill>
                <a:schemeClr val="dk1"/>
              </a:solidFill>
              <a:latin typeface="Calibri"/>
              <a:ea typeface="Calibri"/>
              <a:cs typeface="Calibri"/>
              <a:sym typeface="Calibri"/>
            </a:endParaRPr>
          </a:p>
        </p:txBody>
      </p:sp>
      <p:sp>
        <p:nvSpPr>
          <p:cNvPr id="307" name="Google Shape;307;g2a641744e03_0_1176"/>
          <p:cNvSpPr txBox="1"/>
          <p:nvPr/>
        </p:nvSpPr>
        <p:spPr>
          <a:xfrm>
            <a:off x="440650" y="866750"/>
            <a:ext cx="7684200" cy="462600"/>
          </a:xfrm>
          <a:prstGeom prst="rect">
            <a:avLst/>
          </a:prstGeom>
          <a:noFill/>
          <a:ln>
            <a:noFill/>
          </a:ln>
        </p:spPr>
        <p:txBody>
          <a:bodyPr anchorCtr="0" anchor="t" bIns="45700" lIns="91425" spcFirstLastPara="1" rIns="91425" wrap="square" tIns="45700">
            <a:noAutofit/>
          </a:bodyPr>
          <a:lstStyle/>
          <a:p>
            <a:pPr indent="-228600" lvl="0" marL="457200" marR="0" rtl="0" algn="ctr">
              <a:lnSpc>
                <a:spcPct val="90000"/>
              </a:lnSpc>
              <a:spcBef>
                <a:spcPts val="1000"/>
              </a:spcBef>
              <a:spcAft>
                <a:spcPts val="0"/>
              </a:spcAft>
              <a:buClr>
                <a:srgbClr val="000000"/>
              </a:buClr>
              <a:buSzPts val="2400"/>
              <a:buFont typeface="Arial"/>
              <a:buNone/>
            </a:pPr>
            <a:r>
              <a:rPr b="0" i="0" lang="it-IT" sz="2400" u="none" cap="none" strike="noStrike">
                <a:solidFill>
                  <a:srgbClr val="70AD47"/>
                </a:solidFill>
                <a:latin typeface="Calibri"/>
                <a:ea typeface="Calibri"/>
                <a:cs typeface="Calibri"/>
                <a:sym typeface="Calibri"/>
              </a:rPr>
              <a:t>¿Qué papel desempeñan las competencias ecológicas en el sector de las energías renovables?</a:t>
            </a:r>
            <a:endParaRPr b="0" i="0" sz="2400" u="none" cap="none" strike="noStrike">
              <a:solidFill>
                <a:srgbClr val="70AD47"/>
              </a:solidFill>
              <a:latin typeface="Calibri"/>
              <a:ea typeface="Calibri"/>
              <a:cs typeface="Calibri"/>
              <a:sym typeface="Calibri"/>
            </a:endParaRPr>
          </a:p>
        </p:txBody>
      </p:sp>
      <p:pic>
        <p:nvPicPr>
          <p:cNvPr id="308" name="Google Shape;308;g2a641744e03_0_1176"/>
          <p:cNvPicPr preferRelativeResize="0"/>
          <p:nvPr/>
        </p:nvPicPr>
        <p:blipFill rotWithShape="1">
          <a:blip r:embed="rId3">
            <a:alphaModFix/>
          </a:blip>
          <a:srcRect b="0" l="0" r="0" t="0"/>
          <a:stretch/>
        </p:blipFill>
        <p:spPr>
          <a:xfrm>
            <a:off x="1009349" y="1708876"/>
            <a:ext cx="2962319" cy="1749300"/>
          </a:xfrm>
          <a:prstGeom prst="rect">
            <a:avLst/>
          </a:prstGeom>
          <a:noFill/>
          <a:ln>
            <a:noFill/>
          </a:ln>
        </p:spPr>
      </p:pic>
      <p:pic>
        <p:nvPicPr>
          <p:cNvPr id="309" name="Google Shape;309;g2a641744e03_0_1176"/>
          <p:cNvPicPr preferRelativeResize="0"/>
          <p:nvPr/>
        </p:nvPicPr>
        <p:blipFill rotWithShape="1">
          <a:blip r:embed="rId4">
            <a:alphaModFix/>
          </a:blip>
          <a:srcRect b="0" l="0" r="0" t="0"/>
          <a:stretch/>
        </p:blipFill>
        <p:spPr>
          <a:xfrm>
            <a:off x="6124475" y="1639650"/>
            <a:ext cx="2962324" cy="173234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g2a641744e03_0_1182"/>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15" name="Google Shape;315;g2a641744e03_0_1182"/>
          <p:cNvSpPr txBox="1"/>
          <p:nvPr/>
        </p:nvSpPr>
        <p:spPr>
          <a:xfrm>
            <a:off x="1720650" y="1189825"/>
            <a:ext cx="7118400" cy="5898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Casos prácticos y casos de éxito en energías renovables</a:t>
            </a:r>
            <a:endParaRPr b="0" i="0" sz="2400" u="none" cap="none" strike="noStrike">
              <a:solidFill>
                <a:srgbClr val="42AC32"/>
              </a:solidFill>
              <a:latin typeface="Calibri"/>
              <a:ea typeface="Calibri"/>
              <a:cs typeface="Calibri"/>
              <a:sym typeface="Calibri"/>
            </a:endParaRPr>
          </a:p>
        </p:txBody>
      </p:sp>
      <p:sp>
        <p:nvSpPr>
          <p:cNvPr id="316" name="Google Shape;316;g2a641744e03_0_1182"/>
          <p:cNvSpPr txBox="1"/>
          <p:nvPr/>
        </p:nvSpPr>
        <p:spPr>
          <a:xfrm>
            <a:off x="570450" y="2272375"/>
            <a:ext cx="8346300" cy="27138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La política alemana de Energiewende, </a:t>
            </a:r>
            <a:r>
              <a:rPr b="0" i="0" lang="it-IT" sz="1600" u="none" cap="none" strike="noStrike">
                <a:solidFill>
                  <a:schemeClr val="dk1"/>
                </a:solidFill>
                <a:latin typeface="Calibri"/>
                <a:ea typeface="Calibri"/>
                <a:cs typeface="Calibri"/>
                <a:sym typeface="Calibri"/>
              </a:rPr>
              <a:t>comúnmente conocida como Transición Energética, ha situado al país como </a:t>
            </a:r>
            <a:r>
              <a:rPr b="1" i="0" lang="it-IT" sz="1600" u="none" cap="none" strike="noStrike">
                <a:solidFill>
                  <a:schemeClr val="dk1"/>
                </a:solidFill>
                <a:latin typeface="Calibri"/>
                <a:ea typeface="Calibri"/>
                <a:cs typeface="Calibri"/>
                <a:sym typeface="Calibri"/>
              </a:rPr>
              <a:t>líder mundial</a:t>
            </a:r>
            <a:r>
              <a:rPr b="0" i="0" lang="it-IT" sz="1600" u="none" cap="none" strike="noStrike">
                <a:solidFill>
                  <a:schemeClr val="dk1"/>
                </a:solidFill>
                <a:latin typeface="Calibri"/>
                <a:ea typeface="Calibri"/>
                <a:cs typeface="Calibri"/>
                <a:sym typeface="Calibri"/>
              </a:rPr>
              <a:t> en energías renovables. Al invertir en una vasta red de </a:t>
            </a:r>
            <a:r>
              <a:rPr b="1" i="0" lang="it-IT" sz="1600" u="none" cap="none" strike="noStrike">
                <a:solidFill>
                  <a:schemeClr val="dk1"/>
                </a:solidFill>
                <a:latin typeface="Calibri"/>
                <a:ea typeface="Calibri"/>
                <a:cs typeface="Calibri"/>
                <a:sym typeface="Calibri"/>
              </a:rPr>
              <a:t>paneles solares y turbinas eólicas</a:t>
            </a:r>
            <a:r>
              <a:rPr b="0" i="0" lang="it-IT" sz="1600" u="none" cap="none" strike="noStrike">
                <a:solidFill>
                  <a:schemeClr val="dk1"/>
                </a:solidFill>
                <a:latin typeface="Calibri"/>
                <a:ea typeface="Calibri"/>
                <a:cs typeface="Calibri"/>
                <a:sym typeface="Calibri"/>
              </a:rPr>
              <a:t>, Alemania ha reducido eficazmente las emisiones de gases de efecto invernadero. Sin embargo, el impacto va más allá del ámbito medioambiental. El crecimiento del sector de las energías renovables en Alemania no sólo ha creado oportunidades de empleo, sino que también ha consolidado a la nación como exportadora de tecnologías de energías renovables, contribuyendo significativamente al crecimiento económico.</a:t>
            </a:r>
            <a:endParaRPr b="0" i="0" sz="1600" u="none" cap="none" strike="noStrike">
              <a:solidFill>
                <a:schemeClr val="dk1"/>
              </a:solidFill>
              <a:latin typeface="Calibri"/>
              <a:ea typeface="Calibri"/>
              <a:cs typeface="Calibri"/>
              <a:sym typeface="Calibri"/>
            </a:endParaRPr>
          </a:p>
        </p:txBody>
      </p:sp>
      <p:sp>
        <p:nvSpPr>
          <p:cNvPr id="317" name="Google Shape;317;g2a641744e03_0_1182"/>
          <p:cNvSpPr txBox="1"/>
          <p:nvPr/>
        </p:nvSpPr>
        <p:spPr>
          <a:xfrm>
            <a:off x="570450" y="1933675"/>
            <a:ext cx="11502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it-IT" sz="1600" u="none" cap="none" strike="noStrike">
                <a:solidFill>
                  <a:schemeClr val="dk1"/>
                </a:solidFill>
                <a:latin typeface="Calibri"/>
                <a:ea typeface="Calibri"/>
                <a:cs typeface="Calibri"/>
                <a:sym typeface="Calibri"/>
              </a:rPr>
              <a:t>Alemania</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g2a641744e03_0_1188"/>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23" name="Google Shape;323;g2a641744e03_0_1188"/>
          <p:cNvSpPr txBox="1"/>
          <p:nvPr/>
        </p:nvSpPr>
        <p:spPr>
          <a:xfrm>
            <a:off x="609906" y="2555978"/>
            <a:ext cx="7649100" cy="21636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La incesante inversión danesa en energía eólica ha permitido al país convertirse en un centro mundial de tecnología eólica. </a:t>
            </a:r>
            <a:r>
              <a:rPr b="1" i="0" lang="it-IT" sz="1600" u="none" cap="none" strike="noStrike">
                <a:solidFill>
                  <a:schemeClr val="dk1"/>
                </a:solidFill>
                <a:latin typeface="Calibri"/>
                <a:ea typeface="Calibri"/>
                <a:cs typeface="Calibri"/>
                <a:sym typeface="Calibri"/>
              </a:rPr>
              <a:t>Más del 40%</a:t>
            </a:r>
            <a:r>
              <a:rPr b="0" i="0" lang="it-IT" sz="1600" u="none" cap="none" strike="noStrike">
                <a:solidFill>
                  <a:schemeClr val="dk1"/>
                </a:solidFill>
                <a:latin typeface="Calibri"/>
                <a:ea typeface="Calibri"/>
                <a:cs typeface="Calibri"/>
                <a:sym typeface="Calibri"/>
              </a:rPr>
              <a:t> de la electricidad de Dinamarca procede de la </a:t>
            </a:r>
            <a:r>
              <a:rPr b="1" i="0" lang="it-IT" sz="1600" u="none" cap="none" strike="noStrike">
                <a:solidFill>
                  <a:schemeClr val="dk1"/>
                </a:solidFill>
                <a:latin typeface="Calibri"/>
                <a:ea typeface="Calibri"/>
                <a:cs typeface="Calibri"/>
                <a:sym typeface="Calibri"/>
              </a:rPr>
              <a:t>energía eólica</a:t>
            </a:r>
            <a:r>
              <a:rPr b="0" i="0" lang="it-IT" sz="1600" u="none" cap="none" strike="noStrike">
                <a:solidFill>
                  <a:schemeClr val="dk1"/>
                </a:solidFill>
                <a:latin typeface="Calibri"/>
                <a:ea typeface="Calibri"/>
                <a:cs typeface="Calibri"/>
                <a:sym typeface="Calibri"/>
              </a:rPr>
              <a:t>, lo que supone una reducción sustancial de las emisiones de carbono. Más allá de los beneficios medioambientales, la industria de la energía eólica ha actuado como catalizador del crecimiento económico, la creación de empleo y una cultura de la innovación.</a:t>
            </a:r>
            <a:endParaRPr b="0" i="0" sz="1600" u="none" cap="none" strike="noStrike">
              <a:solidFill>
                <a:schemeClr val="dk1"/>
              </a:solidFill>
              <a:latin typeface="Calibri"/>
              <a:ea typeface="Calibri"/>
              <a:cs typeface="Calibri"/>
              <a:sym typeface="Calibri"/>
            </a:endParaRPr>
          </a:p>
        </p:txBody>
      </p:sp>
      <p:sp>
        <p:nvSpPr>
          <p:cNvPr id="324" name="Google Shape;324;g2a641744e03_0_1188"/>
          <p:cNvSpPr txBox="1"/>
          <p:nvPr/>
        </p:nvSpPr>
        <p:spPr>
          <a:xfrm>
            <a:off x="826227" y="2110450"/>
            <a:ext cx="12765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it-IT" sz="1600" u="none" cap="none" strike="noStrike">
                <a:solidFill>
                  <a:schemeClr val="dk1"/>
                </a:solidFill>
                <a:latin typeface="Calibri"/>
                <a:ea typeface="Calibri"/>
                <a:cs typeface="Calibri"/>
                <a:sym typeface="Calibri"/>
              </a:rPr>
              <a:t>Dinamarca</a:t>
            </a:r>
            <a:endParaRPr b="0" i="0" sz="1600" u="none" cap="none" strike="noStrike">
              <a:solidFill>
                <a:schemeClr val="dk1"/>
              </a:solidFill>
              <a:latin typeface="Calibri"/>
              <a:ea typeface="Calibri"/>
              <a:cs typeface="Calibri"/>
              <a:sym typeface="Calibri"/>
            </a:endParaRPr>
          </a:p>
        </p:txBody>
      </p:sp>
      <p:sp>
        <p:nvSpPr>
          <p:cNvPr id="325" name="Google Shape;325;g2a641744e03_0_1188"/>
          <p:cNvSpPr txBox="1"/>
          <p:nvPr/>
        </p:nvSpPr>
        <p:spPr>
          <a:xfrm>
            <a:off x="1842525" y="911650"/>
            <a:ext cx="7452600" cy="677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Montserrat"/>
              <a:buNone/>
            </a:pPr>
            <a:r>
              <a:rPr b="0" i="0" lang="it-IT" sz="2400" u="none" cap="none" strike="noStrike">
                <a:solidFill>
                  <a:srgbClr val="42AC32"/>
                </a:solidFill>
                <a:latin typeface="Calibri"/>
                <a:ea typeface="Calibri"/>
                <a:cs typeface="Calibri"/>
                <a:sym typeface="Calibri"/>
              </a:rPr>
              <a:t>Casos prácticos y casos de éxito en energías renovables</a:t>
            </a:r>
            <a:endParaRPr b="0" i="0" sz="2400" u="none" cap="none" strike="noStrike">
              <a:solidFill>
                <a:srgbClr val="42AC32"/>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2AC32"/>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g2a6ca24ea93_0_9"/>
          <p:cNvSpPr txBox="1"/>
          <p:nvPr/>
        </p:nvSpPr>
        <p:spPr>
          <a:xfrm>
            <a:off x="678733" y="2523920"/>
            <a:ext cx="7639500" cy="21561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Tesla, Inc. representa una fuerza formidable en los sectores del transporte y la energía. Los vehículos eléctricos de la empresa han desempeñado un papel crucial en la reducción de las emisiones de gases de efecto invernadero y la disminución de la dependencia de los combustibles fósiles. Más allá de su línea de productos, el éxito de Tesla subraya el papel central que desempeñan las competencias ecológicas a la hora de impulsar la innovación tecnológica y perturbar los mercados.</a:t>
            </a:r>
            <a:endParaRPr b="0" i="0" sz="1600" u="none" cap="none" strike="noStrike">
              <a:solidFill>
                <a:schemeClr val="dk1"/>
              </a:solidFill>
              <a:latin typeface="Calibri"/>
              <a:ea typeface="Calibri"/>
              <a:cs typeface="Calibri"/>
              <a:sym typeface="Calibri"/>
            </a:endParaRPr>
          </a:p>
        </p:txBody>
      </p:sp>
      <p:sp>
        <p:nvSpPr>
          <p:cNvPr id="332" name="Google Shape;332;g2a6ca24ea93_0_9"/>
          <p:cNvSpPr txBox="1"/>
          <p:nvPr/>
        </p:nvSpPr>
        <p:spPr>
          <a:xfrm>
            <a:off x="904875" y="2216143"/>
            <a:ext cx="11112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it-IT" sz="1600" u="none" cap="none" strike="noStrike">
                <a:solidFill>
                  <a:schemeClr val="dk1"/>
                </a:solidFill>
                <a:latin typeface="Calibri"/>
                <a:ea typeface="Calibri"/>
                <a:cs typeface="Calibri"/>
                <a:sym typeface="Calibri"/>
              </a:rPr>
              <a:t>Tesla, Inc.</a:t>
            </a:r>
            <a:endParaRPr b="0" i="0" sz="1600" u="none" cap="none" strike="noStrike">
              <a:solidFill>
                <a:schemeClr val="dk1"/>
              </a:solidFill>
              <a:latin typeface="Arial"/>
              <a:ea typeface="Arial"/>
              <a:cs typeface="Arial"/>
              <a:sym typeface="Arial"/>
            </a:endParaRPr>
          </a:p>
        </p:txBody>
      </p:sp>
      <p:sp>
        <p:nvSpPr>
          <p:cNvPr id="333" name="Google Shape;333;g2a6ca24ea93_0_9"/>
          <p:cNvSpPr txBox="1"/>
          <p:nvPr/>
        </p:nvSpPr>
        <p:spPr>
          <a:xfrm>
            <a:off x="1062925" y="966250"/>
            <a:ext cx="8028900" cy="677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Montserrat"/>
              <a:buNone/>
            </a:pPr>
            <a:r>
              <a:rPr b="0" i="0" lang="it-IT" sz="2400" u="none" cap="none" strike="noStrike">
                <a:solidFill>
                  <a:srgbClr val="42AC32"/>
                </a:solidFill>
                <a:latin typeface="Calibri"/>
                <a:ea typeface="Calibri"/>
                <a:cs typeface="Calibri"/>
                <a:sym typeface="Calibri"/>
              </a:rPr>
              <a:t>Casos prácticos y casos de éxito en energías renovables</a:t>
            </a:r>
            <a:endParaRPr b="0" i="0" sz="2400" u="none" cap="none" strike="noStrike">
              <a:solidFill>
                <a:srgbClr val="42AC32"/>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2AC32"/>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2"/>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339" name="Google Shape;339;p42"/>
          <p:cNvSpPr txBox="1"/>
          <p:nvPr/>
        </p:nvSpPr>
        <p:spPr>
          <a:xfrm>
            <a:off x="904809" y="2359742"/>
            <a:ext cx="8082000" cy="30972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El concepto de </a:t>
            </a:r>
            <a:r>
              <a:rPr b="1" i="0" lang="it-IT" sz="1600" u="none" cap="none" strike="noStrike">
                <a:solidFill>
                  <a:schemeClr val="dk1"/>
                </a:solidFill>
                <a:latin typeface="Calibri"/>
                <a:ea typeface="Calibri"/>
                <a:cs typeface="Calibri"/>
                <a:sym typeface="Calibri"/>
              </a:rPr>
              <a:t>Economía Circular</a:t>
            </a:r>
            <a:r>
              <a:rPr b="0" i="0" lang="it-IT" sz="1600" u="none" cap="none" strike="noStrike">
                <a:solidFill>
                  <a:schemeClr val="dk1"/>
                </a:solidFill>
                <a:latin typeface="Calibri"/>
                <a:ea typeface="Calibri"/>
                <a:cs typeface="Calibri"/>
                <a:sym typeface="Calibri"/>
              </a:rPr>
              <a:t> está ganando importancia como alternativa sostenible y responsable con el medio ambiente al modelo económico lineal tradicional. Esta sección explora el papel fundamental que desempeñan las competencias verdes para impulsar la transición hacia una Economía Circular. </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"Las habilidades verdes son un conjunto diverso de competencias, conocimientos y experiencia que se centran en las prácticas sostenibles, la conservación y la eficiencia de los recursos".</a:t>
            </a:r>
            <a:r>
              <a:rPr b="0" i="0" lang="it-IT" sz="1600" u="none" cap="none" strike="noStrike">
                <a:solidFill>
                  <a:schemeClr val="dk1"/>
                </a:solidFill>
                <a:latin typeface="Calibri"/>
                <a:ea typeface="Calibri"/>
                <a:cs typeface="Calibri"/>
                <a:sym typeface="Calibri"/>
              </a:rPr>
              <a:t> </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Al comprender el papel de las competencias verdes, podemos apreciar mejor cómo contribuyen a la creación de un </a:t>
            </a:r>
            <a:r>
              <a:rPr b="1" i="0" lang="it-IT" sz="1600" u="none" cap="none" strike="noStrike">
                <a:solidFill>
                  <a:schemeClr val="dk1"/>
                </a:solidFill>
                <a:latin typeface="Calibri"/>
                <a:ea typeface="Calibri"/>
                <a:cs typeface="Calibri"/>
                <a:sym typeface="Calibri"/>
              </a:rPr>
              <a:t>sistema económico más sostenible y resistente</a:t>
            </a:r>
            <a:r>
              <a:rPr b="0" i="0" lang="it-IT" sz="1600" u="none" cap="none" strike="noStrike">
                <a:solidFill>
                  <a:schemeClr val="dk1"/>
                </a:solidFill>
                <a:latin typeface="Calibri"/>
                <a:ea typeface="Calibri"/>
                <a:cs typeface="Calibri"/>
                <a:sym typeface="Calibri"/>
              </a:rPr>
              <a:t>.</a:t>
            </a:r>
            <a:endParaRPr b="0" i="0" sz="16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Profundicemos en lo que implica una Economía Circular y cómo las competencias verdes son vitales para fomentar su desarrollo.</a:t>
            </a:r>
            <a:endParaRPr b="0" i="0" sz="1600" u="none" cap="none" strike="noStrike">
              <a:solidFill>
                <a:schemeClr val="dk1"/>
              </a:solidFill>
              <a:latin typeface="Calibri"/>
              <a:ea typeface="Calibri"/>
              <a:cs typeface="Calibri"/>
              <a:sym typeface="Calibri"/>
            </a:endParaRPr>
          </a:p>
          <a:p>
            <a:pPr indent="0" lvl="0" marL="22860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sp>
        <p:nvSpPr>
          <p:cNvPr id="340" name="Google Shape;340;p42"/>
          <p:cNvSpPr txBox="1"/>
          <p:nvPr/>
        </p:nvSpPr>
        <p:spPr>
          <a:xfrm>
            <a:off x="904799" y="1401100"/>
            <a:ext cx="77028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2: ¿Cuál es el papel de las competencias ecológicas en la construcción de una economía circular?</a:t>
            </a:r>
            <a:endParaRPr b="1" i="0" sz="2400" u="none" cap="none" strike="noStrike">
              <a:solidFill>
                <a:srgbClr val="42AC32"/>
              </a:solidFill>
              <a:latin typeface="Calibri"/>
              <a:ea typeface="Calibri"/>
              <a:cs typeface="Calibri"/>
              <a:sym typeface="Calibri"/>
            </a:endParaRPr>
          </a:p>
        </p:txBody>
      </p:sp>
      <p:pic>
        <p:nvPicPr>
          <p:cNvPr descr="Circular economy - Free industry icons" id="341" name="Google Shape;341;p42"/>
          <p:cNvPicPr preferRelativeResize="0"/>
          <p:nvPr/>
        </p:nvPicPr>
        <p:blipFill rotWithShape="1">
          <a:blip r:embed="rId3">
            <a:alphaModFix/>
          </a:blip>
          <a:srcRect b="0" l="0" r="0" t="0"/>
          <a:stretch/>
        </p:blipFill>
        <p:spPr>
          <a:xfrm>
            <a:off x="9505336" y="2164326"/>
            <a:ext cx="2529348" cy="252934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g2a90f91dcfd_0_0"/>
          <p:cNvSpPr txBox="1"/>
          <p:nvPr>
            <p:ph type="title"/>
          </p:nvPr>
        </p:nvSpPr>
        <p:spPr>
          <a:xfrm>
            <a:off x="6951407" y="1359443"/>
            <a:ext cx="4985100" cy="1508100"/>
          </a:xfrm>
          <a:prstGeom prst="rect">
            <a:avLst/>
          </a:prstGeom>
          <a:noFill/>
          <a:ln>
            <a:noFill/>
          </a:ln>
        </p:spPr>
        <p:txBody>
          <a:bodyPr anchorCtr="0" anchor="ctr" bIns="45700" lIns="45700" spcFirstLastPara="1" rIns="45700" wrap="square" tIns="45700">
            <a:noAutofit/>
          </a:bodyPr>
          <a:lstStyle/>
          <a:p>
            <a:pPr indent="0" lvl="0" marL="0" rtl="0" algn="ctr">
              <a:spcBef>
                <a:spcPts val="0"/>
              </a:spcBef>
              <a:spcAft>
                <a:spcPts val="0"/>
              </a:spcAft>
              <a:buClr>
                <a:schemeClr val="dk1"/>
              </a:buClr>
              <a:buSzPts val="2400"/>
              <a:buFont typeface="Arial"/>
              <a:buNone/>
            </a:pPr>
            <a:r>
              <a:rPr b="0" lang="it-IT" sz="2400">
                <a:solidFill>
                  <a:schemeClr val="lt1"/>
                </a:solidFill>
                <a:latin typeface="Calibri"/>
                <a:ea typeface="Calibri"/>
                <a:cs typeface="Calibri"/>
                <a:sym typeface="Calibri"/>
              </a:rPr>
              <a:t>¿Qué es la economía circular?</a:t>
            </a:r>
            <a:endParaRPr/>
          </a:p>
          <a:p>
            <a:pPr indent="0" lvl="0" marL="0" rtl="0" algn="r">
              <a:lnSpc>
                <a:spcPct val="100000"/>
              </a:lnSpc>
              <a:spcBef>
                <a:spcPts val="0"/>
              </a:spcBef>
              <a:spcAft>
                <a:spcPts val="0"/>
              </a:spcAft>
              <a:buSzPts val="2800"/>
              <a:buNone/>
            </a:pPr>
            <a:r>
              <a:t/>
            </a:r>
            <a:endParaRPr b="0" sz="2400">
              <a:solidFill>
                <a:schemeClr val="lt1"/>
              </a:solidFill>
              <a:latin typeface="Calibri"/>
              <a:ea typeface="Calibri"/>
              <a:cs typeface="Calibri"/>
              <a:sym typeface="Calibri"/>
            </a:endParaRPr>
          </a:p>
        </p:txBody>
      </p:sp>
      <p:sp>
        <p:nvSpPr>
          <p:cNvPr id="347" name="Google Shape;347;g2a90f91dcfd_0_0"/>
          <p:cNvSpPr txBox="1"/>
          <p:nvPr>
            <p:ph idx="1" type="body"/>
          </p:nvPr>
        </p:nvSpPr>
        <p:spPr>
          <a:xfrm>
            <a:off x="7315200" y="2572861"/>
            <a:ext cx="4621200" cy="2835000"/>
          </a:xfrm>
          <a:prstGeom prst="rect">
            <a:avLst/>
          </a:prstGeom>
          <a:noFill/>
          <a:ln>
            <a:noFill/>
          </a:ln>
        </p:spPr>
        <p:txBody>
          <a:bodyPr anchorCtr="0" anchor="t" bIns="45700" lIns="91425" spcFirstLastPara="1" rIns="91425" wrap="square" tIns="45700">
            <a:noAutofit/>
          </a:bodyPr>
          <a:lstStyle/>
          <a:p>
            <a:pPr indent="-228600" lvl="0" marL="457200" rtl="0" algn="ctr">
              <a:lnSpc>
                <a:spcPct val="150000"/>
              </a:lnSpc>
              <a:spcBef>
                <a:spcPts val="1000"/>
              </a:spcBef>
              <a:spcAft>
                <a:spcPts val="0"/>
              </a:spcAft>
              <a:buClr>
                <a:schemeClr val="dk1"/>
              </a:buClr>
              <a:buSzPts val="1600"/>
              <a:buFont typeface="Arial"/>
              <a:buNone/>
            </a:pPr>
            <a:r>
              <a:rPr lang="it-IT" sz="1600">
                <a:solidFill>
                  <a:schemeClr val="lt1"/>
                </a:solidFill>
                <a:latin typeface="Calibri"/>
                <a:ea typeface="Calibri"/>
                <a:cs typeface="Calibri"/>
                <a:sym typeface="Calibri"/>
              </a:rPr>
              <a:t> "Una economía circular es un sistema económico diseñado para minimizar los residuos y aprovechar al máximo los recursos. Se centra en reutilizar, reparar, reciclar y reducir los residuos. Es una alternativa sostenible a la economía lineal tradicional".</a:t>
            </a:r>
            <a:endParaRPr>
              <a:solidFill>
                <a:srgbClr val="374151"/>
              </a:solidFill>
              <a:latin typeface="Arial"/>
              <a:ea typeface="Arial"/>
              <a:cs typeface="Arial"/>
              <a:sym typeface="Arial"/>
            </a:endParaRPr>
          </a:p>
          <a:p>
            <a:pPr indent="-228600" lvl="0" marL="457200" rtl="0" algn="l">
              <a:lnSpc>
                <a:spcPct val="150000"/>
              </a:lnSpc>
              <a:spcBef>
                <a:spcPts val="1000"/>
              </a:spcBef>
              <a:spcAft>
                <a:spcPts val="0"/>
              </a:spcAft>
              <a:buSzPts val="900"/>
              <a:buNone/>
            </a:pPr>
            <a:r>
              <a:t/>
            </a:r>
            <a:endParaRPr sz="1600">
              <a:solidFill>
                <a:schemeClr val="lt1"/>
              </a:solidFill>
              <a:latin typeface="Calibri"/>
              <a:ea typeface="Calibri"/>
              <a:cs typeface="Calibri"/>
              <a:sym typeface="Calibri"/>
            </a:endParaRPr>
          </a:p>
          <a:p>
            <a:pPr indent="-228600" lvl="0" marL="457200" marR="0" rtl="0" algn="l">
              <a:lnSpc>
                <a:spcPct val="200000"/>
              </a:lnSpc>
              <a:spcBef>
                <a:spcPts val="1000"/>
              </a:spcBef>
              <a:spcAft>
                <a:spcPts val="0"/>
              </a:spcAft>
              <a:buClr>
                <a:srgbClr val="7F7F7F"/>
              </a:buClr>
              <a:buSzPts val="900"/>
              <a:buFont typeface="Arial"/>
              <a:buNone/>
            </a:pPr>
            <a:r>
              <a:t/>
            </a:r>
            <a:endParaRPr b="0" i="0">
              <a:solidFill>
                <a:srgbClr val="374151"/>
              </a:solidFill>
              <a:latin typeface="Arial"/>
              <a:ea typeface="Arial"/>
              <a:cs typeface="Arial"/>
              <a:sym typeface="Arial"/>
            </a:endParaRPr>
          </a:p>
        </p:txBody>
      </p:sp>
      <p:pic>
        <p:nvPicPr>
          <p:cNvPr descr="There's a world of opportunity to re-think and re-design the way we make stuff. &#10;&#10;'Re-Thinking Progress' explores how through a change in perspective we can re-design the way our economy works - designing products that can be 'made to be made again' and powering the system with renewable energy. It questions whether with creativity and innovation we can build a restorative economy.&#10;&#10;------&#10;Thank you for watching this video. The Ellen MacArthur Foundation is a UK charity working on business, learning, insights &amp; analysis, and communications to accelerate the transition towards the circular economy. &#10;&#10;Find out more about our work here: www.ellenmacarthurfoundation.org&#10;&#10;Follow us online on these channels:&#10;&#10;Instagram: http://instagram.com/ellenmacarthurfoundation&#10;Facebook: http://facebook.com/EllenMacArthurFoundation &#10;LinkedIn: https://www.linkedin.com/company/ellen-macarthur-foundation &#10;Website: https:/www.ellenmacarthurfoundation.org&#10;&#10;#circulareconomy" id="348" name="Google Shape;348;g2a90f91dcfd_0_0" title="Explaining the Circular Economy and How Society Can Re-think Progress | Animated Video Essay">
            <a:hlinkClick r:id="rId3"/>
          </p:cNvPr>
          <p:cNvPicPr preferRelativeResize="0"/>
          <p:nvPr/>
        </p:nvPicPr>
        <p:blipFill>
          <a:blip r:embed="rId4">
            <a:alphaModFix/>
          </a:blip>
          <a:stretch>
            <a:fillRect/>
          </a:stretch>
        </p:blipFill>
        <p:spPr>
          <a:xfrm>
            <a:off x="287175" y="1275450"/>
            <a:ext cx="6554450" cy="36868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8"/>
                                        </p:tgtEl>
                                        <p:attrNameLst>
                                          <p:attrName>style.visibility</p:attrName>
                                        </p:attrNameLst>
                                      </p:cBhvr>
                                      <p:to>
                                        <p:strVal val="visible"/>
                                      </p:to>
                                    </p:set>
                                    <p:animEffect filter="fade" transition="in">
                                      <p:cBhvr>
                                        <p:cTn dur="1000"/>
                                        <p:tgtEl>
                                          <p:spTgt spid="34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g2a6ca24ea93_0_46"/>
          <p:cNvSpPr txBox="1"/>
          <p:nvPr/>
        </p:nvSpPr>
        <p:spPr>
          <a:xfrm>
            <a:off x="745900" y="961550"/>
            <a:ext cx="8476800" cy="8574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Competencias ecológicas: Construir un futuro sostenible en diversas industrias y profesiones</a:t>
            </a:r>
            <a:endParaRPr b="0" i="0" sz="2400" u="none" cap="none" strike="noStrike">
              <a:solidFill>
                <a:srgbClr val="42AC32"/>
              </a:solidFill>
              <a:latin typeface="Calibri"/>
              <a:ea typeface="Calibri"/>
              <a:cs typeface="Calibri"/>
              <a:sym typeface="Calibri"/>
            </a:endParaRPr>
          </a:p>
        </p:txBody>
      </p:sp>
      <p:sp>
        <p:nvSpPr>
          <p:cNvPr id="355" name="Google Shape;355;g2a6ca24ea93_0_46"/>
          <p:cNvSpPr txBox="1"/>
          <p:nvPr/>
        </p:nvSpPr>
        <p:spPr>
          <a:xfrm>
            <a:off x="226450" y="1845330"/>
            <a:ext cx="8711100" cy="35379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chemeClr val="dk1"/>
              </a:buClr>
              <a:buSzPts val="900"/>
              <a:buFont typeface="Arial"/>
              <a:buChar char="•"/>
            </a:pPr>
            <a:r>
              <a:rPr b="0" i="0" lang="it-IT" sz="1400" u="none" cap="none" strike="noStrike">
                <a:solidFill>
                  <a:schemeClr val="dk1"/>
                </a:solidFill>
                <a:latin typeface="Calibri"/>
                <a:ea typeface="Calibri"/>
                <a:cs typeface="Calibri"/>
                <a:sym typeface="Calibri"/>
              </a:rPr>
              <a:t>Las capacidades ecológicas constituyen un </a:t>
            </a:r>
            <a:r>
              <a:rPr b="1" i="0" lang="it-IT" sz="1400" u="none" cap="none" strike="noStrike">
                <a:solidFill>
                  <a:schemeClr val="dk1"/>
                </a:solidFill>
                <a:latin typeface="Calibri"/>
                <a:ea typeface="Calibri"/>
                <a:cs typeface="Calibri"/>
                <a:sym typeface="Calibri"/>
              </a:rPr>
              <a:t>conjunto</a:t>
            </a:r>
            <a:r>
              <a:rPr b="0" i="0" lang="it-IT" sz="1400" u="none" cap="none" strike="noStrike">
                <a:solidFill>
                  <a:schemeClr val="dk1"/>
                </a:solidFill>
                <a:latin typeface="Calibri"/>
                <a:ea typeface="Calibri"/>
                <a:cs typeface="Calibri"/>
                <a:sym typeface="Calibri"/>
              </a:rPr>
              <a:t> diverso y esencial</a:t>
            </a:r>
            <a:r>
              <a:rPr b="1" i="0" lang="it-IT" sz="1400" u="none" cap="none" strike="noStrike">
                <a:solidFill>
                  <a:schemeClr val="dk1"/>
                </a:solidFill>
                <a:latin typeface="Calibri"/>
                <a:ea typeface="Calibri"/>
                <a:cs typeface="Calibri"/>
                <a:sym typeface="Calibri"/>
              </a:rPr>
              <a:t> de competencias</a:t>
            </a:r>
            <a:r>
              <a:rPr b="0" i="0" lang="it-IT" sz="1400" u="none" cap="none" strike="noStrike">
                <a:solidFill>
                  <a:schemeClr val="dk1"/>
                </a:solidFill>
                <a:latin typeface="Calibri"/>
                <a:ea typeface="Calibri"/>
                <a:cs typeface="Calibri"/>
                <a:sym typeface="Calibri"/>
              </a:rPr>
              <a:t> que sustentan la sostenibilidad en diversas industrias y sectores. Estas competencias se basan en principios de </a:t>
            </a:r>
            <a:r>
              <a:rPr b="1" i="0" lang="it-IT" sz="1400" u="none" cap="none" strike="noStrike">
                <a:solidFill>
                  <a:schemeClr val="dk1"/>
                </a:solidFill>
                <a:latin typeface="Calibri"/>
                <a:ea typeface="Calibri"/>
                <a:cs typeface="Calibri"/>
                <a:sym typeface="Calibri"/>
              </a:rPr>
              <a:t>responsabilidad medioambiental, conservación de recursos y sostenibilidad a largo plazo.</a:t>
            </a:r>
            <a:endParaRPr b="1"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chemeClr val="dk1"/>
              </a:buClr>
              <a:buSzPts val="900"/>
              <a:buFont typeface="Arial"/>
              <a:buChar char="•"/>
            </a:pPr>
            <a:r>
              <a:rPr b="1" i="0" lang="it-IT" sz="1400" u="none" cap="none" strike="noStrike">
                <a:solidFill>
                  <a:schemeClr val="dk1"/>
                </a:solidFill>
                <a:latin typeface="Calibri"/>
                <a:ea typeface="Calibri"/>
                <a:cs typeface="Calibri"/>
                <a:sym typeface="Calibri"/>
              </a:rPr>
              <a:t>Las carreras </a:t>
            </a:r>
            <a:r>
              <a:rPr b="0" i="0" lang="it-IT" sz="1400" u="none" cap="none" strike="noStrike">
                <a:solidFill>
                  <a:schemeClr val="dk1"/>
                </a:solidFill>
                <a:latin typeface="Calibri"/>
                <a:ea typeface="Calibri"/>
                <a:cs typeface="Calibri"/>
                <a:sym typeface="Calibri"/>
              </a:rPr>
              <a:t>con competencias ecológicas poseen </a:t>
            </a:r>
            <a:r>
              <a:rPr b="1" i="0" lang="it-IT" sz="1400" u="none" cap="none" strike="noStrike">
                <a:solidFill>
                  <a:schemeClr val="dk1"/>
                </a:solidFill>
                <a:latin typeface="Calibri"/>
                <a:ea typeface="Calibri"/>
                <a:cs typeface="Calibri"/>
                <a:sym typeface="Calibri"/>
              </a:rPr>
              <a:t>conocimientos especializados</a:t>
            </a:r>
            <a:r>
              <a:rPr b="0" i="0" lang="it-IT" sz="1400" u="none" cap="none" strike="noStrike">
                <a:solidFill>
                  <a:schemeClr val="dk1"/>
                </a:solidFill>
                <a:latin typeface="Calibri"/>
                <a:ea typeface="Calibri"/>
                <a:cs typeface="Calibri"/>
                <a:sym typeface="Calibri"/>
              </a:rPr>
              <a:t> en áreas como las </a:t>
            </a:r>
            <a:r>
              <a:rPr b="1" i="0" lang="it-IT" sz="1400" u="none" cap="none" strike="noStrike">
                <a:solidFill>
                  <a:schemeClr val="dk1"/>
                </a:solidFill>
                <a:latin typeface="Calibri"/>
                <a:ea typeface="Calibri"/>
                <a:cs typeface="Calibri"/>
                <a:sym typeface="Calibri"/>
              </a:rPr>
              <a:t>tecnologías de energías renovables</a:t>
            </a:r>
            <a:r>
              <a:rPr b="0" i="0" lang="it-IT" sz="1400" u="none" cap="none" strike="noStrike">
                <a:solidFill>
                  <a:schemeClr val="dk1"/>
                </a:solidFill>
                <a:latin typeface="Calibri"/>
                <a:ea typeface="Calibri"/>
                <a:cs typeface="Calibri"/>
                <a:sym typeface="Calibri"/>
              </a:rPr>
              <a:t>, centradas en el aprovechamiento de fuentes de energía limpias como la solar y la eólica.</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chemeClr val="dk1"/>
              </a:buClr>
              <a:buSzPts val="900"/>
              <a:buFont typeface="Arial"/>
              <a:buChar char="•"/>
            </a:pPr>
            <a:r>
              <a:rPr b="0" i="0" lang="it-IT" sz="1400" u="none" cap="none" strike="noStrike">
                <a:solidFill>
                  <a:schemeClr val="dk1"/>
                </a:solidFill>
                <a:latin typeface="Calibri"/>
                <a:ea typeface="Calibri"/>
                <a:cs typeface="Calibri"/>
                <a:sym typeface="Calibri"/>
              </a:rPr>
              <a:t>La eficiencia energética es otro aspecto clave; los </a:t>
            </a:r>
            <a:r>
              <a:rPr b="1" i="0" lang="it-IT" sz="1400" u="none" cap="none" strike="noStrike">
                <a:solidFill>
                  <a:schemeClr val="dk1"/>
                </a:solidFill>
                <a:latin typeface="Calibri"/>
                <a:ea typeface="Calibri"/>
                <a:cs typeface="Calibri"/>
                <a:sym typeface="Calibri"/>
              </a:rPr>
              <a:t>expertos</a:t>
            </a:r>
            <a:r>
              <a:rPr b="0" i="0" lang="it-IT" sz="1400" u="none" cap="none" strike="noStrike">
                <a:solidFill>
                  <a:schemeClr val="dk1"/>
                </a:solidFill>
                <a:latin typeface="Calibri"/>
                <a:ea typeface="Calibri"/>
                <a:cs typeface="Calibri"/>
                <a:sym typeface="Calibri"/>
              </a:rPr>
              <a:t> en este campo </a:t>
            </a:r>
            <a:r>
              <a:rPr b="1" i="0" lang="it-IT" sz="1400" u="none" cap="none" strike="noStrike">
                <a:solidFill>
                  <a:schemeClr val="dk1"/>
                </a:solidFill>
                <a:latin typeface="Calibri"/>
                <a:ea typeface="Calibri"/>
                <a:cs typeface="Calibri"/>
                <a:sym typeface="Calibri"/>
              </a:rPr>
              <a:t>identifican y aplican medidas de ahorro de energía</a:t>
            </a:r>
            <a:r>
              <a:rPr b="0" i="0" lang="it-IT" sz="1400" u="none" cap="none" strike="noStrike">
                <a:solidFill>
                  <a:schemeClr val="dk1"/>
                </a:solidFill>
                <a:latin typeface="Calibri"/>
                <a:ea typeface="Calibri"/>
                <a:cs typeface="Calibri"/>
                <a:sym typeface="Calibri"/>
              </a:rPr>
              <a:t>, que contribuyen a reducir los costes y el impacto ambiental.</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chemeClr val="dk1"/>
              </a:buClr>
              <a:buSzPts val="900"/>
              <a:buFont typeface="Arial"/>
              <a:buChar char="•"/>
            </a:pPr>
            <a:r>
              <a:rPr b="0" i="0" lang="it-IT" sz="1400" u="none" cap="none" strike="noStrike">
                <a:solidFill>
                  <a:schemeClr val="dk1"/>
                </a:solidFill>
                <a:latin typeface="Calibri"/>
                <a:ea typeface="Calibri"/>
                <a:cs typeface="Calibri"/>
                <a:sym typeface="Calibri"/>
              </a:rPr>
              <a:t>La reducción de residuos forma parte integrante de las competencias ecológicas, y</a:t>
            </a:r>
            <a:r>
              <a:rPr b="1" i="0" lang="it-IT" sz="1400" u="none" cap="none" strike="noStrike">
                <a:solidFill>
                  <a:schemeClr val="dk1"/>
                </a:solidFill>
                <a:latin typeface="Calibri"/>
                <a:ea typeface="Calibri"/>
                <a:cs typeface="Calibri"/>
                <a:sym typeface="Calibri"/>
              </a:rPr>
              <a:t> los especialistas</a:t>
            </a:r>
            <a:r>
              <a:rPr b="0" i="0" lang="it-IT" sz="1400" u="none" cap="none" strike="noStrike">
                <a:solidFill>
                  <a:schemeClr val="dk1"/>
                </a:solidFill>
                <a:latin typeface="Calibri"/>
                <a:ea typeface="Calibri"/>
                <a:cs typeface="Calibri"/>
                <a:sym typeface="Calibri"/>
              </a:rPr>
              <a:t> tratan de </a:t>
            </a:r>
            <a:r>
              <a:rPr b="1" i="0" lang="it-IT" sz="1400" u="none" cap="none" strike="noStrike">
                <a:solidFill>
                  <a:schemeClr val="dk1"/>
                </a:solidFill>
                <a:latin typeface="Calibri"/>
                <a:ea typeface="Calibri"/>
                <a:cs typeface="Calibri"/>
                <a:sym typeface="Calibri"/>
              </a:rPr>
              <a:t>minimizar la generación de residuos y fomentar el reciclaje y el upcycling,</a:t>
            </a:r>
            <a:r>
              <a:rPr b="0" i="0" lang="it-IT" sz="1400" u="none" cap="none" strike="noStrike">
                <a:solidFill>
                  <a:schemeClr val="dk1"/>
                </a:solidFill>
                <a:latin typeface="Calibri"/>
                <a:ea typeface="Calibri"/>
                <a:cs typeface="Calibri"/>
                <a:sym typeface="Calibri"/>
              </a:rPr>
              <a:t> en consonancia con los objetivos de la Economía Circular.</a:t>
            </a:r>
            <a:endParaRPr b="0" i="0" sz="900" u="none" cap="none" strike="noStrike">
              <a:solidFill>
                <a:schemeClr val="dk1"/>
              </a:solidFill>
              <a:latin typeface="Helvetica Neue"/>
              <a:ea typeface="Helvetica Neue"/>
              <a:cs typeface="Helvetica Neue"/>
              <a:sym typeface="Helvetica Neue"/>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g2a6ca24ea93_0_55"/>
          <p:cNvSpPr txBox="1"/>
          <p:nvPr/>
        </p:nvSpPr>
        <p:spPr>
          <a:xfrm>
            <a:off x="330350" y="1043364"/>
            <a:ext cx="5191200" cy="40935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chemeClr val="dk1"/>
              </a:buClr>
              <a:buSzPts val="900"/>
              <a:buFont typeface="Arial"/>
              <a:buChar char="•"/>
            </a:pPr>
            <a:r>
              <a:rPr b="1" i="0" lang="it-IT" sz="1400" u="none" cap="none" strike="noStrike">
                <a:solidFill>
                  <a:schemeClr val="dk1"/>
                </a:solidFill>
                <a:latin typeface="Calibri"/>
                <a:ea typeface="Calibri"/>
                <a:cs typeface="Calibri"/>
                <a:sym typeface="Calibri"/>
              </a:rPr>
              <a:t>En arquitectura y diseño</a:t>
            </a:r>
            <a:r>
              <a:rPr b="0" i="0" lang="it-IT" sz="1400" u="none" cap="none" strike="noStrike">
                <a:solidFill>
                  <a:schemeClr val="dk1"/>
                </a:solidFill>
                <a:latin typeface="Calibri"/>
                <a:ea typeface="Calibri"/>
                <a:cs typeface="Calibri"/>
                <a:sym typeface="Calibri"/>
              </a:rPr>
              <a:t>, las competencias ecológicas conducen a </a:t>
            </a:r>
            <a:r>
              <a:rPr b="1" i="0" lang="it-IT" sz="1400" u="none" cap="none" strike="noStrike">
                <a:solidFill>
                  <a:schemeClr val="dk1"/>
                </a:solidFill>
                <a:latin typeface="Calibri"/>
                <a:ea typeface="Calibri"/>
                <a:cs typeface="Calibri"/>
                <a:sym typeface="Calibri"/>
              </a:rPr>
              <a:t>edificios y espacios respetuosos con el medio ambiente</a:t>
            </a:r>
            <a:r>
              <a:rPr b="0" i="0" lang="it-IT" sz="1400" u="none" cap="none" strike="noStrike">
                <a:solidFill>
                  <a:schemeClr val="dk1"/>
                </a:solidFill>
                <a:latin typeface="Calibri"/>
                <a:ea typeface="Calibri"/>
                <a:cs typeface="Calibri"/>
                <a:sym typeface="Calibri"/>
              </a:rPr>
              <a:t>, que utilizan</a:t>
            </a:r>
            <a:r>
              <a:rPr b="1" i="0" lang="it-IT" sz="1400" u="none" cap="none" strike="noStrike">
                <a:solidFill>
                  <a:schemeClr val="dk1"/>
                </a:solidFill>
                <a:latin typeface="Calibri"/>
                <a:ea typeface="Calibri"/>
                <a:cs typeface="Calibri"/>
                <a:sym typeface="Calibri"/>
              </a:rPr>
              <a:t> materiales y prácticas sostenibles</a:t>
            </a:r>
            <a:r>
              <a:rPr b="0" i="0" lang="it-IT" sz="1400" u="none" cap="none" strike="noStrike">
                <a:solidFill>
                  <a:schemeClr val="dk1"/>
                </a:solidFill>
                <a:latin typeface="Calibri"/>
                <a:ea typeface="Calibri"/>
                <a:cs typeface="Calibri"/>
                <a:sym typeface="Calibri"/>
              </a:rPr>
              <a:t> para crear estructuras con </a:t>
            </a:r>
            <a:r>
              <a:rPr b="1" i="0" lang="it-IT" sz="1400" u="none" cap="none" strike="noStrike">
                <a:solidFill>
                  <a:schemeClr val="dk1"/>
                </a:solidFill>
                <a:latin typeface="Calibri"/>
                <a:ea typeface="Calibri"/>
                <a:cs typeface="Calibri"/>
                <a:sym typeface="Calibri"/>
              </a:rPr>
              <a:t>menor consumo de energía e impacto ambiental.</a:t>
            </a:r>
            <a:endParaRPr b="1" i="0" sz="900" u="none" cap="none" strike="noStrike">
              <a:solidFill>
                <a:schemeClr val="dk1"/>
              </a:solidFill>
              <a:latin typeface="Helvetica Neue"/>
              <a:ea typeface="Helvetica Neue"/>
              <a:cs typeface="Helvetica Neue"/>
              <a:sym typeface="Helvetica Neue"/>
            </a:endParaRPr>
          </a:p>
          <a:p>
            <a:pPr indent="-171450" lvl="0" marL="457200" marR="0" rtl="0" algn="just">
              <a:lnSpc>
                <a:spcPct val="100000"/>
              </a:lnSpc>
              <a:spcBef>
                <a:spcPts val="100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a:p>
            <a:pPr indent="-228600" lvl="0" marL="457200" marR="0" rtl="0" algn="just">
              <a:lnSpc>
                <a:spcPct val="100000"/>
              </a:lnSpc>
              <a:spcBef>
                <a:spcPts val="1000"/>
              </a:spcBef>
              <a:spcAft>
                <a:spcPts val="0"/>
              </a:spcAft>
              <a:buClr>
                <a:schemeClr val="dk1"/>
              </a:buClr>
              <a:buSzPts val="900"/>
              <a:buFont typeface="Arial"/>
              <a:buChar char="•"/>
            </a:pPr>
            <a:r>
              <a:rPr b="0" i="0" lang="it-IT" sz="1400" u="none" cap="none" strike="noStrike">
                <a:solidFill>
                  <a:schemeClr val="dk1"/>
                </a:solidFill>
                <a:latin typeface="Calibri"/>
                <a:ea typeface="Calibri"/>
                <a:cs typeface="Calibri"/>
                <a:sym typeface="Calibri"/>
              </a:rPr>
              <a:t>Las competencias ecológicas también se extienden a las prácticas de </a:t>
            </a:r>
            <a:r>
              <a:rPr b="1" i="0" lang="it-IT" sz="1400" u="none" cap="none" strike="noStrike">
                <a:solidFill>
                  <a:schemeClr val="dk1"/>
                </a:solidFill>
                <a:latin typeface="Calibri"/>
                <a:ea typeface="Calibri"/>
                <a:cs typeface="Calibri"/>
                <a:sym typeface="Calibri"/>
              </a:rPr>
              <a:t>conservación del medio ambiente</a:t>
            </a:r>
            <a:r>
              <a:rPr b="0" i="0" lang="it-IT" sz="1400" u="none" cap="none" strike="noStrike">
                <a:solidFill>
                  <a:schemeClr val="dk1"/>
                </a:solidFill>
                <a:latin typeface="Calibri"/>
                <a:ea typeface="Calibri"/>
                <a:cs typeface="Calibri"/>
                <a:sym typeface="Calibri"/>
              </a:rPr>
              <a:t>, con </a:t>
            </a:r>
            <a:r>
              <a:rPr b="1" i="0" lang="it-IT" sz="1400" u="none" cap="none" strike="noStrike">
                <a:solidFill>
                  <a:schemeClr val="dk1"/>
                </a:solidFill>
                <a:latin typeface="Calibri"/>
                <a:ea typeface="Calibri"/>
                <a:cs typeface="Calibri"/>
                <a:sym typeface="Calibri"/>
              </a:rPr>
              <a:t>profesionales dedicados a preservar los ecosistemas, proteger la biodiversidad</a:t>
            </a:r>
            <a:r>
              <a:rPr b="0" i="0" lang="it-IT" sz="1400" u="none" cap="none" strike="noStrike">
                <a:solidFill>
                  <a:schemeClr val="dk1"/>
                </a:solidFill>
                <a:latin typeface="Calibri"/>
                <a:ea typeface="Calibri"/>
                <a:cs typeface="Calibri"/>
                <a:sym typeface="Calibri"/>
              </a:rPr>
              <a:t> y restablecer la salud de nuestro planeta.</a:t>
            </a:r>
            <a:endParaRPr b="0" i="0" sz="1400" u="none" cap="none" strike="noStrike">
              <a:solidFill>
                <a:schemeClr val="dk1"/>
              </a:solidFill>
              <a:latin typeface="Calibri"/>
              <a:ea typeface="Calibri"/>
              <a:cs typeface="Calibri"/>
              <a:sym typeface="Calibri"/>
            </a:endParaRPr>
          </a:p>
          <a:p>
            <a:pPr indent="0" lvl="0" marL="0" marR="0" rtl="0" algn="just">
              <a:lnSpc>
                <a:spcPct val="100000"/>
              </a:lnSpc>
              <a:spcBef>
                <a:spcPts val="100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a:p>
            <a:pPr indent="-228600" lvl="0" marL="457200" marR="0" rtl="0" algn="just">
              <a:lnSpc>
                <a:spcPct val="100000"/>
              </a:lnSpc>
              <a:spcBef>
                <a:spcPts val="1000"/>
              </a:spcBef>
              <a:spcAft>
                <a:spcPts val="0"/>
              </a:spcAft>
              <a:buClr>
                <a:schemeClr val="dk1"/>
              </a:buClr>
              <a:buSzPts val="900"/>
              <a:buFont typeface="Arial"/>
              <a:buChar char="•"/>
            </a:pPr>
            <a:r>
              <a:rPr b="0" i="0" lang="it-IT" sz="1400" u="none" cap="none" strike="noStrike">
                <a:solidFill>
                  <a:schemeClr val="dk1"/>
                </a:solidFill>
                <a:latin typeface="Calibri"/>
                <a:ea typeface="Calibri"/>
                <a:cs typeface="Calibri"/>
                <a:sym typeface="Calibri"/>
              </a:rPr>
              <a:t>Las competencias ecológicas son un recurso versátil y fundamental que permite a las personas y a las industrias tomar decisiones sostenibles. En el contexto de nuestro debate, desempeñan un papel central en el fomento de una Economía Circular al reducir los residuos y el impacto medioambiental, al tiempo que promueven la sostenibilidad a largo plazo.</a:t>
            </a:r>
            <a:endParaRPr b="0" i="0" sz="14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pic>
        <p:nvPicPr>
          <p:cNvPr id="362" name="Google Shape;362;g2a6ca24ea93_0_55"/>
          <p:cNvPicPr preferRelativeResize="0"/>
          <p:nvPr/>
        </p:nvPicPr>
        <p:blipFill rotWithShape="1">
          <a:blip r:embed="rId3">
            <a:alphaModFix/>
          </a:blip>
          <a:srcRect b="0" l="0" r="0" t="0"/>
          <a:stretch/>
        </p:blipFill>
        <p:spPr>
          <a:xfrm>
            <a:off x="6670525" y="932475"/>
            <a:ext cx="2167026" cy="2161149"/>
          </a:xfrm>
          <a:prstGeom prst="rect">
            <a:avLst/>
          </a:prstGeom>
          <a:noFill/>
          <a:ln>
            <a:noFill/>
          </a:ln>
        </p:spPr>
      </p:pic>
      <p:pic>
        <p:nvPicPr>
          <p:cNvPr id="363" name="Google Shape;363;g2a6ca24ea93_0_55"/>
          <p:cNvPicPr preferRelativeResize="0"/>
          <p:nvPr/>
        </p:nvPicPr>
        <p:blipFill rotWithShape="1">
          <a:blip r:embed="rId4">
            <a:alphaModFix/>
          </a:blip>
          <a:srcRect b="0" l="0" r="0" t="0"/>
          <a:stretch/>
        </p:blipFill>
        <p:spPr>
          <a:xfrm>
            <a:off x="9120100" y="932475"/>
            <a:ext cx="2167026" cy="2161149"/>
          </a:xfrm>
          <a:prstGeom prst="rect">
            <a:avLst/>
          </a:prstGeom>
          <a:noFill/>
          <a:ln>
            <a:noFill/>
          </a:ln>
        </p:spPr>
      </p:pic>
      <p:pic>
        <p:nvPicPr>
          <p:cNvPr id="364" name="Google Shape;364;g2a6ca24ea93_0_55"/>
          <p:cNvPicPr preferRelativeResize="0"/>
          <p:nvPr/>
        </p:nvPicPr>
        <p:blipFill rotWithShape="1">
          <a:blip r:embed="rId5">
            <a:alphaModFix/>
          </a:blip>
          <a:srcRect b="0" l="0" r="0" t="0"/>
          <a:stretch/>
        </p:blipFill>
        <p:spPr>
          <a:xfrm>
            <a:off x="6670525" y="3407325"/>
            <a:ext cx="2167025" cy="2161150"/>
          </a:xfrm>
          <a:prstGeom prst="rect">
            <a:avLst/>
          </a:prstGeom>
          <a:noFill/>
          <a:ln>
            <a:noFill/>
          </a:ln>
        </p:spPr>
      </p:pic>
      <p:pic>
        <p:nvPicPr>
          <p:cNvPr id="365" name="Google Shape;365;g2a6ca24ea93_0_55"/>
          <p:cNvPicPr preferRelativeResize="0"/>
          <p:nvPr/>
        </p:nvPicPr>
        <p:blipFill rotWithShape="1">
          <a:blip r:embed="rId6">
            <a:alphaModFix/>
          </a:blip>
          <a:srcRect b="0" l="0" r="0" t="0"/>
          <a:stretch/>
        </p:blipFill>
        <p:spPr>
          <a:xfrm>
            <a:off x="9120100" y="3407325"/>
            <a:ext cx="2167025" cy="21611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2a90bbc7c54_0_0"/>
          <p:cNvSpPr txBox="1"/>
          <p:nvPr/>
        </p:nvSpPr>
        <p:spPr>
          <a:xfrm>
            <a:off x="978936" y="8735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it-IT" sz="2400" u="none" cap="none" strike="noStrike">
                <a:solidFill>
                  <a:schemeClr val="accent6"/>
                </a:solidFill>
                <a:latin typeface="Montserrat"/>
                <a:ea typeface="Montserrat"/>
                <a:cs typeface="Montserrat"/>
                <a:sym typeface="Montserrat"/>
              </a:rPr>
              <a:t>Objetivo de esta unidad</a:t>
            </a:r>
            <a:endParaRPr b="1" i="0" sz="2400" u="none" cap="none" strike="noStrike">
              <a:solidFill>
                <a:schemeClr val="accent6"/>
              </a:solidFill>
              <a:latin typeface="Montserrat"/>
              <a:ea typeface="Montserrat"/>
              <a:cs typeface="Montserrat"/>
              <a:sym typeface="Montserrat"/>
            </a:endParaRPr>
          </a:p>
        </p:txBody>
      </p:sp>
      <p:sp>
        <p:nvSpPr>
          <p:cNvPr id="228" name="Google Shape;228;g2a90bbc7c54_0_0"/>
          <p:cNvSpPr txBox="1"/>
          <p:nvPr/>
        </p:nvSpPr>
        <p:spPr>
          <a:xfrm>
            <a:off x="978936" y="1372969"/>
            <a:ext cx="7903800" cy="43971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Objetivo general: </a:t>
            </a:r>
            <a:r>
              <a:rPr b="0" i="0" lang="it-IT" sz="1600" u="none" cap="none" strike="noStrike">
                <a:solidFill>
                  <a:srgbClr val="000000"/>
                </a:solidFill>
                <a:latin typeface="Calibri"/>
                <a:ea typeface="Calibri"/>
                <a:cs typeface="Calibri"/>
                <a:sym typeface="Calibri"/>
              </a:rPr>
              <a:t>Esta unidad del curso permitirá al alumno obtener conocimientos y habilidades sobre los tipos de trabajos que requieren un buen conocimiento de los ODS y tener habilidades ecológicas.</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Duración de la unidad: </a:t>
            </a:r>
            <a:r>
              <a:rPr b="0" i="0" lang="it-IT" sz="1600" u="none" cap="none" strike="noStrike">
                <a:solidFill>
                  <a:srgbClr val="000000"/>
                </a:solidFill>
                <a:latin typeface="Calibri"/>
                <a:ea typeface="Calibri"/>
                <a:cs typeface="Calibri"/>
                <a:sym typeface="Calibri"/>
              </a:rPr>
              <a:t>8 horas lectivas</a:t>
            </a:r>
            <a:r>
              <a:rPr b="1" i="0" lang="it-IT" sz="1600" u="none" cap="none" strike="noStrike">
                <a:solidFill>
                  <a:srgbClr val="000000"/>
                </a:solidFill>
                <a:latin typeface="Calibri"/>
                <a:ea typeface="Calibri"/>
                <a:cs typeface="Calibri"/>
                <a:sym typeface="Calibri"/>
              </a:rPr>
              <a:t>.</a:t>
            </a:r>
            <a:endParaRPr b="1"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Número de actividades: </a:t>
            </a:r>
            <a:r>
              <a:rPr b="0" i="0" lang="it-IT" sz="1600" u="none" cap="none" strike="noStrike">
                <a:solidFill>
                  <a:srgbClr val="000000"/>
                </a:solidFill>
                <a:latin typeface="Calibri"/>
                <a:ea typeface="Calibri"/>
                <a:cs typeface="Calibri"/>
                <a:sym typeface="Calibri"/>
              </a:rPr>
              <a:t>10.</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Método de evaluación: </a:t>
            </a:r>
            <a:r>
              <a:rPr b="0" i="0" lang="it-IT" sz="1600" u="none" cap="none" strike="noStrike">
                <a:solidFill>
                  <a:srgbClr val="000000"/>
                </a:solidFill>
                <a:latin typeface="Calibri"/>
                <a:ea typeface="Calibri"/>
                <a:cs typeface="Calibri"/>
                <a:sym typeface="Calibri"/>
              </a:rPr>
              <a:t>Cuestionario tipo test tras la finalización de la unidad didáctica.</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Reconocimiento: </a:t>
            </a:r>
            <a:r>
              <a:rPr b="0" i="0" lang="it-IT" sz="1600" u="none" cap="none" strike="noStrike">
                <a:solidFill>
                  <a:srgbClr val="000000"/>
                </a:solidFill>
                <a:latin typeface="Calibri"/>
                <a:ea typeface="Calibri"/>
                <a:cs typeface="Calibri"/>
                <a:sym typeface="Calibri"/>
              </a:rPr>
              <a:t>Insignia digital.</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Competencia transversal de ESCO en la categoría T6.2: </a:t>
            </a:r>
            <a:r>
              <a:rPr b="0" i="0" lang="it-IT" sz="1600" u="none" cap="none" strike="noStrike">
                <a:solidFill>
                  <a:srgbClr val="000000"/>
                </a:solidFill>
                <a:latin typeface="Calibri"/>
                <a:ea typeface="Calibri"/>
                <a:cs typeface="Calibri"/>
                <a:sym typeface="Calibri"/>
              </a:rPr>
              <a:t>Evaluar el impacto medioambiental del comportamiento personal.</a:t>
            </a:r>
            <a:endParaRPr b="0" i="0" sz="1600" u="none" cap="none" strike="noStrike">
              <a:solidFill>
                <a:srgbClr val="000000"/>
              </a:solidFill>
              <a:latin typeface="Calibri"/>
              <a:ea typeface="Calibri"/>
              <a:cs typeface="Calibri"/>
              <a:sym typeface="Calibri"/>
            </a:endParaRPr>
          </a:p>
          <a:p>
            <a:pPr indent="0" lvl="0" marL="228600" marR="0" rtl="0" algn="l">
              <a:lnSpc>
                <a:spcPct val="200000"/>
              </a:lnSpc>
              <a:spcBef>
                <a:spcPts val="1000"/>
              </a:spcBef>
              <a:spcAft>
                <a:spcPts val="0"/>
              </a:spcAft>
              <a:buClr>
                <a:srgbClr val="000000"/>
              </a:buClr>
              <a:buSzPts val="1600"/>
              <a:buFont typeface="Arial"/>
              <a:buNone/>
            </a:pPr>
            <a:r>
              <a:t/>
            </a:r>
            <a:endParaRPr b="1" i="0" sz="1600" u="none" cap="none" strike="noStrike">
              <a:solidFill>
                <a:srgbClr val="000000"/>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rgbClr val="7F7F7F"/>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g2a6ca24ea93_0_67"/>
          <p:cNvSpPr txBox="1"/>
          <p:nvPr/>
        </p:nvSpPr>
        <p:spPr>
          <a:xfrm>
            <a:off x="462125" y="364700"/>
            <a:ext cx="8721600" cy="15081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Fomentar una economía circular con competencias ecológicas</a:t>
            </a:r>
            <a:endParaRPr b="0" i="0" sz="2400" u="none" cap="none" strike="noStrike">
              <a:solidFill>
                <a:srgbClr val="42AC32"/>
              </a:solidFill>
              <a:latin typeface="Calibri"/>
              <a:ea typeface="Calibri"/>
              <a:cs typeface="Calibri"/>
              <a:sym typeface="Calibri"/>
            </a:endParaRPr>
          </a:p>
        </p:txBody>
      </p:sp>
      <p:sp>
        <p:nvSpPr>
          <p:cNvPr id="372" name="Google Shape;372;g2a6ca24ea93_0_67"/>
          <p:cNvSpPr txBox="1"/>
          <p:nvPr/>
        </p:nvSpPr>
        <p:spPr>
          <a:xfrm>
            <a:off x="103237" y="1474214"/>
            <a:ext cx="8234400" cy="5832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50000"/>
              </a:lnSpc>
              <a:spcBef>
                <a:spcPts val="1000"/>
              </a:spcBef>
              <a:spcAft>
                <a:spcPts val="0"/>
              </a:spcAft>
              <a:buClr>
                <a:schemeClr val="dk1"/>
              </a:buClr>
              <a:buSzPts val="900"/>
              <a:buFont typeface="Arial"/>
              <a:buChar char="•"/>
            </a:pPr>
            <a:r>
              <a:rPr b="0" i="0" lang="it-IT" sz="1600" u="none" cap="none" strike="noStrike">
                <a:solidFill>
                  <a:schemeClr val="dk1"/>
                </a:solidFill>
                <a:latin typeface="Calibri"/>
                <a:ea typeface="Calibri"/>
                <a:cs typeface="Calibri"/>
                <a:sym typeface="Calibri"/>
              </a:rPr>
              <a:t>Las competencias ecológicas son esenciales para fomentar una economía circular. Conozcamos sus principios clave:</a:t>
            </a:r>
            <a:endParaRPr b="0" i="0" sz="1600" u="none" cap="none" strike="noStrike">
              <a:solidFill>
                <a:schemeClr val="dk1"/>
              </a:solidFill>
              <a:latin typeface="Calibri"/>
              <a:ea typeface="Calibri"/>
              <a:cs typeface="Calibri"/>
              <a:sym typeface="Calibri"/>
            </a:endParaRPr>
          </a:p>
        </p:txBody>
      </p:sp>
      <p:sp>
        <p:nvSpPr>
          <p:cNvPr id="373" name="Google Shape;373;g2a6ca24ea93_0_67"/>
          <p:cNvSpPr/>
          <p:nvPr/>
        </p:nvSpPr>
        <p:spPr>
          <a:xfrm>
            <a:off x="462116" y="2428568"/>
            <a:ext cx="1937100" cy="5832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it-IT" sz="1600" u="none" cap="none" strike="noStrike">
                <a:solidFill>
                  <a:srgbClr val="7F7F7F"/>
                </a:solidFill>
                <a:latin typeface="Calibri"/>
                <a:ea typeface="Calibri"/>
                <a:cs typeface="Calibri"/>
                <a:sym typeface="Calibri"/>
              </a:rPr>
              <a:t>Reducción de los residuos</a:t>
            </a:r>
            <a:endParaRPr b="1" i="0" sz="1600" u="none" cap="none" strike="noStrike">
              <a:solidFill>
                <a:srgbClr val="7F7F7F"/>
              </a:solidFill>
              <a:latin typeface="Calibri"/>
              <a:ea typeface="Calibri"/>
              <a:cs typeface="Calibri"/>
              <a:sym typeface="Calibri"/>
            </a:endParaRPr>
          </a:p>
        </p:txBody>
      </p:sp>
      <p:sp>
        <p:nvSpPr>
          <p:cNvPr id="374" name="Google Shape;374;g2a6ca24ea93_0_67"/>
          <p:cNvSpPr/>
          <p:nvPr/>
        </p:nvSpPr>
        <p:spPr>
          <a:xfrm>
            <a:off x="3195484" y="2428566"/>
            <a:ext cx="1937100" cy="5832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it-IT" sz="1600" u="none" cap="none" strike="noStrike">
                <a:solidFill>
                  <a:srgbClr val="7F7F7F"/>
                </a:solidFill>
                <a:latin typeface="Calibri"/>
                <a:ea typeface="Calibri"/>
                <a:cs typeface="Calibri"/>
                <a:sym typeface="Calibri"/>
              </a:rPr>
              <a:t>Optimización de los recursos </a:t>
            </a:r>
            <a:endParaRPr b="1" i="0" sz="1600" u="none" cap="none" strike="noStrike">
              <a:solidFill>
                <a:srgbClr val="7F7F7F"/>
              </a:solidFill>
              <a:latin typeface="Calibri"/>
              <a:ea typeface="Calibri"/>
              <a:cs typeface="Calibri"/>
              <a:sym typeface="Calibri"/>
            </a:endParaRPr>
          </a:p>
        </p:txBody>
      </p:sp>
      <p:sp>
        <p:nvSpPr>
          <p:cNvPr id="375" name="Google Shape;375;g2a6ca24ea93_0_67"/>
          <p:cNvSpPr/>
          <p:nvPr/>
        </p:nvSpPr>
        <p:spPr>
          <a:xfrm>
            <a:off x="5928852" y="2421700"/>
            <a:ext cx="2025300" cy="5832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it-IT" sz="1600" u="none" cap="none" strike="noStrike">
                <a:solidFill>
                  <a:srgbClr val="7F7F7F"/>
                </a:solidFill>
                <a:latin typeface="Calibri"/>
                <a:ea typeface="Calibri"/>
                <a:cs typeface="Calibri"/>
                <a:sym typeface="Calibri"/>
              </a:rPr>
              <a:t>Métodos innovadores de reciclado</a:t>
            </a:r>
            <a:endParaRPr b="1" i="0" sz="1600" u="none" cap="none" strike="noStrike">
              <a:solidFill>
                <a:srgbClr val="7F7F7F"/>
              </a:solidFill>
              <a:latin typeface="Calibri"/>
              <a:ea typeface="Calibri"/>
              <a:cs typeface="Calibri"/>
              <a:sym typeface="Calibri"/>
            </a:endParaRPr>
          </a:p>
        </p:txBody>
      </p:sp>
      <p:sp>
        <p:nvSpPr>
          <p:cNvPr id="376" name="Google Shape;376;g2a6ca24ea93_0_67"/>
          <p:cNvSpPr txBox="1"/>
          <p:nvPr/>
        </p:nvSpPr>
        <p:spPr>
          <a:xfrm>
            <a:off x="12" y="5203084"/>
            <a:ext cx="9334800" cy="585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Las competencias ecológicas impulsan la sostenibilidad, el crecimiento económico y el progreso social en la transición hacia una economía circular.</a:t>
            </a:r>
            <a:endParaRPr b="0" i="0" sz="1600" u="none" cap="none" strike="noStrike">
              <a:solidFill>
                <a:schemeClr val="dk1"/>
              </a:solidFill>
              <a:latin typeface="Calibri"/>
              <a:ea typeface="Calibri"/>
              <a:cs typeface="Calibri"/>
              <a:sym typeface="Calibri"/>
            </a:endParaRPr>
          </a:p>
        </p:txBody>
      </p:sp>
      <p:sp>
        <p:nvSpPr>
          <p:cNvPr id="377" name="Google Shape;377;g2a6ca24ea93_0_67"/>
          <p:cNvSpPr/>
          <p:nvPr/>
        </p:nvSpPr>
        <p:spPr>
          <a:xfrm>
            <a:off x="673509" y="3414253"/>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Design del producto</a:t>
            </a:r>
            <a:endParaRPr b="0" i="0" sz="1400" u="none" cap="none" strike="noStrike">
              <a:solidFill>
                <a:srgbClr val="7F7F7F"/>
              </a:solidFill>
              <a:latin typeface="Calibri"/>
              <a:ea typeface="Calibri"/>
              <a:cs typeface="Calibri"/>
              <a:sym typeface="Calibri"/>
            </a:endParaRPr>
          </a:p>
        </p:txBody>
      </p:sp>
      <p:sp>
        <p:nvSpPr>
          <p:cNvPr id="378" name="Google Shape;378;g2a6ca24ea93_0_67"/>
          <p:cNvSpPr/>
          <p:nvPr/>
        </p:nvSpPr>
        <p:spPr>
          <a:xfrm>
            <a:off x="673509" y="3983439"/>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Auditoría de residuos</a:t>
            </a:r>
            <a:endParaRPr b="0" i="0" sz="1400" u="none" cap="none" strike="noStrike">
              <a:solidFill>
                <a:srgbClr val="7F7F7F"/>
              </a:solidFill>
              <a:latin typeface="Calibri"/>
              <a:ea typeface="Calibri"/>
              <a:cs typeface="Calibri"/>
              <a:sym typeface="Calibri"/>
            </a:endParaRPr>
          </a:p>
        </p:txBody>
      </p:sp>
      <p:sp>
        <p:nvSpPr>
          <p:cNvPr id="379" name="Google Shape;379;g2a6ca24ea93_0_67"/>
          <p:cNvSpPr/>
          <p:nvPr/>
        </p:nvSpPr>
        <p:spPr>
          <a:xfrm>
            <a:off x="673509" y="4553773"/>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Cambio de conducta</a:t>
            </a:r>
            <a:endParaRPr b="0" i="0" sz="1400" u="none" cap="none" strike="noStrike">
              <a:solidFill>
                <a:srgbClr val="000000"/>
              </a:solidFill>
              <a:latin typeface="Arial"/>
              <a:ea typeface="Arial"/>
              <a:cs typeface="Arial"/>
              <a:sym typeface="Arial"/>
            </a:endParaRPr>
          </a:p>
        </p:txBody>
      </p:sp>
      <p:sp>
        <p:nvSpPr>
          <p:cNvPr id="380" name="Google Shape;380;g2a6ca24ea93_0_67"/>
          <p:cNvSpPr/>
          <p:nvPr/>
        </p:nvSpPr>
        <p:spPr>
          <a:xfrm>
            <a:off x="3406877" y="3410358"/>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Abastecimiento sostenible</a:t>
            </a:r>
            <a:endParaRPr b="0" i="0" sz="1400" u="none" cap="none" strike="noStrike">
              <a:solidFill>
                <a:srgbClr val="000000"/>
              </a:solidFill>
              <a:latin typeface="Arial"/>
              <a:ea typeface="Arial"/>
              <a:cs typeface="Arial"/>
              <a:sym typeface="Arial"/>
            </a:endParaRPr>
          </a:p>
        </p:txBody>
      </p:sp>
      <p:sp>
        <p:nvSpPr>
          <p:cNvPr id="381" name="Google Shape;381;g2a6ca24ea93_0_67"/>
          <p:cNvSpPr/>
          <p:nvPr/>
        </p:nvSpPr>
        <p:spPr>
          <a:xfrm>
            <a:off x="3406877" y="3982065"/>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Eficiencia energética</a:t>
            </a:r>
            <a:endParaRPr b="0" i="0" sz="1400" u="none" cap="none" strike="noStrike">
              <a:solidFill>
                <a:srgbClr val="7F7F7F"/>
              </a:solidFill>
              <a:latin typeface="Calibri"/>
              <a:ea typeface="Calibri"/>
              <a:cs typeface="Calibri"/>
              <a:sym typeface="Calibri"/>
            </a:endParaRPr>
          </a:p>
        </p:txBody>
      </p:sp>
      <p:sp>
        <p:nvSpPr>
          <p:cNvPr id="382" name="Google Shape;382;g2a6ca24ea93_0_67"/>
          <p:cNvSpPr/>
          <p:nvPr/>
        </p:nvSpPr>
        <p:spPr>
          <a:xfrm>
            <a:off x="3406877" y="4553773"/>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200" u="none" cap="none" strike="noStrike">
                <a:solidFill>
                  <a:srgbClr val="7F7F7F"/>
                </a:solidFill>
                <a:latin typeface="Calibri"/>
                <a:ea typeface="Calibri"/>
                <a:cs typeface="Calibri"/>
                <a:sym typeface="Calibri"/>
              </a:rPr>
              <a:t>Cadenas de suministro circulares</a:t>
            </a:r>
            <a:endParaRPr b="0" i="0" sz="1200" u="none" cap="none" strike="noStrike">
              <a:solidFill>
                <a:srgbClr val="000000"/>
              </a:solidFill>
              <a:latin typeface="Arial"/>
              <a:ea typeface="Arial"/>
              <a:cs typeface="Arial"/>
              <a:sym typeface="Arial"/>
            </a:endParaRPr>
          </a:p>
        </p:txBody>
      </p:sp>
      <p:sp>
        <p:nvSpPr>
          <p:cNvPr id="383" name="Google Shape;383;g2a6ca24ea93_0_67"/>
          <p:cNvSpPr/>
          <p:nvPr/>
        </p:nvSpPr>
        <p:spPr>
          <a:xfrm>
            <a:off x="6166865" y="3410358"/>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Reciclaje químico</a:t>
            </a:r>
            <a:endParaRPr b="0" i="0" sz="1400" u="none" cap="none" strike="noStrike">
              <a:solidFill>
                <a:srgbClr val="7F7F7F"/>
              </a:solidFill>
              <a:latin typeface="Calibri"/>
              <a:ea typeface="Calibri"/>
              <a:cs typeface="Calibri"/>
              <a:sym typeface="Calibri"/>
            </a:endParaRPr>
          </a:p>
        </p:txBody>
      </p:sp>
      <p:sp>
        <p:nvSpPr>
          <p:cNvPr id="384" name="Google Shape;384;g2a6ca24ea93_0_67"/>
          <p:cNvSpPr/>
          <p:nvPr/>
        </p:nvSpPr>
        <p:spPr>
          <a:xfrm>
            <a:off x="6166865" y="4553773"/>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300" u="none" cap="none" strike="noStrike">
                <a:solidFill>
                  <a:srgbClr val="7F7F7F"/>
                </a:solidFill>
                <a:latin typeface="Calibri"/>
                <a:ea typeface="Calibri"/>
                <a:cs typeface="Calibri"/>
                <a:sym typeface="Calibri"/>
              </a:rPr>
              <a:t>Conversión de residuos en energía</a:t>
            </a:r>
            <a:endParaRPr b="0" i="0" sz="1300" u="none" cap="none" strike="noStrike">
              <a:solidFill>
                <a:srgbClr val="7F7F7F"/>
              </a:solidFill>
              <a:latin typeface="Calibri"/>
              <a:ea typeface="Calibri"/>
              <a:cs typeface="Calibri"/>
              <a:sym typeface="Calibri"/>
            </a:endParaRPr>
          </a:p>
        </p:txBody>
      </p:sp>
      <p:sp>
        <p:nvSpPr>
          <p:cNvPr id="385" name="Google Shape;385;g2a6ca24ea93_0_67"/>
          <p:cNvSpPr/>
          <p:nvPr/>
        </p:nvSpPr>
        <p:spPr>
          <a:xfrm>
            <a:off x="6166865" y="3979129"/>
            <a:ext cx="1514100" cy="432000"/>
          </a:xfrm>
          <a:prstGeom prst="rect">
            <a:avLst/>
          </a:prstGeom>
          <a:solidFill>
            <a:srgbClr val="FFFFFF"/>
          </a:solidFill>
          <a:ln cap="flat" cmpd="sng" w="25400">
            <a:solidFill>
              <a:srgbClr val="70AD4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it-IT" sz="1400" u="none" cap="none" strike="noStrike">
                <a:solidFill>
                  <a:srgbClr val="7F7F7F"/>
                </a:solidFill>
                <a:latin typeface="Calibri"/>
                <a:ea typeface="Calibri"/>
                <a:cs typeface="Calibri"/>
                <a:sym typeface="Calibri"/>
              </a:rPr>
              <a:t>Upcycling</a:t>
            </a:r>
            <a:endParaRPr b="0" i="0" sz="1400" u="none" cap="none" strike="noStrike">
              <a:solidFill>
                <a:srgbClr val="7F7F7F"/>
              </a:solidFill>
              <a:latin typeface="Calibri"/>
              <a:ea typeface="Calibri"/>
              <a:cs typeface="Calibri"/>
              <a:sym typeface="Calibri"/>
            </a:endParaRPr>
          </a:p>
        </p:txBody>
      </p:sp>
      <p:cxnSp>
        <p:nvCxnSpPr>
          <p:cNvPr id="386" name="Google Shape;386;g2a6ca24ea93_0_67"/>
          <p:cNvCxnSpPr/>
          <p:nvPr/>
        </p:nvCxnSpPr>
        <p:spPr>
          <a:xfrm>
            <a:off x="1465006" y="3087329"/>
            <a:ext cx="0" cy="245700"/>
          </a:xfrm>
          <a:prstGeom prst="straightConnector1">
            <a:avLst/>
          </a:prstGeom>
          <a:noFill/>
          <a:ln cap="flat" cmpd="sng" w="9525">
            <a:solidFill>
              <a:srgbClr val="3E6EC2"/>
            </a:solidFill>
            <a:prstDash val="solid"/>
            <a:round/>
            <a:headEnd len="sm" w="sm" type="none"/>
            <a:tailEnd len="med" w="med" type="triangle"/>
          </a:ln>
        </p:spPr>
      </p:cxnSp>
      <p:cxnSp>
        <p:nvCxnSpPr>
          <p:cNvPr id="387" name="Google Shape;387;g2a6ca24ea93_0_67"/>
          <p:cNvCxnSpPr/>
          <p:nvPr/>
        </p:nvCxnSpPr>
        <p:spPr>
          <a:xfrm>
            <a:off x="4154129" y="3087329"/>
            <a:ext cx="0" cy="245700"/>
          </a:xfrm>
          <a:prstGeom prst="straightConnector1">
            <a:avLst/>
          </a:prstGeom>
          <a:noFill/>
          <a:ln cap="flat" cmpd="sng" w="9525">
            <a:solidFill>
              <a:srgbClr val="3E6EC2"/>
            </a:solidFill>
            <a:prstDash val="solid"/>
            <a:round/>
            <a:headEnd len="sm" w="sm" type="none"/>
            <a:tailEnd len="med" w="med" type="triangle"/>
          </a:ln>
        </p:spPr>
      </p:cxnSp>
      <p:cxnSp>
        <p:nvCxnSpPr>
          <p:cNvPr id="388" name="Google Shape;388;g2a6ca24ea93_0_67"/>
          <p:cNvCxnSpPr/>
          <p:nvPr/>
        </p:nvCxnSpPr>
        <p:spPr>
          <a:xfrm>
            <a:off x="6897328" y="3087329"/>
            <a:ext cx="0" cy="245700"/>
          </a:xfrm>
          <a:prstGeom prst="straightConnector1">
            <a:avLst/>
          </a:prstGeom>
          <a:noFill/>
          <a:ln cap="flat" cmpd="sng" w="9525">
            <a:solidFill>
              <a:srgbClr val="3E6EC2"/>
            </a:solidFill>
            <a:prstDash val="solid"/>
            <a:round/>
            <a:headEnd len="sm" w="sm" type="none"/>
            <a:tailEnd len="med" w="med"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g2a6ca24ea93_0_92"/>
          <p:cNvSpPr txBox="1"/>
          <p:nvPr/>
        </p:nvSpPr>
        <p:spPr>
          <a:xfrm>
            <a:off x="668778" y="1011375"/>
            <a:ext cx="8022900" cy="4689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Beneficios y desafíos</a:t>
            </a:r>
            <a:endParaRPr b="1" i="0" sz="2800" u="none" cap="none" strike="noStrike">
              <a:solidFill>
                <a:srgbClr val="000000"/>
              </a:solidFill>
              <a:latin typeface="Montserrat"/>
              <a:ea typeface="Montserrat"/>
              <a:cs typeface="Montserrat"/>
              <a:sym typeface="Montserrat"/>
            </a:endParaRPr>
          </a:p>
        </p:txBody>
      </p:sp>
      <p:sp>
        <p:nvSpPr>
          <p:cNvPr id="395" name="Google Shape;395;g2a6ca24ea93_0_92"/>
          <p:cNvSpPr txBox="1"/>
          <p:nvPr/>
        </p:nvSpPr>
        <p:spPr>
          <a:xfrm>
            <a:off x="314632" y="1480241"/>
            <a:ext cx="8377200" cy="38976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Las competencias verdes, que engloban una serie de habilidades y conocimientos centrados en la sostenibilidad y la conciencia medioambiental, aportan multitud de beneficios a la sociedad. Van más allá del simple cuidado del medio ambiente, ya que también son motores económicos que conducen a la creación de puestos de</a:t>
            </a:r>
            <a:r>
              <a:rPr b="1" i="0" lang="it-IT" sz="1600" u="none" cap="none" strike="noStrike">
                <a:solidFill>
                  <a:schemeClr val="dk1"/>
                </a:solidFill>
                <a:latin typeface="Calibri"/>
                <a:ea typeface="Calibri"/>
                <a:cs typeface="Calibri"/>
                <a:sym typeface="Calibri"/>
              </a:rPr>
              <a:t> trabajo sostenibles y significativos. </a:t>
            </a:r>
            <a:endParaRPr b="1"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 medida que crece la demanda de prácticas y tecnologías ecológicas, surgen nuevas industrias y oportunidades de empleo.</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La transición a prácticas sostenibles genera sectores enteros como </a:t>
            </a:r>
            <a:r>
              <a:rPr b="1" i="0" lang="it-IT" sz="1600" u="none" cap="none" strike="noStrike">
                <a:solidFill>
                  <a:schemeClr val="dk1"/>
                </a:solidFill>
                <a:latin typeface="Calibri"/>
                <a:ea typeface="Calibri"/>
                <a:cs typeface="Calibri"/>
                <a:sym typeface="Calibri"/>
              </a:rPr>
              <a:t>las energías renovables, la construcción ecológica y la agricultura respetuosa con el medio ambiente.</a:t>
            </a:r>
            <a:r>
              <a:rPr b="0" i="0" lang="it-IT" sz="1600" u="none" cap="none" strike="noStrike">
                <a:solidFill>
                  <a:schemeClr val="dk1"/>
                </a:solidFill>
                <a:latin typeface="Calibri"/>
                <a:ea typeface="Calibri"/>
                <a:cs typeface="Calibri"/>
                <a:sym typeface="Calibri"/>
              </a:rPr>
              <a:t> Estos sectores impulsan el crecimiento económico, generan </a:t>
            </a:r>
            <a:r>
              <a:rPr b="1" i="0" lang="it-IT" sz="1600" u="none" cap="none" strike="noStrike">
                <a:solidFill>
                  <a:schemeClr val="dk1"/>
                </a:solidFill>
                <a:latin typeface="Calibri"/>
                <a:ea typeface="Calibri"/>
                <a:cs typeface="Calibri"/>
                <a:sym typeface="Calibri"/>
              </a:rPr>
              <a:t>oportunidades de empleo</a:t>
            </a:r>
            <a:r>
              <a:rPr b="0" i="0" lang="it-IT" sz="1600" u="none" cap="none" strike="noStrike">
                <a:solidFill>
                  <a:schemeClr val="dk1"/>
                </a:solidFill>
                <a:latin typeface="Calibri"/>
                <a:ea typeface="Calibri"/>
                <a:cs typeface="Calibri"/>
                <a:sym typeface="Calibri"/>
              </a:rPr>
              <a:t> y contribuyen al bienestar de las comunidades.</a:t>
            </a:r>
            <a:endParaRPr b="0" i="0" sz="900" u="none" cap="none" strike="noStrike">
              <a:solidFill>
                <a:schemeClr val="dk1"/>
              </a:solidFill>
              <a:latin typeface="Helvetica Neue"/>
              <a:ea typeface="Helvetica Neue"/>
              <a:cs typeface="Helvetica Neue"/>
              <a:sym typeface="Helvetica Neue"/>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pic>
        <p:nvPicPr>
          <p:cNvPr descr="Agrarian, agricultural, agriculture, ecofriendly, farming, gardening icon -  Download on Iconfinder" id="396" name="Google Shape;396;g2a6ca24ea93_0_92"/>
          <p:cNvPicPr preferRelativeResize="0"/>
          <p:nvPr/>
        </p:nvPicPr>
        <p:blipFill rotWithShape="1">
          <a:blip r:embed="rId3">
            <a:alphaModFix/>
          </a:blip>
          <a:srcRect b="0" l="0" r="0" t="0"/>
          <a:stretch/>
        </p:blipFill>
        <p:spPr>
          <a:xfrm>
            <a:off x="9655277" y="2209800"/>
            <a:ext cx="2438400" cy="24384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g2a6ca24ea93_0_102"/>
          <p:cNvSpPr txBox="1"/>
          <p:nvPr/>
        </p:nvSpPr>
        <p:spPr>
          <a:xfrm>
            <a:off x="192575" y="1652300"/>
            <a:ext cx="8563500" cy="48249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15000"/>
              </a:lnSpc>
              <a:spcBef>
                <a:spcPts val="1000"/>
              </a:spcBef>
              <a:spcAft>
                <a:spcPts val="0"/>
              </a:spcAft>
              <a:buClr>
                <a:srgbClr val="000000"/>
              </a:buClr>
              <a:buSzPts val="1400"/>
              <a:buFont typeface="Arial"/>
              <a:buNone/>
            </a:pPr>
            <a:r>
              <a:rPr i="0" lang="it-IT" sz="1400" u="none" cap="none" strike="noStrike">
                <a:solidFill>
                  <a:schemeClr val="dk1"/>
                </a:solidFill>
                <a:latin typeface="Calibri"/>
                <a:ea typeface="Calibri"/>
                <a:cs typeface="Calibri"/>
                <a:sym typeface="Calibri"/>
              </a:rPr>
              <a:t>Sin embargo, liberar todo el potencial de las competencias ecológicas en la construcción de una economía circular no está exento de dificultades:</a:t>
            </a:r>
            <a:endParaRPr i="0" sz="900" u="none" cap="none" strike="noStrike">
              <a:solidFill>
                <a:schemeClr val="dk1"/>
              </a:solidFill>
              <a:latin typeface="Calibri"/>
              <a:ea typeface="Calibri"/>
              <a:cs typeface="Calibri"/>
              <a:sym typeface="Calibri"/>
            </a:endParaRPr>
          </a:p>
          <a:p>
            <a:pPr indent="-228600" lvl="0" marL="457200" marR="0" rtl="0" algn="just">
              <a:lnSpc>
                <a:spcPct val="115000"/>
              </a:lnSpc>
              <a:spcBef>
                <a:spcPts val="1000"/>
              </a:spcBef>
              <a:spcAft>
                <a:spcPts val="0"/>
              </a:spcAft>
              <a:buClr>
                <a:schemeClr val="dk1"/>
              </a:buClr>
              <a:buSzPts val="900"/>
              <a:buFont typeface="Arial"/>
              <a:buChar char="•"/>
            </a:pPr>
            <a:r>
              <a:rPr i="0" lang="it-IT" sz="1400" u="none" cap="none" strike="noStrike">
                <a:solidFill>
                  <a:schemeClr val="dk1"/>
                </a:solidFill>
                <a:latin typeface="Calibri"/>
                <a:ea typeface="Calibri"/>
                <a:cs typeface="Calibri"/>
                <a:sym typeface="Calibri"/>
              </a:rPr>
              <a:t>Un reto fundamental es la necesidad de </a:t>
            </a:r>
            <a:r>
              <a:rPr b="1" i="0" lang="it-IT" sz="1400" u="none" cap="none" strike="noStrike">
                <a:solidFill>
                  <a:schemeClr val="dk1"/>
                </a:solidFill>
                <a:latin typeface="Calibri"/>
                <a:ea typeface="Calibri"/>
                <a:cs typeface="Calibri"/>
                <a:sym typeface="Calibri"/>
              </a:rPr>
              <a:t>formación y educación</a:t>
            </a:r>
            <a:r>
              <a:rPr i="0" lang="it-IT" sz="1400" u="none" cap="none" strike="noStrike">
                <a:solidFill>
                  <a:schemeClr val="dk1"/>
                </a:solidFill>
                <a:latin typeface="Calibri"/>
                <a:ea typeface="Calibri"/>
                <a:cs typeface="Calibri"/>
                <a:sym typeface="Calibri"/>
              </a:rPr>
              <a:t> en competencias ecológicas. Para conectar plenamente su potencial, debemos dotar a la mano de obra de conocimientos y capacidades esenciales. Esto significa preparar a las personas para el cambiante panorama laboral y garantizar que poseen las competencias necesarias para contribuir a un futuro sostenible.</a:t>
            </a:r>
            <a:endParaRPr i="0" sz="900" u="none" cap="none" strike="noStrike">
              <a:solidFill>
                <a:schemeClr val="dk1"/>
              </a:solidFill>
              <a:latin typeface="Calibri"/>
              <a:ea typeface="Calibri"/>
              <a:cs typeface="Calibri"/>
              <a:sym typeface="Calibri"/>
            </a:endParaRPr>
          </a:p>
          <a:p>
            <a:pPr indent="-228600" lvl="0" marL="457200" marR="0" rtl="0" algn="just">
              <a:lnSpc>
                <a:spcPct val="115000"/>
              </a:lnSpc>
              <a:spcBef>
                <a:spcPts val="1000"/>
              </a:spcBef>
              <a:spcAft>
                <a:spcPts val="0"/>
              </a:spcAft>
              <a:buClr>
                <a:schemeClr val="dk1"/>
              </a:buClr>
              <a:buSzPts val="900"/>
              <a:buFont typeface="Arial"/>
              <a:buChar char="•"/>
            </a:pPr>
            <a:r>
              <a:rPr i="0" lang="it-IT" sz="1400" u="none" cap="none" strike="noStrike">
                <a:solidFill>
                  <a:schemeClr val="dk1"/>
                </a:solidFill>
                <a:latin typeface="Calibri"/>
                <a:ea typeface="Calibri"/>
                <a:cs typeface="Calibri"/>
                <a:sym typeface="Calibri"/>
              </a:rPr>
              <a:t>Otro reto consiste en </a:t>
            </a:r>
            <a:r>
              <a:rPr b="1" i="0" lang="it-IT" sz="1400" u="none" cap="none" strike="noStrike">
                <a:solidFill>
                  <a:schemeClr val="dk1"/>
                </a:solidFill>
                <a:latin typeface="Calibri"/>
                <a:ea typeface="Calibri"/>
                <a:cs typeface="Calibri"/>
                <a:sym typeface="Calibri"/>
              </a:rPr>
              <a:t>concienciar</a:t>
            </a:r>
            <a:r>
              <a:rPr i="0" lang="it-IT" sz="1400" u="none" cap="none" strike="noStrike">
                <a:solidFill>
                  <a:schemeClr val="dk1"/>
                </a:solidFill>
                <a:latin typeface="Calibri"/>
                <a:ea typeface="Calibri"/>
                <a:cs typeface="Calibri"/>
                <a:sym typeface="Calibri"/>
              </a:rPr>
              <a:t> sobre la importancia de las competencias ecológicas. Es posible que muchas personas, organizaciones e incluso gobiernos no comprendan plenamente el valor de estas competencias para lograr la sostenibilidad. Fomentar su adopción en todas las industrias y en la sociedad en general es vital para impulsar un cambio generalizado.</a:t>
            </a:r>
            <a:endParaRPr i="0" sz="900" u="none" cap="none" strike="noStrike">
              <a:solidFill>
                <a:schemeClr val="dk1"/>
              </a:solidFill>
              <a:latin typeface="Calibri"/>
              <a:ea typeface="Calibri"/>
              <a:cs typeface="Calibri"/>
              <a:sym typeface="Calibri"/>
            </a:endParaRPr>
          </a:p>
          <a:p>
            <a:pPr indent="-228600" lvl="0" marL="457200" marR="0" rtl="0" algn="just">
              <a:lnSpc>
                <a:spcPct val="115000"/>
              </a:lnSpc>
              <a:spcBef>
                <a:spcPts val="1000"/>
              </a:spcBef>
              <a:spcAft>
                <a:spcPts val="0"/>
              </a:spcAft>
              <a:buClr>
                <a:srgbClr val="000000"/>
              </a:buClr>
              <a:buSzPts val="1400"/>
              <a:buFont typeface="Arial"/>
              <a:buNone/>
            </a:pPr>
            <a:r>
              <a:rPr i="0" lang="it-IT" sz="1400" u="none" cap="none" strike="noStrike">
                <a:solidFill>
                  <a:schemeClr val="dk1"/>
                </a:solidFill>
                <a:latin typeface="Calibri"/>
                <a:ea typeface="Calibri"/>
                <a:cs typeface="Calibri"/>
                <a:sym typeface="Calibri"/>
              </a:rPr>
              <a:t>Para crear una economía circular, es esencial alinear las competencias ecológicas con los objetivos de este modelo económico. Colmar la brecha entre las competencias ecológicas y los objetivos de la economía circular implica integrar las prácticas sostenibles en las políticas, las normas industriales y las prácticas cotidianas.</a:t>
            </a:r>
            <a:endParaRPr i="0" sz="9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sp>
        <p:nvSpPr>
          <p:cNvPr id="403" name="Google Shape;403;g2a6ca24ea93_0_102"/>
          <p:cNvSpPr txBox="1"/>
          <p:nvPr/>
        </p:nvSpPr>
        <p:spPr>
          <a:xfrm>
            <a:off x="485268" y="1065150"/>
            <a:ext cx="3403500" cy="4689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rPr i="0" lang="it-IT" sz="2400" u="none" cap="none" strike="noStrike">
                <a:solidFill>
                  <a:srgbClr val="42AC32"/>
                </a:solidFill>
                <a:latin typeface="Calibri"/>
                <a:ea typeface="Calibri"/>
                <a:cs typeface="Calibri"/>
                <a:sym typeface="Calibri"/>
              </a:rPr>
              <a:t>Beneficios y </a:t>
            </a:r>
            <a:r>
              <a:rPr lang="it-IT" sz="2400">
                <a:solidFill>
                  <a:srgbClr val="42AC32"/>
                </a:solidFill>
                <a:latin typeface="Calibri"/>
                <a:ea typeface="Calibri"/>
                <a:cs typeface="Calibri"/>
                <a:sym typeface="Calibri"/>
              </a:rPr>
              <a:t>desafíos</a:t>
            </a:r>
            <a:r>
              <a:rPr i="0" lang="it-IT" sz="2400" u="none" cap="none" strike="noStrike">
                <a:solidFill>
                  <a:srgbClr val="42AC32"/>
                </a:solidFill>
                <a:latin typeface="Calibri"/>
                <a:ea typeface="Calibri"/>
                <a:cs typeface="Calibri"/>
                <a:sym typeface="Calibri"/>
              </a:rPr>
              <a:t> </a:t>
            </a:r>
            <a:endParaRPr b="1" i="0" sz="2400" u="none" cap="none" strike="noStrike">
              <a:solidFill>
                <a:srgbClr val="000000"/>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p43"/>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409" name="Google Shape;409;p43"/>
          <p:cNvSpPr txBox="1"/>
          <p:nvPr/>
        </p:nvSpPr>
        <p:spPr>
          <a:xfrm>
            <a:off x="383459" y="1765144"/>
            <a:ext cx="8652300" cy="35811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5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Educación y formación: </a:t>
            </a:r>
            <a:r>
              <a:rPr b="0" i="0" lang="it-IT" sz="1600" u="none" cap="none" strike="noStrike">
                <a:solidFill>
                  <a:schemeClr val="dk1"/>
                </a:solidFill>
                <a:latin typeface="Calibri"/>
                <a:ea typeface="Calibri"/>
                <a:cs typeface="Calibri"/>
                <a:sym typeface="Calibri"/>
              </a:rPr>
              <a:t>Para alinear los valores personales con las opciones profesionales en el contexto de los Objetivos de Desarrollo Sostenible (ODS), es esencial empezar por adquirir los conocimientos y capacidades necesarios. La educación y la formación desempeñan un papel fundamental en este camino.</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Educación formal: </a:t>
            </a:r>
            <a:r>
              <a:rPr b="0" i="0" lang="it-IT" sz="1600" u="none" cap="none" strike="noStrike">
                <a:solidFill>
                  <a:schemeClr val="dk1"/>
                </a:solidFill>
                <a:latin typeface="Calibri"/>
                <a:ea typeface="Calibri"/>
                <a:cs typeface="Calibri"/>
                <a:sym typeface="Calibri"/>
              </a:rPr>
              <a:t>Considere la posibilidad de matricularse en programas de educación formal centrados en la sostenibilidad, las ciencias medioambientales y otros campos relacionados. Muchas universidades y escuelas superiores ofrecen programas de grado en ciencias medioambientales, estudios de sostenibilidad o desarrollo sostenible.</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5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Talleres y cursos en línea: </a:t>
            </a:r>
            <a:r>
              <a:rPr b="0" i="0" lang="it-IT" sz="1600" u="none" cap="none" strike="noStrike">
                <a:solidFill>
                  <a:schemeClr val="dk1"/>
                </a:solidFill>
                <a:latin typeface="Calibri"/>
                <a:ea typeface="Calibri"/>
                <a:cs typeface="Calibri"/>
                <a:sym typeface="Calibri"/>
              </a:rPr>
              <a:t>Además de la educación tradicional, explora los talleres, seminarios y cursos en línea que se centran específicamente en las habilidades ecológicas y la sostenibilidad.</a:t>
            </a:r>
            <a:endParaRPr b="0" i="0" sz="900" u="none" cap="none" strike="noStrike">
              <a:solidFill>
                <a:schemeClr val="dk1"/>
              </a:solidFill>
              <a:latin typeface="Helvetica Neue"/>
              <a:ea typeface="Helvetica Neue"/>
              <a:cs typeface="Helvetica Neue"/>
              <a:sym typeface="Helvetica Neue"/>
            </a:endParaRPr>
          </a:p>
        </p:txBody>
      </p:sp>
      <p:sp>
        <p:nvSpPr>
          <p:cNvPr id="410" name="Google Shape;410;p43"/>
          <p:cNvSpPr txBox="1"/>
          <p:nvPr/>
        </p:nvSpPr>
        <p:spPr>
          <a:xfrm>
            <a:off x="671550" y="902050"/>
            <a:ext cx="8541300" cy="808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3: Desarrollar competencias ecológicas y alinear los valores personales con las opciones profesionales</a:t>
            </a:r>
            <a:endParaRPr b="1" i="0" sz="2400" u="none" cap="none" strike="noStrike">
              <a:solidFill>
                <a:srgbClr val="42AC32"/>
              </a:solidFill>
              <a:latin typeface="Calibri"/>
              <a:ea typeface="Calibri"/>
              <a:cs typeface="Calibri"/>
              <a:sym typeface="Calibri"/>
            </a:endParaRPr>
          </a:p>
        </p:txBody>
      </p:sp>
      <p:pic>
        <p:nvPicPr>
          <p:cNvPr descr="Career choice - Free people icons" id="411" name="Google Shape;411;p43"/>
          <p:cNvPicPr preferRelativeResize="0"/>
          <p:nvPr/>
        </p:nvPicPr>
        <p:blipFill rotWithShape="1">
          <a:blip r:embed="rId3">
            <a:alphaModFix/>
          </a:blip>
          <a:srcRect b="0" l="0" r="0" t="0"/>
          <a:stretch/>
        </p:blipFill>
        <p:spPr>
          <a:xfrm>
            <a:off x="9556955" y="2209800"/>
            <a:ext cx="2438400" cy="24384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g2a6ca24ea93_0_114"/>
          <p:cNvSpPr txBox="1"/>
          <p:nvPr/>
        </p:nvSpPr>
        <p:spPr>
          <a:xfrm>
            <a:off x="904875" y="1244650"/>
            <a:ext cx="7491900" cy="38313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Aprendizaje continuo: </a:t>
            </a:r>
            <a:r>
              <a:rPr b="0" i="0" lang="it-IT" sz="1600" u="none" cap="none" strike="noStrike">
                <a:solidFill>
                  <a:schemeClr val="dk1"/>
                </a:solidFill>
                <a:latin typeface="Calibri"/>
                <a:ea typeface="Calibri"/>
                <a:cs typeface="Calibri"/>
                <a:sym typeface="Calibri"/>
              </a:rPr>
              <a:t>El campo de la sostenibilidad evoluciona constantemente. Anime a las personas a adoptar una mentalidad de aprendizaje continuo. Pueden mantenerse al día de las últimas tendencias, tecnologías e investigaciones asistiendo regularmente a seminarios, seminarios web y conferencias relacionados con la sostenibilidad y los ODS.</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rPr b="1" i="0" lang="it-IT" sz="1600" u="none" cap="none" strike="noStrike">
                <a:solidFill>
                  <a:schemeClr val="dk1"/>
                </a:solidFill>
                <a:latin typeface="Calibri"/>
                <a:ea typeface="Calibri"/>
                <a:cs typeface="Calibri"/>
                <a:sym typeface="Calibri"/>
              </a:rPr>
              <a:t>Itinerarios de aprendizaje personalizados: </a:t>
            </a:r>
            <a:r>
              <a:rPr b="0" i="0" lang="it-IT" sz="1600" u="none" cap="none" strike="noStrike">
                <a:solidFill>
                  <a:schemeClr val="dk1"/>
                </a:solidFill>
                <a:latin typeface="Calibri"/>
                <a:ea typeface="Calibri"/>
                <a:cs typeface="Calibri"/>
                <a:sym typeface="Calibri"/>
              </a:rPr>
              <a:t>El itinerario de cada persona es único. Es importante crear una ruta de aprendizaje personalizada basada en los intereses personales y las aspiraciones profesionales.</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Por ejemplo: si a alguien le apasionan las energías renovables, puede centrarse en cursos relacionados con tecnologías de energía solar o eólica. Por otro lado, si su pasión reside en la agricultura sostenible, los cursos sobre agricultura ecológica y agroecología pueden ser más pertinentes.</a:t>
            </a:r>
            <a:endParaRPr b="0" i="0" sz="16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2" name="Shape 422"/>
        <p:cNvGrpSpPr/>
        <p:nvPr/>
      </p:nvGrpSpPr>
      <p:grpSpPr>
        <a:xfrm>
          <a:off x="0" y="0"/>
          <a:ext cx="0" cy="0"/>
          <a:chOff x="0" y="0"/>
          <a:chExt cx="0" cy="0"/>
        </a:xfrm>
      </p:grpSpPr>
      <p:sp>
        <p:nvSpPr>
          <p:cNvPr id="423" name="Google Shape;423;g2a6ca24ea93_0_122"/>
          <p:cNvSpPr txBox="1"/>
          <p:nvPr/>
        </p:nvSpPr>
        <p:spPr>
          <a:xfrm>
            <a:off x="452525" y="860200"/>
            <a:ext cx="2040300" cy="650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Certificaciones </a:t>
            </a:r>
            <a:endParaRPr b="1" i="0" sz="2400" u="none" cap="none" strike="noStrike">
              <a:solidFill>
                <a:srgbClr val="000000"/>
              </a:solidFill>
              <a:latin typeface="Calibri"/>
              <a:ea typeface="Calibri"/>
              <a:cs typeface="Calibri"/>
              <a:sym typeface="Calibri"/>
            </a:endParaRPr>
          </a:p>
        </p:txBody>
      </p:sp>
      <p:sp>
        <p:nvSpPr>
          <p:cNvPr id="424" name="Google Shape;424;g2a6ca24ea93_0_122"/>
          <p:cNvSpPr txBox="1"/>
          <p:nvPr/>
        </p:nvSpPr>
        <p:spPr>
          <a:xfrm>
            <a:off x="452526" y="1358499"/>
            <a:ext cx="8622600" cy="38961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500"/>
              <a:buFont typeface="Arial"/>
              <a:buNone/>
            </a:pPr>
            <a:r>
              <a:rPr b="0" i="0" lang="it-IT" sz="1500" u="none" cap="none" strike="noStrike">
                <a:solidFill>
                  <a:schemeClr val="dk1"/>
                </a:solidFill>
                <a:latin typeface="Calibri"/>
                <a:ea typeface="Calibri"/>
                <a:cs typeface="Calibri"/>
                <a:sym typeface="Calibri"/>
              </a:rPr>
              <a:t>Las certificaciones en el ámbito de la sostenibilidad y la industria ecológica pueden mejorar significativamente la credibilidad y las perspectivas profesionales de una persona, al tiempo que contribuyen al avance de los Objetivos de Desarrollo Sostenible (ODS). A continuación se explica cómo las personas pueden utilizar las certificaciones para alinear sus valores personales con sus opciones profesionales:</a:t>
            </a:r>
            <a:endParaRPr b="0" i="0" sz="1500" u="none" cap="none" strike="noStrike">
              <a:solidFill>
                <a:schemeClr val="dk1"/>
              </a:solidFill>
              <a:latin typeface="Helvetica Neue"/>
              <a:ea typeface="Helvetica Neue"/>
              <a:cs typeface="Helvetica Neue"/>
              <a:sym typeface="Helvetica Neue"/>
            </a:endParaRPr>
          </a:p>
          <a:p>
            <a:pPr indent="-266700" lvl="0" marL="457200" marR="0" rtl="0" algn="just">
              <a:lnSpc>
                <a:spcPct val="100000"/>
              </a:lnSpc>
              <a:spcBef>
                <a:spcPts val="1000"/>
              </a:spcBef>
              <a:spcAft>
                <a:spcPts val="0"/>
              </a:spcAft>
              <a:buClr>
                <a:schemeClr val="dk1"/>
              </a:buClr>
              <a:buSzPts val="1500"/>
              <a:buFont typeface="Arial"/>
              <a:buChar char="•"/>
            </a:pPr>
            <a:r>
              <a:rPr b="1" i="0" lang="it-IT" sz="1500" u="none" cap="none" strike="noStrike">
                <a:solidFill>
                  <a:schemeClr val="dk1"/>
                </a:solidFill>
                <a:latin typeface="Calibri"/>
                <a:ea typeface="Calibri"/>
                <a:cs typeface="Calibri"/>
                <a:sym typeface="Calibri"/>
              </a:rPr>
              <a:t>Certificación LEED (Liderazgo en Energía y Diseño Medioambiental): </a:t>
            </a:r>
            <a:r>
              <a:rPr b="0" i="0" lang="it-IT" sz="1500" u="none" cap="none" strike="noStrike">
                <a:solidFill>
                  <a:schemeClr val="dk1"/>
                </a:solidFill>
                <a:latin typeface="Calibri"/>
                <a:ea typeface="Calibri"/>
                <a:cs typeface="Calibri"/>
                <a:sym typeface="Calibri"/>
              </a:rPr>
              <a:t>Animar a las personas interesadas en la construcción y la arquitectura sostenibles a obtener la certificación LEED. LEED es un sistema de clasificación reconocido en todo el mundo que evalúa el comportamiento medioambiental y la sostenibilidad de los edificios. Las personas con esta certificación están bien preparadas para trabajar en proyectos destinados a reducir la huella medioambiental de las estructuras.</a:t>
            </a:r>
            <a:endParaRPr b="0" i="0" sz="1500" u="none" cap="none" strike="noStrike">
              <a:solidFill>
                <a:schemeClr val="dk1"/>
              </a:solidFill>
              <a:latin typeface="Helvetica Neue"/>
              <a:ea typeface="Helvetica Neue"/>
              <a:cs typeface="Helvetica Neue"/>
              <a:sym typeface="Helvetica Neue"/>
            </a:endParaRPr>
          </a:p>
          <a:p>
            <a:pPr indent="-266700" lvl="0" marL="457200" marR="0" rtl="0" algn="just">
              <a:lnSpc>
                <a:spcPct val="100000"/>
              </a:lnSpc>
              <a:spcBef>
                <a:spcPts val="1000"/>
              </a:spcBef>
              <a:spcAft>
                <a:spcPts val="0"/>
              </a:spcAft>
              <a:buClr>
                <a:schemeClr val="dk1"/>
              </a:buClr>
              <a:buSzPts val="1500"/>
              <a:buFont typeface="Arial"/>
              <a:buChar char="•"/>
            </a:pPr>
            <a:r>
              <a:rPr b="1" i="0" lang="it-IT" sz="1500" u="none" cap="none" strike="noStrike">
                <a:solidFill>
                  <a:schemeClr val="dk1"/>
                </a:solidFill>
                <a:latin typeface="Calibri"/>
                <a:ea typeface="Calibri"/>
                <a:cs typeface="Calibri"/>
                <a:sym typeface="Calibri"/>
              </a:rPr>
              <a:t>Certificaciones de gestión medioambiental:</a:t>
            </a:r>
            <a:r>
              <a:rPr b="0" i="0" lang="it-IT" sz="1500" u="none" cap="none" strike="noStrike">
                <a:solidFill>
                  <a:schemeClr val="dk1"/>
                </a:solidFill>
                <a:latin typeface="Calibri"/>
                <a:ea typeface="Calibri"/>
                <a:cs typeface="Calibri"/>
                <a:sym typeface="Calibri"/>
              </a:rPr>
              <a:t> Las certificaciones relacionadas con los sistemas de gestión medioambiental, como la </a:t>
            </a:r>
            <a:r>
              <a:rPr b="1" i="0" lang="it-IT" sz="1500" u="none" cap="none" strike="noStrike">
                <a:solidFill>
                  <a:schemeClr val="dk1"/>
                </a:solidFill>
                <a:latin typeface="Calibri"/>
                <a:ea typeface="Calibri"/>
                <a:cs typeface="Calibri"/>
                <a:sym typeface="Calibri"/>
              </a:rPr>
              <a:t>ISO 14001</a:t>
            </a:r>
            <a:r>
              <a:rPr b="0" i="0" lang="it-IT" sz="1500" u="none" cap="none" strike="noStrike">
                <a:solidFill>
                  <a:schemeClr val="dk1"/>
                </a:solidFill>
                <a:latin typeface="Calibri"/>
                <a:ea typeface="Calibri"/>
                <a:cs typeface="Calibri"/>
                <a:sym typeface="Calibri"/>
              </a:rPr>
              <a:t>, pueden ser beneficiosas para los profesionales que buscan trabajar en iniciativas de sostenibilidad y medio ambiente dentro de las organizaciones. Estas certificaciones demuestran el compromiso de reducir el impacto medioambiental y promover una gestión responsable de los recursos.</a:t>
            </a:r>
            <a:endParaRPr b="0" i="0" sz="1500" u="none" cap="none" strike="noStrike">
              <a:solidFill>
                <a:schemeClr val="dk1"/>
              </a:solidFill>
              <a:latin typeface="Helvetica Neue"/>
              <a:ea typeface="Helvetica Neue"/>
              <a:cs typeface="Helvetica Neue"/>
              <a:sym typeface="Helvetica Neue"/>
            </a:endParaRPr>
          </a:p>
          <a:p>
            <a:pPr indent="-266700" lvl="0" marL="457200" marR="0" rtl="0" algn="just">
              <a:lnSpc>
                <a:spcPct val="100000"/>
              </a:lnSpc>
              <a:spcBef>
                <a:spcPts val="1000"/>
              </a:spcBef>
              <a:spcAft>
                <a:spcPts val="0"/>
              </a:spcAft>
              <a:buClr>
                <a:schemeClr val="dk1"/>
              </a:buClr>
              <a:buSzPts val="1500"/>
              <a:buFont typeface="Arial"/>
              <a:buChar char="•"/>
            </a:pPr>
            <a:r>
              <a:rPr b="1" i="0" lang="it-IT" sz="1500" u="none" cap="none" strike="noStrike">
                <a:solidFill>
                  <a:schemeClr val="dk1"/>
                </a:solidFill>
                <a:latin typeface="Calibri"/>
                <a:ea typeface="Calibri"/>
                <a:cs typeface="Calibri"/>
                <a:sym typeface="Calibri"/>
              </a:rPr>
              <a:t>Certificaciones de agricultura sostenible: </a:t>
            </a:r>
            <a:r>
              <a:rPr b="0" i="0" lang="it-IT" sz="1500" u="none" cap="none" strike="noStrike">
                <a:solidFill>
                  <a:schemeClr val="dk1"/>
                </a:solidFill>
                <a:latin typeface="Calibri"/>
                <a:ea typeface="Calibri"/>
                <a:cs typeface="Calibri"/>
                <a:sym typeface="Calibri"/>
              </a:rPr>
              <a:t>Los interesados en la agricultura sostenible pueden buscar certificaciones relacionadas con la agricultura ecológica, la permacultura o la agroecología.</a:t>
            </a:r>
            <a:endParaRPr b="0" i="0" sz="15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1500"/>
              <a:buFont typeface="Arial"/>
              <a:buNone/>
            </a:pPr>
            <a:r>
              <a:t/>
            </a:r>
            <a:endParaRPr b="0" i="0" sz="1500" u="none" cap="none" strike="noStrike">
              <a:solidFill>
                <a:schemeClr val="dk1"/>
              </a:solidFill>
              <a:latin typeface="Helvetica Neue"/>
              <a:ea typeface="Helvetica Neue"/>
              <a:cs typeface="Helvetica Neue"/>
              <a:sym typeface="Helvetica Neue"/>
            </a:endParaRPr>
          </a:p>
        </p:txBody>
      </p:sp>
      <p:pic>
        <p:nvPicPr>
          <p:cNvPr descr="Certificate - Free business icons" id="425" name="Google Shape;425;g2a6ca24ea93_0_122"/>
          <p:cNvPicPr preferRelativeResize="0"/>
          <p:nvPr/>
        </p:nvPicPr>
        <p:blipFill rotWithShape="1">
          <a:blip r:embed="rId3">
            <a:alphaModFix/>
          </a:blip>
          <a:srcRect b="0" l="0" r="0" t="0"/>
          <a:stretch/>
        </p:blipFill>
        <p:spPr>
          <a:xfrm>
            <a:off x="9529674" y="2324100"/>
            <a:ext cx="2209800" cy="22098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g2a6ca24ea93_0_132"/>
          <p:cNvSpPr txBox="1"/>
          <p:nvPr/>
        </p:nvSpPr>
        <p:spPr>
          <a:xfrm>
            <a:off x="774533" y="748111"/>
            <a:ext cx="3716400" cy="5673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Prácticas y voluntariado</a:t>
            </a:r>
            <a:endParaRPr b="0" i="0" sz="2400" u="none" cap="none" strike="noStrike">
              <a:solidFill>
                <a:srgbClr val="42AC32"/>
              </a:solidFill>
              <a:latin typeface="Calibri"/>
              <a:ea typeface="Calibri"/>
              <a:cs typeface="Calibri"/>
              <a:sym typeface="Calibri"/>
            </a:endParaRPr>
          </a:p>
        </p:txBody>
      </p:sp>
      <p:sp>
        <p:nvSpPr>
          <p:cNvPr id="432" name="Google Shape;432;g2a6ca24ea93_0_132"/>
          <p:cNvSpPr txBox="1"/>
          <p:nvPr/>
        </p:nvSpPr>
        <p:spPr>
          <a:xfrm>
            <a:off x="295210" y="1207882"/>
            <a:ext cx="8691600" cy="39849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400"/>
              <a:buFont typeface="Arial"/>
              <a:buNone/>
            </a:pPr>
            <a:r>
              <a:rPr b="0" i="0" lang="it-IT" sz="1400" u="none" cap="none" strike="noStrike">
                <a:solidFill>
                  <a:schemeClr val="dk1"/>
                </a:solidFill>
                <a:latin typeface="Calibri"/>
                <a:ea typeface="Calibri"/>
                <a:cs typeface="Calibri"/>
                <a:sym typeface="Calibri"/>
              </a:rPr>
              <a:t>Las prácticas y las oportunidades de voluntariado son un paso crucial para alinear los </a:t>
            </a:r>
            <a:r>
              <a:rPr b="1" i="0" lang="it-IT" sz="1400" u="none" cap="none" strike="noStrike">
                <a:solidFill>
                  <a:schemeClr val="dk1"/>
                </a:solidFill>
                <a:latin typeface="Calibri"/>
                <a:ea typeface="Calibri"/>
                <a:cs typeface="Calibri"/>
                <a:sym typeface="Calibri"/>
              </a:rPr>
              <a:t>valores personales</a:t>
            </a:r>
            <a:r>
              <a:rPr b="0" i="0" lang="it-IT" sz="1400" u="none" cap="none" strike="noStrike">
                <a:solidFill>
                  <a:schemeClr val="dk1"/>
                </a:solidFill>
                <a:latin typeface="Calibri"/>
                <a:ea typeface="Calibri"/>
                <a:cs typeface="Calibri"/>
                <a:sym typeface="Calibri"/>
              </a:rPr>
              <a:t> con las </a:t>
            </a:r>
            <a:r>
              <a:rPr b="1" i="0" lang="it-IT" sz="1400" u="none" cap="none" strike="noStrike">
                <a:solidFill>
                  <a:schemeClr val="dk1"/>
                </a:solidFill>
                <a:latin typeface="Calibri"/>
                <a:ea typeface="Calibri"/>
                <a:cs typeface="Calibri"/>
                <a:sym typeface="Calibri"/>
              </a:rPr>
              <a:t>opciones profesionales</a:t>
            </a:r>
            <a:r>
              <a:rPr b="0" i="0" lang="it-IT" sz="1400" u="none" cap="none" strike="noStrike">
                <a:solidFill>
                  <a:schemeClr val="dk1"/>
                </a:solidFill>
                <a:latin typeface="Calibri"/>
                <a:ea typeface="Calibri"/>
                <a:cs typeface="Calibri"/>
                <a:sym typeface="Calibri"/>
              </a:rPr>
              <a:t>, contribuyendo al mismo tiempo a los Objetivos de Desarrollo Sostenible (ODS). He aquí cómo las personas pueden beneficiarse de la experiencia práctica en sostenibilidad e iniciativas ecológicas:</a:t>
            </a:r>
            <a:endParaRPr b="0" i="0" sz="14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400"/>
              <a:buFont typeface="Arial"/>
              <a:buNone/>
            </a:pPr>
            <a:r>
              <a:rPr b="1" i="0" lang="it-IT" sz="1400" u="none" cap="none" strike="noStrike">
                <a:solidFill>
                  <a:schemeClr val="dk1"/>
                </a:solidFill>
                <a:latin typeface="Calibri"/>
                <a:ea typeface="Calibri"/>
                <a:cs typeface="Calibri"/>
                <a:sym typeface="Calibri"/>
              </a:rPr>
              <a:t>Creación de redes y tutoría: </a:t>
            </a:r>
            <a:r>
              <a:rPr b="0" i="0" lang="it-IT" sz="1400" u="none" cap="none" strike="noStrike">
                <a:solidFill>
                  <a:schemeClr val="dk1"/>
                </a:solidFill>
                <a:latin typeface="Calibri"/>
                <a:ea typeface="Calibri"/>
                <a:cs typeface="Calibri"/>
                <a:sym typeface="Calibri"/>
              </a:rPr>
              <a:t>La participación en prácticas y trabajos de voluntariado pone a las personas en contacto con una red de </a:t>
            </a:r>
            <a:r>
              <a:rPr b="1" i="0" lang="it-IT" sz="1400" u="none" cap="none" strike="noStrike">
                <a:solidFill>
                  <a:schemeClr val="dk1"/>
                </a:solidFill>
                <a:latin typeface="Calibri"/>
                <a:ea typeface="Calibri"/>
                <a:cs typeface="Calibri"/>
                <a:sym typeface="Calibri"/>
              </a:rPr>
              <a:t>profesionales</a:t>
            </a:r>
            <a:r>
              <a:rPr b="0" i="0" lang="it-IT" sz="1400" u="none" cap="none" strike="noStrike">
                <a:solidFill>
                  <a:schemeClr val="dk1"/>
                </a:solidFill>
                <a:latin typeface="Calibri"/>
                <a:ea typeface="Calibri"/>
                <a:cs typeface="Calibri"/>
                <a:sym typeface="Calibri"/>
              </a:rPr>
              <a:t> del sector. Esta red puede proporcionar </a:t>
            </a:r>
            <a:r>
              <a:rPr b="1" i="0" lang="it-IT" sz="1400" u="none" cap="none" strike="noStrike">
                <a:solidFill>
                  <a:schemeClr val="dk1"/>
                </a:solidFill>
                <a:latin typeface="Calibri"/>
                <a:ea typeface="Calibri"/>
                <a:cs typeface="Calibri"/>
                <a:sym typeface="Calibri"/>
              </a:rPr>
              <a:t>tutoría</a:t>
            </a:r>
            <a:r>
              <a:rPr b="0" i="0" lang="it-IT" sz="1400" u="none" cap="none" strike="noStrike">
                <a:solidFill>
                  <a:schemeClr val="dk1"/>
                </a:solidFill>
                <a:latin typeface="Calibri"/>
                <a:ea typeface="Calibri"/>
                <a:cs typeface="Calibri"/>
                <a:sym typeface="Calibri"/>
              </a:rPr>
              <a:t>, orientación y posibles </a:t>
            </a:r>
            <a:r>
              <a:rPr b="1" i="0" lang="it-IT" sz="1400" u="none" cap="none" strike="noStrike">
                <a:solidFill>
                  <a:schemeClr val="dk1"/>
                </a:solidFill>
                <a:latin typeface="Calibri"/>
                <a:ea typeface="Calibri"/>
                <a:cs typeface="Calibri"/>
                <a:sym typeface="Calibri"/>
              </a:rPr>
              <a:t>oportunidades de empleo</a:t>
            </a:r>
            <a:r>
              <a:rPr b="0" i="0" lang="it-IT" sz="1400" u="none" cap="none" strike="noStrike">
                <a:solidFill>
                  <a:schemeClr val="dk1"/>
                </a:solidFill>
                <a:latin typeface="Calibri"/>
                <a:ea typeface="Calibri"/>
                <a:cs typeface="Calibri"/>
                <a:sym typeface="Calibri"/>
              </a:rPr>
              <a:t>. Establecer relaciones con personas que comparten una misma pasión por la sostenibilidad puede ser decisivo para avanzar en la carrera profesional.</a:t>
            </a:r>
            <a:endParaRPr b="0" i="0" sz="14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400"/>
              <a:buFont typeface="Arial"/>
              <a:buNone/>
            </a:pPr>
            <a:r>
              <a:rPr b="1" i="0" lang="it-IT" sz="1400" u="none" cap="none" strike="noStrike">
                <a:solidFill>
                  <a:schemeClr val="dk1"/>
                </a:solidFill>
                <a:latin typeface="Calibri"/>
                <a:ea typeface="Calibri"/>
                <a:cs typeface="Calibri"/>
                <a:sym typeface="Calibri"/>
              </a:rPr>
              <a:t>Habilidades diversas: </a:t>
            </a:r>
            <a:r>
              <a:rPr b="0" i="0" lang="it-IT" sz="1400" u="none" cap="none" strike="noStrike">
                <a:solidFill>
                  <a:schemeClr val="dk1"/>
                </a:solidFill>
                <a:latin typeface="Calibri"/>
                <a:ea typeface="Calibri"/>
                <a:cs typeface="Calibri"/>
                <a:sym typeface="Calibri"/>
              </a:rPr>
              <a:t>A través de las prácticas y el trabajo voluntario, las personas suelen tener la oportunidad de </a:t>
            </a:r>
            <a:r>
              <a:rPr b="1" i="0" lang="it-IT" sz="1400" u="none" cap="none" strike="noStrike">
                <a:solidFill>
                  <a:schemeClr val="dk1"/>
                </a:solidFill>
                <a:latin typeface="Calibri"/>
                <a:ea typeface="Calibri"/>
                <a:cs typeface="Calibri"/>
                <a:sym typeface="Calibri"/>
              </a:rPr>
              <a:t>desarrollar un conjunto de habilidades diversas</a:t>
            </a:r>
            <a:r>
              <a:rPr b="0" i="0" lang="it-IT" sz="1400" u="none" cap="none" strike="noStrike">
                <a:solidFill>
                  <a:schemeClr val="dk1"/>
                </a:solidFill>
                <a:latin typeface="Calibri"/>
                <a:ea typeface="Calibri"/>
                <a:cs typeface="Calibri"/>
                <a:sym typeface="Calibri"/>
              </a:rPr>
              <a:t>. Dependiendo del puesto, pueden participar en la gestión de proyectos, el análisis de datos, la comunicación o el compromiso con la comunidad.</a:t>
            </a:r>
            <a:endParaRPr b="0" i="0" sz="14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400"/>
              <a:buFont typeface="Arial"/>
              <a:buNone/>
            </a:pPr>
            <a:r>
              <a:rPr b="1" i="0" lang="it-IT" sz="1400" u="none" cap="none" strike="noStrike">
                <a:solidFill>
                  <a:schemeClr val="dk1"/>
                </a:solidFill>
                <a:latin typeface="Calibri"/>
                <a:ea typeface="Calibri"/>
                <a:cs typeface="Calibri"/>
                <a:sym typeface="Calibri"/>
              </a:rPr>
              <a:t>Probar las opciones profesionales: </a:t>
            </a:r>
            <a:r>
              <a:rPr b="0" i="0" lang="it-IT" sz="1400" u="none" cap="none" strike="noStrike">
                <a:solidFill>
                  <a:schemeClr val="dk1"/>
                </a:solidFill>
                <a:latin typeface="Calibri"/>
                <a:ea typeface="Calibri"/>
                <a:cs typeface="Calibri"/>
                <a:sym typeface="Calibri"/>
              </a:rPr>
              <a:t>Las prácticas y los puestos de voluntariado permiten a las personas explorar diferentes</a:t>
            </a:r>
            <a:r>
              <a:rPr b="1" i="0" lang="it-IT" sz="1400" u="none" cap="none" strike="noStrike">
                <a:solidFill>
                  <a:schemeClr val="dk1"/>
                </a:solidFill>
                <a:latin typeface="Calibri"/>
                <a:ea typeface="Calibri"/>
                <a:cs typeface="Calibri"/>
                <a:sym typeface="Calibri"/>
              </a:rPr>
              <a:t> trayectorias profesionales</a:t>
            </a:r>
            <a:r>
              <a:rPr b="0" i="0" lang="it-IT" sz="1400" u="none" cap="none" strike="noStrike">
                <a:solidFill>
                  <a:schemeClr val="dk1"/>
                </a:solidFill>
                <a:latin typeface="Calibri"/>
                <a:ea typeface="Calibri"/>
                <a:cs typeface="Calibri"/>
                <a:sym typeface="Calibri"/>
              </a:rPr>
              <a:t> dentro del campo de la sostenibilidad para determinar qué área se alinea mejor con sus valores e intereses.</a:t>
            </a:r>
            <a:endParaRPr b="0" i="0" sz="14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400"/>
              <a:buFont typeface="Arial"/>
              <a:buNone/>
            </a:pPr>
            <a:r>
              <a:rPr b="1" i="0" lang="it-IT" sz="1400" u="none" cap="none" strike="noStrike">
                <a:solidFill>
                  <a:schemeClr val="dk1"/>
                </a:solidFill>
                <a:latin typeface="Calibri"/>
                <a:ea typeface="Calibri"/>
                <a:cs typeface="Calibri"/>
                <a:sym typeface="Calibri"/>
              </a:rPr>
              <a:t>Mejora del currículum: </a:t>
            </a:r>
            <a:r>
              <a:rPr b="0" i="0" lang="it-IT" sz="1400" u="none" cap="none" strike="noStrike">
                <a:solidFill>
                  <a:schemeClr val="dk1"/>
                </a:solidFill>
                <a:latin typeface="Calibri"/>
                <a:ea typeface="Calibri"/>
                <a:cs typeface="Calibri"/>
                <a:sym typeface="Calibri"/>
              </a:rPr>
              <a:t>Las prácticas y el trabajo voluntario en iniciativas ecológicas y de sostenibilidad refuerzan considerablemente el currículum. Los empleadores suelen buscar candidatos con experiencia práctica, especialmente en campos relacionados con los ODS, ya que demuestra compromiso y pasión por crear un mundo mejor y más sostenible.</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g2a6ca24ea93_0_141"/>
          <p:cNvSpPr txBox="1"/>
          <p:nvPr/>
        </p:nvSpPr>
        <p:spPr>
          <a:xfrm>
            <a:off x="5902030" y="1197713"/>
            <a:ext cx="1543500" cy="7404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Networking</a:t>
            </a:r>
            <a:endParaRPr b="1" i="0" sz="2800" u="none" cap="none" strike="noStrike">
              <a:solidFill>
                <a:srgbClr val="000000"/>
              </a:solidFill>
              <a:latin typeface="Montserrat"/>
              <a:ea typeface="Montserrat"/>
              <a:cs typeface="Montserrat"/>
              <a:sym typeface="Montserrat"/>
            </a:endParaRPr>
          </a:p>
        </p:txBody>
      </p:sp>
      <p:sp>
        <p:nvSpPr>
          <p:cNvPr id="439" name="Google Shape;439;g2a6ca24ea93_0_141"/>
          <p:cNvSpPr txBox="1"/>
          <p:nvPr/>
        </p:nvSpPr>
        <p:spPr>
          <a:xfrm>
            <a:off x="4159045" y="1938079"/>
            <a:ext cx="4945500" cy="31452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Crear una </a:t>
            </a:r>
            <a:r>
              <a:rPr b="1" i="0" lang="it-IT" sz="1600" u="none" cap="none" strike="noStrike">
                <a:solidFill>
                  <a:schemeClr val="dk1"/>
                </a:solidFill>
                <a:latin typeface="Calibri"/>
                <a:ea typeface="Calibri"/>
                <a:cs typeface="Calibri"/>
                <a:sym typeface="Calibri"/>
              </a:rPr>
              <a:t>red profesional</a:t>
            </a:r>
            <a:r>
              <a:rPr b="0" i="0" lang="it-IT" sz="1600" u="none" cap="none" strike="noStrike">
                <a:solidFill>
                  <a:schemeClr val="dk1"/>
                </a:solidFill>
                <a:latin typeface="Calibri"/>
                <a:ea typeface="Calibri"/>
                <a:cs typeface="Calibri"/>
                <a:sym typeface="Calibri"/>
              </a:rPr>
              <a:t> sólida puede abrir puertas a oportunidades y proporcionar valiosos conocimientos. La creación de redes no solo facilita el </a:t>
            </a:r>
            <a:r>
              <a:rPr b="1" i="0" lang="it-IT" sz="1600" u="none" cap="none" strike="noStrike">
                <a:solidFill>
                  <a:schemeClr val="dk1"/>
                </a:solidFill>
                <a:latin typeface="Calibri"/>
                <a:ea typeface="Calibri"/>
                <a:cs typeface="Calibri"/>
                <a:sym typeface="Calibri"/>
              </a:rPr>
              <a:t>crecimiento profesional</a:t>
            </a:r>
            <a:r>
              <a:rPr b="0" i="0" lang="it-IT" sz="1600" u="none" cap="none" strike="noStrike">
                <a:solidFill>
                  <a:schemeClr val="dk1"/>
                </a:solidFill>
                <a:latin typeface="Calibri"/>
                <a:ea typeface="Calibri"/>
                <a:cs typeface="Calibri"/>
                <a:sym typeface="Calibri"/>
              </a:rPr>
              <a:t>, sino que también promueve el </a:t>
            </a:r>
            <a:r>
              <a:rPr b="1" i="0" lang="it-IT" sz="1600" u="none" cap="none" strike="noStrike">
                <a:solidFill>
                  <a:schemeClr val="dk1"/>
                </a:solidFill>
                <a:latin typeface="Calibri"/>
                <a:ea typeface="Calibri"/>
                <a:cs typeface="Calibri"/>
                <a:sym typeface="Calibri"/>
              </a:rPr>
              <a:t>intercambio de conocimientos, experiencias y recursos </a:t>
            </a:r>
            <a:r>
              <a:rPr b="0" i="0" lang="it-IT" sz="1600" u="none" cap="none" strike="noStrike">
                <a:solidFill>
                  <a:schemeClr val="dk1"/>
                </a:solidFill>
                <a:latin typeface="Calibri"/>
                <a:ea typeface="Calibri"/>
                <a:cs typeface="Calibri"/>
                <a:sym typeface="Calibri"/>
              </a:rPr>
              <a:t>en apoyo de los ODS. </a:t>
            </a:r>
            <a:endParaRPr b="0" i="0" sz="900" u="none" cap="none" strike="noStrike">
              <a:solidFill>
                <a:schemeClr val="dk1"/>
              </a:solidFill>
              <a:latin typeface="Helvetica Neue"/>
              <a:ea typeface="Helvetica Neue"/>
              <a:cs typeface="Helvetica Neue"/>
              <a:sym typeface="Helvetica Neue"/>
            </a:endParaRPr>
          </a:p>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Colaborar con profesionales que participan activamente en </a:t>
            </a:r>
            <a:r>
              <a:rPr b="1" i="0" lang="it-IT" sz="1600" u="none" cap="none" strike="noStrike">
                <a:solidFill>
                  <a:schemeClr val="dk1"/>
                </a:solidFill>
                <a:latin typeface="Calibri"/>
                <a:ea typeface="Calibri"/>
                <a:cs typeface="Calibri"/>
                <a:sym typeface="Calibri"/>
              </a:rPr>
              <a:t>iniciativas de sostenibilidad</a:t>
            </a:r>
            <a:r>
              <a:rPr b="0" i="0" lang="it-IT" sz="1600" u="none" cap="none" strike="noStrike">
                <a:solidFill>
                  <a:schemeClr val="dk1"/>
                </a:solidFill>
                <a:latin typeface="Calibri"/>
                <a:ea typeface="Calibri"/>
                <a:cs typeface="Calibri"/>
                <a:sym typeface="Calibri"/>
              </a:rPr>
              <a:t> es una forma eficaz de impulsar un cambio positivo, influir en las políticas y contribuir a los </a:t>
            </a:r>
            <a:r>
              <a:rPr b="1" i="0" lang="it-IT" sz="1600" u="none" cap="none" strike="noStrike">
                <a:solidFill>
                  <a:schemeClr val="dk1"/>
                </a:solidFill>
                <a:latin typeface="Calibri"/>
                <a:ea typeface="Calibri"/>
                <a:cs typeface="Calibri"/>
                <a:sym typeface="Calibri"/>
              </a:rPr>
              <a:t>esfuerzos mundiales </a:t>
            </a:r>
            <a:r>
              <a:rPr b="0" i="0" lang="it-IT" sz="1600" u="none" cap="none" strike="noStrike">
                <a:solidFill>
                  <a:schemeClr val="dk1"/>
                </a:solidFill>
                <a:latin typeface="Calibri"/>
                <a:ea typeface="Calibri"/>
                <a:cs typeface="Calibri"/>
                <a:sym typeface="Calibri"/>
              </a:rPr>
              <a:t>por alcanzar los Objetivos de Desarrollo Sostenible.</a:t>
            </a:r>
            <a:endParaRPr b="0" i="0" sz="900" u="none" cap="none" strike="noStrike">
              <a:solidFill>
                <a:schemeClr val="dk1"/>
              </a:solidFill>
              <a:latin typeface="Helvetica Neue"/>
              <a:ea typeface="Helvetica Neue"/>
              <a:cs typeface="Helvetica Neue"/>
              <a:sym typeface="Helvetica Neue"/>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chemeClr val="dk1"/>
              </a:solidFill>
              <a:latin typeface="Helvetica Neue"/>
              <a:ea typeface="Helvetica Neue"/>
              <a:cs typeface="Helvetica Neue"/>
              <a:sym typeface="Helvetica Neue"/>
            </a:endParaRPr>
          </a:p>
        </p:txBody>
      </p:sp>
      <p:pic>
        <p:nvPicPr>
          <p:cNvPr descr="Networking: o que é, para que serve e como fazer | Revista Quero" id="440" name="Google Shape;440;g2a6ca24ea93_0_141"/>
          <p:cNvPicPr preferRelativeResize="0"/>
          <p:nvPr/>
        </p:nvPicPr>
        <p:blipFill rotWithShape="1">
          <a:blip r:embed="rId3">
            <a:alphaModFix/>
          </a:blip>
          <a:srcRect b="0" l="0" r="0" t="0"/>
          <a:stretch/>
        </p:blipFill>
        <p:spPr>
          <a:xfrm>
            <a:off x="423919" y="1670472"/>
            <a:ext cx="3735132" cy="272058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g2a6ca24ea93_0_151"/>
          <p:cNvSpPr txBox="1"/>
          <p:nvPr/>
        </p:nvSpPr>
        <p:spPr>
          <a:xfrm>
            <a:off x="500801" y="1515141"/>
            <a:ext cx="8397300" cy="38277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10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Aquí cómo las personas pueden aprovechar del trabajo en red para avanzar en sus carreras y apoyar los ODS:</a:t>
            </a:r>
            <a:endParaRPr b="0" i="0" sz="1600" u="none" cap="none" strike="noStrike">
              <a:solidFill>
                <a:schemeClr val="dk1"/>
              </a:solidFill>
              <a:latin typeface="Calibri"/>
              <a:ea typeface="Calibri"/>
              <a:cs typeface="Calibri"/>
              <a:sym typeface="Calibri"/>
            </a:endParaRPr>
          </a:p>
          <a:p>
            <a:pPr indent="-228600" lvl="0" marL="45720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Asistir a conferencias y eventos del sector</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Participe en seminarios web y talleres</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Únase a asociaciones profesionales</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Utilice las redes sociales y las comunidades en línea</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Busque mentores y asesores</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Colabore en proyectos</a:t>
            </a:r>
            <a:endParaRPr b="1" i="0" sz="1600" u="none" cap="none" strike="noStrike">
              <a:solidFill>
                <a:schemeClr val="dk1"/>
              </a:solidFill>
              <a:latin typeface="Calibri"/>
              <a:ea typeface="Calibri"/>
              <a:cs typeface="Calibri"/>
              <a:sym typeface="Calibri"/>
            </a:endParaRPr>
          </a:p>
          <a:p>
            <a:pPr indent="-330200" lvl="0" marL="457200" marR="0" rtl="0" algn="l">
              <a:lnSpc>
                <a:spcPct val="115000"/>
              </a:lnSpc>
              <a:spcBef>
                <a:spcPts val="0"/>
              </a:spcBef>
              <a:spcAft>
                <a:spcPts val="0"/>
              </a:spcAft>
              <a:buClr>
                <a:schemeClr val="dk1"/>
              </a:buClr>
              <a:buSzPts val="1600"/>
              <a:buFont typeface="Calibri"/>
              <a:buChar char="•"/>
            </a:pPr>
            <a:r>
              <a:rPr b="1" i="0" lang="it-IT" sz="1600" u="none" cap="none" strike="noStrike">
                <a:solidFill>
                  <a:schemeClr val="dk1"/>
                </a:solidFill>
                <a:latin typeface="Calibri"/>
                <a:ea typeface="Calibri"/>
                <a:cs typeface="Calibri"/>
                <a:sym typeface="Calibri"/>
              </a:rPr>
              <a:t>Manténgase informado y comprometido</a:t>
            </a:r>
            <a:endParaRPr b="1" i="0" sz="1600" u="none" cap="none" strike="noStrike">
              <a:solidFill>
                <a:schemeClr val="dk1"/>
              </a:solidFill>
              <a:latin typeface="Calibri"/>
              <a:ea typeface="Calibri"/>
              <a:cs typeface="Calibri"/>
              <a:sym typeface="Calibri"/>
            </a:endParaRPr>
          </a:p>
          <a:p>
            <a:pPr indent="0" lvl="0" marL="457200" marR="0" rtl="0" algn="l">
              <a:lnSpc>
                <a:spcPct val="100000"/>
              </a:lnSpc>
              <a:spcBef>
                <a:spcPts val="1000"/>
              </a:spcBef>
              <a:spcAft>
                <a:spcPts val="0"/>
              </a:spcAft>
              <a:buClr>
                <a:srgbClr val="000000"/>
              </a:buClr>
              <a:buSzPts val="1600"/>
              <a:buFont typeface="Arial"/>
              <a:buNone/>
            </a:pPr>
            <a:r>
              <a:t/>
            </a:r>
            <a:endParaRPr b="1" i="0" sz="16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447" name="Google Shape;447;g2a6ca24ea93_0_151"/>
          <p:cNvSpPr txBox="1"/>
          <p:nvPr/>
        </p:nvSpPr>
        <p:spPr>
          <a:xfrm>
            <a:off x="839584" y="1054736"/>
            <a:ext cx="1543500" cy="3174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0" i="0" lang="it-IT" sz="2400" u="none" cap="none" strike="noStrike">
                <a:solidFill>
                  <a:srgbClr val="42AC32"/>
                </a:solidFill>
                <a:latin typeface="Calibri"/>
                <a:ea typeface="Calibri"/>
                <a:cs typeface="Calibri"/>
                <a:sym typeface="Calibri"/>
              </a:rPr>
              <a:t>Networking</a:t>
            </a:r>
            <a:endParaRPr b="1" i="0" sz="2800" u="none" cap="none" strike="noStrike">
              <a:solidFill>
                <a:srgbClr val="000000"/>
              </a:solidFill>
              <a:latin typeface="Montserrat"/>
              <a:ea typeface="Montserrat"/>
              <a:cs typeface="Montserrat"/>
              <a:sym typeface="Montserrat"/>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g2a6ca24ea93_0_160"/>
          <p:cNvSpPr txBox="1"/>
          <p:nvPr/>
        </p:nvSpPr>
        <p:spPr>
          <a:xfrm>
            <a:off x="629505" y="1389256"/>
            <a:ext cx="8524200" cy="3895500"/>
          </a:xfrm>
          <a:prstGeom prst="rect">
            <a:avLst/>
          </a:prstGeom>
          <a:noFill/>
          <a:ln>
            <a:noFill/>
          </a:ln>
        </p:spPr>
        <p:txBody>
          <a:bodyPr anchorCtr="0" anchor="t" bIns="45700" lIns="91425" spcFirstLastPara="1" rIns="91425" wrap="square" tIns="45700">
            <a:noAutofit/>
          </a:bodyPr>
          <a:lstStyle/>
          <a:p>
            <a:pPr indent="0" lvl="1" marL="457200" marR="0" rtl="0" algn="just">
              <a:lnSpc>
                <a:spcPct val="15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Encuentra aquí algunos pasos sencillos para empezar a desarrollar competencias relacionadas con los Objetivos de Desarrollo Sostenible (ODS) y las competencias ecológicas:</a:t>
            </a:r>
            <a:endParaRPr b="0" i="0" sz="2800" u="none" cap="none" strike="noStrike">
              <a:solidFill>
                <a:schemeClr val="dk1"/>
              </a:solidFill>
              <a:latin typeface="Calibri"/>
              <a:ea typeface="Calibri"/>
              <a:cs typeface="Calibri"/>
              <a:sym typeface="Calibri"/>
            </a:endParaRPr>
          </a:p>
          <a:p>
            <a:pPr indent="0" lvl="1" marL="457200" marR="0" rtl="0" algn="just">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Edúcate </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Voluntariado</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Reducir el consumo de energía</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Reducción de residuos</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Aboga por</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Transporte ecológico</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Leer literatura sobre sostenibilidad</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Compras respetuosas con el medio ambiente</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Elección de alimentos sostenibles</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Practicar la eficiencia energética</a:t>
            </a:r>
            <a:endParaRPr b="1" i="0" sz="1600" u="none" cap="none" strike="noStrike">
              <a:solidFill>
                <a:schemeClr val="dk1"/>
              </a:solidFill>
              <a:latin typeface="Calibri"/>
              <a:ea typeface="Calibri"/>
              <a:cs typeface="Calibri"/>
              <a:sym typeface="Calibri"/>
            </a:endParaRPr>
          </a:p>
          <a:p>
            <a:pPr indent="-285750" lvl="1" marL="914400" marR="0" rtl="0" algn="l">
              <a:lnSpc>
                <a:spcPct val="115000"/>
              </a:lnSpc>
              <a:spcBef>
                <a:spcPts val="0"/>
              </a:spcBef>
              <a:spcAft>
                <a:spcPts val="0"/>
              </a:spcAft>
              <a:buClr>
                <a:schemeClr val="dk1"/>
              </a:buClr>
              <a:buSzPts val="900"/>
              <a:buFont typeface="Arial"/>
              <a:buChar char="•"/>
            </a:pPr>
            <a:r>
              <a:rPr b="1" i="0" lang="it-IT" sz="1600" u="none" cap="none" strike="noStrike">
                <a:solidFill>
                  <a:schemeClr val="dk1"/>
                </a:solidFill>
                <a:latin typeface="Calibri"/>
                <a:ea typeface="Calibri"/>
                <a:cs typeface="Calibri"/>
                <a:sym typeface="Calibri"/>
              </a:rPr>
              <a:t>Colaborar con otros</a:t>
            </a:r>
            <a:endParaRPr b="1" i="0" sz="16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600"/>
              <a:buFont typeface="Arial"/>
              <a:buNone/>
            </a:pPr>
            <a:r>
              <a:t/>
            </a:r>
            <a:endParaRPr b="1" i="0" sz="1600" u="none" cap="none" strike="noStrike">
              <a:solidFill>
                <a:schemeClr val="dk1"/>
              </a:solidFill>
              <a:latin typeface="Helvetica Neue"/>
              <a:ea typeface="Helvetica Neue"/>
              <a:cs typeface="Helvetica Neue"/>
              <a:sym typeface="Helvetica Neue"/>
            </a:endParaRPr>
          </a:p>
        </p:txBody>
      </p:sp>
      <p:sp>
        <p:nvSpPr>
          <p:cNvPr id="454" name="Google Shape;454;g2a6ca24ea93_0_160"/>
          <p:cNvSpPr txBox="1"/>
          <p:nvPr/>
        </p:nvSpPr>
        <p:spPr>
          <a:xfrm>
            <a:off x="1114200" y="962050"/>
            <a:ext cx="4597800" cy="4272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¿Qué puedes hacer ahora mismo?</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g2a90bbc7c54_0_5"/>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spcBef>
                <a:spcPts val="0"/>
              </a:spcBef>
              <a:spcAft>
                <a:spcPts val="0"/>
              </a:spcAft>
              <a:buClr>
                <a:srgbClr val="000000"/>
              </a:buClr>
              <a:buSzPts val="1200"/>
              <a:buFont typeface="Calibri"/>
              <a:buNone/>
            </a:pPr>
            <a:fld id="{00000000-1234-1234-1234-123412341234}" type="slidenum">
              <a:rPr lang="it-IT"/>
              <a:t>‹#›</a:t>
            </a:fld>
            <a:endParaRPr/>
          </a:p>
        </p:txBody>
      </p:sp>
      <p:sp>
        <p:nvSpPr>
          <p:cNvPr id="234" name="Google Shape;234;g2a90bbc7c54_0_5"/>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235" name="Google Shape;235;g2a90bbc7c54_0_5"/>
          <p:cNvSpPr txBox="1"/>
          <p:nvPr/>
        </p:nvSpPr>
        <p:spPr>
          <a:xfrm>
            <a:off x="978936" y="10259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chemeClr val="accent6"/>
                </a:solidFill>
                <a:latin typeface="Calibri"/>
                <a:ea typeface="Calibri"/>
                <a:cs typeface="Calibri"/>
                <a:sym typeface="Calibri"/>
              </a:rPr>
              <a:t>Objetivo de esta unidad</a:t>
            </a:r>
            <a:endParaRPr b="0" i="0" sz="2400" u="none" cap="none" strike="noStrike">
              <a:solidFill>
                <a:schemeClr val="accent6"/>
              </a:solidFill>
              <a:latin typeface="Calibri"/>
              <a:ea typeface="Calibri"/>
              <a:cs typeface="Calibri"/>
              <a:sym typeface="Calibri"/>
            </a:endParaRPr>
          </a:p>
        </p:txBody>
      </p:sp>
      <p:sp>
        <p:nvSpPr>
          <p:cNvPr id="236" name="Google Shape;236;g2a90bbc7c54_0_5"/>
          <p:cNvSpPr txBox="1"/>
          <p:nvPr/>
        </p:nvSpPr>
        <p:spPr>
          <a:xfrm>
            <a:off x="978925" y="1815325"/>
            <a:ext cx="7580400" cy="3318000"/>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None/>
            </a:pPr>
            <a:r>
              <a:rPr lang="it-IT" sz="1800">
                <a:solidFill>
                  <a:schemeClr val="dk1"/>
                </a:solidFill>
                <a:latin typeface="Calibri"/>
                <a:ea typeface="Calibri"/>
                <a:cs typeface="Calibri"/>
                <a:sym typeface="Calibri"/>
              </a:rPr>
              <a:t>Esta unidad de aprendizaje tiene por objeto educar a los alumnos sobre las diversas profesiones y oportunidades profesionales que exigen una sólida comprensión de los Objetivos de Desarrollo Sostenible (ODS) y el dominio de las competencias ecológicas. Su objetivo es dotar a los alumnos de los conocimientos y las competencias necesarios para ejercer profesiones relacionadas con la sostenibilidad medioambiental, la conservación de los recursos y la equidad social. Al final de esta unidad, los alumnos estarán bien preparados para explorar y sobresalir en puestos de trabajo que contribuyan activamente a la consecución de los ODS y promuevan prácticas sostenibles en diversas industrias y sectores.</a:t>
            </a:r>
            <a:endParaRPr sz="1800">
              <a:solidFill>
                <a:schemeClr val="dk1"/>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45"/>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460" name="Google Shape;460;p45"/>
          <p:cNvSpPr txBox="1"/>
          <p:nvPr/>
        </p:nvSpPr>
        <p:spPr>
          <a:xfrm>
            <a:off x="904810" y="1593993"/>
            <a:ext cx="7377000" cy="32859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000000"/>
              </a:buClr>
              <a:buSzPts val="1600"/>
              <a:buFont typeface="Arial"/>
              <a:buNone/>
            </a:pPr>
            <a:r>
              <a:t/>
            </a:r>
            <a:endParaRPr b="0" i="0" sz="1600" u="none" cap="none" strike="noStrike">
              <a:solidFill>
                <a:srgbClr val="7F7F7F"/>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3">
                  <a:extLst>
                    <a:ext uri="{A12FA001-AC4F-418D-AE19-62706E023703}">
                      <ahyp:hlinkClr val="tx"/>
                    </a:ext>
                  </a:extLst>
                </a:hlinkClick>
              </a:rPr>
              <a:t>https://www.instagram.com/we_worldeducation/#</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4">
                  <a:extLst>
                    <a:ext uri="{A12FA001-AC4F-418D-AE19-62706E023703}">
                      <ahyp:hlinkClr val="tx"/>
                    </a:ext>
                  </a:extLst>
                </a:hlinkClick>
              </a:rPr>
              <a:t>https://www.instagram.com/sdgaction/</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5">
                  <a:extLst>
                    <a:ext uri="{A12FA001-AC4F-418D-AE19-62706E023703}">
                      <ahyp:hlinkClr val="tx"/>
                    </a:ext>
                  </a:extLst>
                </a:hlinkClick>
              </a:rPr>
              <a:t>https://www.instagram.com/greenmatters/</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6">
                  <a:extLst>
                    <a:ext uri="{A12FA001-AC4F-418D-AE19-62706E023703}">
                      <ahyp:hlinkClr val="tx"/>
                    </a:ext>
                  </a:extLst>
                </a:hlinkClick>
              </a:rPr>
              <a:t>https://www.instagram.com/natgeo/</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7">
                  <a:extLst>
                    <a:ext uri="{A12FA001-AC4F-418D-AE19-62706E023703}">
                      <ahyp:hlinkClr val="tx"/>
                    </a:ext>
                  </a:extLst>
                </a:hlinkClick>
              </a:rPr>
              <a:t>https://www.instagram.com/greenpeace/</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0" i="0" lang="it-IT" sz="1600" u="sng" cap="none" strike="noStrike">
                <a:solidFill>
                  <a:srgbClr val="4472C4"/>
                </a:solidFill>
                <a:latin typeface="Calibri"/>
                <a:ea typeface="Calibri"/>
                <a:cs typeface="Calibri"/>
                <a:sym typeface="Calibri"/>
                <a:hlinkClick r:id="rId8">
                  <a:extLst>
                    <a:ext uri="{A12FA001-AC4F-418D-AE19-62706E023703}">
                      <ahyp:hlinkClr val="tx"/>
                    </a:ext>
                  </a:extLst>
                </a:hlinkClick>
              </a:rPr>
              <a:t>https://www.instagram.com/nowthisearth/</a:t>
            </a:r>
            <a:endParaRPr b="0" i="0" sz="16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461" name="Google Shape;461;p45"/>
          <p:cNvSpPr txBox="1"/>
          <p:nvPr/>
        </p:nvSpPr>
        <p:spPr>
          <a:xfrm>
            <a:off x="904800" y="1202825"/>
            <a:ext cx="3000000" cy="517200"/>
          </a:xfrm>
          <a:prstGeom prst="rect">
            <a:avLst/>
          </a:prstGeom>
          <a:noFill/>
          <a:ln>
            <a:noFill/>
          </a:ln>
        </p:spPr>
        <p:txBody>
          <a:bodyPr anchorCtr="0" anchor="t" bIns="91425" lIns="91425" spcFirstLastPara="1" rIns="91425" wrap="square" tIns="91425">
            <a:sp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Inspiración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46"/>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467" name="Google Shape;467;p46"/>
          <p:cNvSpPr txBox="1"/>
          <p:nvPr/>
        </p:nvSpPr>
        <p:spPr>
          <a:xfrm>
            <a:off x="904810" y="1627813"/>
            <a:ext cx="7197000" cy="38820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3">
                  <a:extLst>
                    <a:ext uri="{A12FA001-AC4F-418D-AE19-62706E023703}">
                      <ahyp:hlinkClr val="tx"/>
                    </a:ext>
                  </a:extLst>
                </a:hlinkClick>
              </a:rPr>
              <a:t>https://sdgs.un.org/</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4">
                  <a:extLst>
                    <a:ext uri="{A12FA001-AC4F-418D-AE19-62706E023703}">
                      <ahyp:hlinkClr val="tx"/>
                    </a:ext>
                  </a:extLst>
                </a:hlinkClick>
              </a:rPr>
              <a:t>https://sustainablebrands.com/</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5">
                  <a:extLst>
                    <a:ext uri="{A12FA001-AC4F-418D-AE19-62706E023703}">
                      <ahyp:hlinkClr val="tx"/>
                    </a:ext>
                  </a:extLst>
                </a:hlinkClick>
              </a:rPr>
              <a:t>https://www.renewableenergyworld.com/</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6">
                  <a:extLst>
                    <a:ext uri="{A12FA001-AC4F-418D-AE19-62706E023703}">
                      <ahyp:hlinkClr val="tx"/>
                    </a:ext>
                  </a:extLst>
                </a:hlinkClick>
              </a:rPr>
              <a:t>https://www.ellenmacarthurfoundation.org/</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7">
                  <a:extLst>
                    <a:ext uri="{A12FA001-AC4F-418D-AE19-62706E023703}">
                      <ahyp:hlinkClr val="tx"/>
                    </a:ext>
                  </a:extLst>
                </a:hlinkClick>
              </a:rPr>
              <a:t>https://www.worldwildlife.org/industries/sustainable-agriculture</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8">
                  <a:extLst>
                    <a:ext uri="{A12FA001-AC4F-418D-AE19-62706E023703}">
                      <ahyp:hlinkClr val="tx"/>
                    </a:ext>
                  </a:extLst>
                </a:hlinkClick>
              </a:rPr>
              <a:t>https://www.bls.gov/green/</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9">
                  <a:extLst>
                    <a:ext uri="{A12FA001-AC4F-418D-AE19-62706E023703}">
                      <ahyp:hlinkClr val="tx"/>
                    </a:ext>
                  </a:extLst>
                </a:hlinkClick>
              </a:rPr>
              <a:t>https://greenjobs.net/</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10">
                  <a:extLst>
                    <a:ext uri="{A12FA001-AC4F-418D-AE19-62706E023703}">
                      <ahyp:hlinkClr val="tx"/>
                    </a:ext>
                  </a:extLst>
                </a:hlinkClick>
              </a:rPr>
              <a:t>https://www.legambiente.it/</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11">
                  <a:extLst>
                    <a:ext uri="{A12FA001-AC4F-418D-AE19-62706E023703}">
                      <ahyp:hlinkClr val="tx"/>
                    </a:ext>
                  </a:extLst>
                </a:hlinkClick>
              </a:rPr>
              <a:t>https://www.mase.gov.it/</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400"/>
              <a:buFont typeface="Arial"/>
              <a:buNone/>
            </a:pPr>
            <a:r>
              <a:t/>
            </a:r>
            <a:endParaRPr b="0" i="0" sz="1400" u="none" cap="none" strike="noStrike">
              <a:solidFill>
                <a:srgbClr val="4472C4"/>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468" name="Google Shape;468;p46"/>
          <p:cNvSpPr txBox="1"/>
          <p:nvPr/>
        </p:nvSpPr>
        <p:spPr>
          <a:xfrm>
            <a:off x="904810" y="1200776"/>
            <a:ext cx="34782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Más por explorar</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47"/>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474" name="Google Shape;474;p47"/>
          <p:cNvSpPr txBox="1"/>
          <p:nvPr/>
        </p:nvSpPr>
        <p:spPr>
          <a:xfrm>
            <a:off x="410250" y="1564772"/>
            <a:ext cx="8677200" cy="3931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https://www.youtube.com/watch?v=1kUE0BZtTRc</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4">
                  <a:extLst>
                    <a:ext uri="{A12FA001-AC4F-418D-AE19-62706E023703}">
                      <ahyp:hlinkClr val="tx"/>
                    </a:ext>
                  </a:extLst>
                </a:hlinkClick>
              </a:rPr>
              <a:t>https://www.youtube.com/watch?v=zCRKvDyyHmI</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5">
                  <a:extLst>
                    <a:ext uri="{A12FA001-AC4F-418D-AE19-62706E023703}">
                      <ahyp:hlinkClr val="tx"/>
                    </a:ext>
                  </a:extLst>
                </a:hlinkClick>
              </a:rPr>
              <a:t>https://international-partnerships.ec.europa.eu/policies/sustainable-development-goals_en</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0563C1"/>
                </a:solidFill>
                <a:latin typeface="Calibri"/>
                <a:ea typeface="Calibri"/>
                <a:cs typeface="Calibri"/>
                <a:sym typeface="Calibri"/>
                <a:hlinkClick r:id="rId6">
                  <a:extLst>
                    <a:ext uri="{A12FA001-AC4F-418D-AE19-62706E023703}">
                      <ahyp:hlinkClr val="tx"/>
                    </a:ext>
                  </a:extLst>
                </a:hlinkClick>
              </a:rPr>
              <a:t>https://www.chiarini.it/blog/wp-content/uploads/2023/03/3823344-980x980.jpg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0563C1"/>
                </a:solidFill>
                <a:latin typeface="Calibri"/>
                <a:ea typeface="Calibri"/>
                <a:cs typeface="Calibri"/>
                <a:sym typeface="Calibri"/>
                <a:hlinkClick r:id="rId7">
                  <a:extLst>
                    <a:ext uri="{A12FA001-AC4F-418D-AE19-62706E023703}">
                      <ahyp:hlinkClr val="tx"/>
                    </a:ext>
                  </a:extLst>
                </a:hlinkClick>
              </a:rPr>
              <a:t>https://www.flaticon.com/free-icons/renewable-energy</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8">
                  <a:extLst>
                    <a:ext uri="{A12FA001-AC4F-418D-AE19-62706E023703}">
                      <ahyp:hlinkClr val="tx"/>
                    </a:ext>
                  </a:extLst>
                </a:hlinkClick>
              </a:rPr>
              <a:t>https://erasmusplus.at/en/news/article/2021/10/online-euroguidance-fachtagung-green-guidance-am-11-november-2021</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0563C1"/>
                </a:solidFill>
                <a:latin typeface="Calibri"/>
                <a:ea typeface="Calibri"/>
                <a:cs typeface="Calibri"/>
                <a:sym typeface="Calibri"/>
                <a:hlinkClick r:id="rId9">
                  <a:extLst>
                    <a:ext uri="{A12FA001-AC4F-418D-AE19-62706E023703}">
                      <ahyp:hlinkClr val="tx"/>
                    </a:ext>
                  </a:extLst>
                </a:hlinkClick>
              </a:rPr>
              <a:t>https://solarmagazine.com/wp-content/uploads/2020/01/choose-from-different-solar-panel-types.png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10">
                  <a:extLst>
                    <a:ext uri="{A12FA001-AC4F-418D-AE19-62706E023703}">
                      <ahyp:hlinkClr val="tx"/>
                    </a:ext>
                  </a:extLst>
                </a:hlinkClick>
              </a:rPr>
              <a:t>https://www.elettricitafutura.it/News-/News/La-transizione-energetica--una-straordinaria-opportunit-per-loccupazione_5032.html</a:t>
            </a:r>
            <a:endParaRPr b="0" i="0" sz="1400" u="none" cap="none" strike="noStrike">
              <a:solidFill>
                <a:srgbClr val="4472C4"/>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472C4"/>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472C4"/>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4472C4"/>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0" lvl="0" marL="0" marR="0" rtl="0" algn="l">
              <a:lnSpc>
                <a:spcPct val="200000"/>
              </a:lnSpc>
              <a:spcBef>
                <a:spcPts val="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475" name="Google Shape;475;p47"/>
          <p:cNvSpPr txBox="1"/>
          <p:nvPr/>
        </p:nvSpPr>
        <p:spPr>
          <a:xfrm>
            <a:off x="409695" y="1060375"/>
            <a:ext cx="77517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Fuentes utilizadas para crear esta unidad didáctica</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sp>
        <p:nvSpPr>
          <p:cNvPr id="481" name="Google Shape;481;g2a6ca24ea93_0_176"/>
          <p:cNvSpPr txBox="1"/>
          <p:nvPr/>
        </p:nvSpPr>
        <p:spPr>
          <a:xfrm>
            <a:off x="393598" y="1835662"/>
            <a:ext cx="8789700" cy="37392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3">
                  <a:extLst>
                    <a:ext uri="{A12FA001-AC4F-418D-AE19-62706E023703}">
                      <ahyp:hlinkClr val="tx"/>
                    </a:ext>
                  </a:extLst>
                </a:hlinkClick>
              </a:rPr>
              <a:t>https://www.nobbot.com/biodiversidad-urbana-barrios-ricos/</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0563C1"/>
                </a:solidFill>
                <a:latin typeface="Calibri"/>
                <a:ea typeface="Calibri"/>
                <a:cs typeface="Calibri"/>
                <a:sym typeface="Calibri"/>
                <a:hlinkClick r:id="rId4">
                  <a:extLst>
                    <a:ext uri="{A12FA001-AC4F-418D-AE19-62706E023703}">
                      <ahyp:hlinkClr val="tx"/>
                    </a:ext>
                  </a:extLst>
                </a:hlinkClick>
              </a:rPr>
              <a:t>https://gocodes.com/wp-content/uploads/2022/02/image-105.png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5">
                  <a:extLst>
                    <a:ext uri="{A12FA001-AC4F-418D-AE19-62706E023703}">
                      <ahyp:hlinkClr val="tx"/>
                    </a:ext>
                  </a:extLst>
                </a:hlinkClick>
              </a:rPr>
              <a:t>https://www.volunteerworld.com/it/volunteer-program/amazon-rainforest-conservation-in-peru-manu-national-park</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6">
                  <a:extLst>
                    <a:ext uri="{A12FA001-AC4F-418D-AE19-62706E023703}">
                      <ahyp:hlinkClr val="tx"/>
                    </a:ext>
                  </a:extLst>
                </a:hlinkClick>
              </a:rPr>
              <a:t>https://eu.heraldtribune.com/story/news/environment/2023/09/10/mote-biologists-care-for-elkhorn-and-staghorn-corals-rescued-from-keys/70551606007/</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7">
                  <a:extLst>
                    <a:ext uri="{A12FA001-AC4F-418D-AE19-62706E023703}">
                      <ahyp:hlinkClr val="tx"/>
                    </a:ext>
                  </a:extLst>
                </a:hlinkClick>
              </a:rPr>
              <a:t>https://avgupt.medium.com/networking-over-virtual-coffee-chats-4e7498d76e8c</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8">
                  <a:extLst>
                    <a:ext uri="{A12FA001-AC4F-418D-AE19-62706E023703}">
                      <ahyp:hlinkClr val="tx"/>
                    </a:ext>
                  </a:extLst>
                </a:hlinkClick>
              </a:rPr>
              <a:t>https://cdn-icons-png.flaticon.com/512/4199/4199482.png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9">
                  <a:extLst>
                    <a:ext uri="{A12FA001-AC4F-418D-AE19-62706E023703}">
                      <ahyp:hlinkClr val="tx"/>
                    </a:ext>
                  </a:extLst>
                </a:hlinkClick>
              </a:rPr>
              <a:t>https://cdn-icons-png.flaticon.com/512/6785/6785614.png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10">
                  <a:extLst>
                    <a:ext uri="{A12FA001-AC4F-418D-AE19-62706E023703}">
                      <ahyp:hlinkClr val="tx"/>
                    </a:ext>
                  </a:extLst>
                </a:hlinkClick>
              </a:rPr>
              <a:t>https://cdn1.iconfinder.com/data/icons/soleicons-fill-vol-1/64/agricultural_farming_agrarian_agriculture_ecofriendly_gardening-512.png</a:t>
            </a:r>
            <a:endParaRPr b="0" i="0" sz="1400" u="none" cap="none" strike="noStrike">
              <a:solidFill>
                <a:srgbClr val="4472C4"/>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400"/>
              <a:buFont typeface="Arial"/>
              <a:buNone/>
            </a:pPr>
            <a:r>
              <a:rPr b="0" i="0" lang="it-IT" sz="1400" u="sng" cap="none" strike="noStrike">
                <a:solidFill>
                  <a:srgbClr val="4472C4"/>
                </a:solidFill>
                <a:latin typeface="Calibri"/>
                <a:ea typeface="Calibri"/>
                <a:cs typeface="Calibri"/>
                <a:sym typeface="Calibri"/>
                <a:hlinkClick r:id="rId11">
                  <a:extLst>
                    <a:ext uri="{A12FA001-AC4F-418D-AE19-62706E023703}">
                      <ahyp:hlinkClr val="tx"/>
                    </a:ext>
                  </a:extLst>
                </a:hlinkClick>
              </a:rPr>
              <a:t>https://cdn-icons-png.flaticon.com/512/7417/7417501.png</a:t>
            </a:r>
            <a:endParaRPr b="0" i="0" sz="1400" u="none" cap="none" strike="noStrike">
              <a:solidFill>
                <a:srgbClr val="4472C4"/>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482" name="Google Shape;482;g2a6ca24ea93_0_176"/>
          <p:cNvSpPr txBox="1"/>
          <p:nvPr/>
        </p:nvSpPr>
        <p:spPr>
          <a:xfrm>
            <a:off x="393600" y="1118750"/>
            <a:ext cx="6912900" cy="4347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Fuentes utilizadas para crear esta unidad didáctica</a:t>
            </a:r>
            <a:endParaRPr b="1" i="0" sz="2400" u="none" cap="none" strike="noStrike">
              <a:solidFill>
                <a:srgbClr val="42AC32"/>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48"/>
          <p:cNvSpPr txBox="1"/>
          <p:nvPr>
            <p:ph idx="2" type="body"/>
          </p:nvPr>
        </p:nvSpPr>
        <p:spPr>
          <a:xfrm>
            <a:off x="2501415" y="5973693"/>
            <a:ext cx="1932000" cy="2466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42AC32"/>
              </a:buClr>
              <a:buSzPts val="1100"/>
              <a:buNone/>
            </a:pPr>
            <a:r>
              <a:t/>
            </a:r>
            <a:endParaRPr/>
          </a:p>
        </p:txBody>
      </p:sp>
      <p:sp>
        <p:nvSpPr>
          <p:cNvPr id="488" name="Google Shape;488;p48"/>
          <p:cNvSpPr txBox="1"/>
          <p:nvPr>
            <p:ph idx="3" type="body"/>
          </p:nvPr>
        </p:nvSpPr>
        <p:spPr>
          <a:xfrm>
            <a:off x="2501415" y="6238858"/>
            <a:ext cx="1932000" cy="2349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7F7F7F"/>
              </a:buClr>
              <a:buSzPts val="1100"/>
              <a:buNone/>
            </a:pPr>
            <a:r>
              <a:t/>
            </a:r>
            <a:endParaRPr/>
          </a:p>
        </p:txBody>
      </p:sp>
      <p:sp>
        <p:nvSpPr>
          <p:cNvPr id="489" name="Google Shape;489;p48"/>
          <p:cNvSpPr txBox="1"/>
          <p:nvPr>
            <p:ph idx="5" type="body"/>
          </p:nvPr>
        </p:nvSpPr>
        <p:spPr>
          <a:xfrm>
            <a:off x="8076885" y="2605743"/>
            <a:ext cx="2011200" cy="354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490" name="Google Shape;490;p48"/>
          <p:cNvSpPr txBox="1"/>
          <p:nvPr>
            <p:ph idx="6" type="body"/>
          </p:nvPr>
        </p:nvSpPr>
        <p:spPr>
          <a:xfrm>
            <a:off x="8076885" y="3112639"/>
            <a:ext cx="2011200" cy="354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491" name="Google Shape;491;p48"/>
          <p:cNvSpPr txBox="1"/>
          <p:nvPr>
            <p:ph idx="7" type="body"/>
          </p:nvPr>
        </p:nvSpPr>
        <p:spPr>
          <a:xfrm>
            <a:off x="8076885" y="3629474"/>
            <a:ext cx="2011200" cy="354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492" name="Google Shape;492;p48"/>
          <p:cNvSpPr txBox="1"/>
          <p:nvPr/>
        </p:nvSpPr>
        <p:spPr>
          <a:xfrm>
            <a:off x="1427750" y="2386469"/>
            <a:ext cx="5374800" cy="2111700"/>
          </a:xfrm>
          <a:prstGeom prst="rect">
            <a:avLst/>
          </a:prstGeom>
          <a:noFill/>
          <a:ln>
            <a:noFill/>
          </a:ln>
        </p:spPr>
        <p:txBody>
          <a:bodyPr anchorCtr="0" anchor="ctr" bIns="45700" lIns="45700" spcFirstLastPara="1" rIns="45700" wrap="square" tIns="45700">
            <a:noAutofit/>
          </a:bodyPr>
          <a:lstStyle/>
          <a:p>
            <a:pPr indent="0" lvl="0" marL="0" marR="0" rtl="0" algn="l">
              <a:lnSpc>
                <a:spcPct val="115000"/>
              </a:lnSpc>
              <a:spcBef>
                <a:spcPts val="0"/>
              </a:spcBef>
              <a:spcAft>
                <a:spcPts val="0"/>
              </a:spcAft>
              <a:buClr>
                <a:srgbClr val="000000"/>
              </a:buClr>
              <a:buSzPts val="2400"/>
              <a:buFont typeface="Arial"/>
              <a:buNone/>
            </a:pPr>
            <a:r>
              <a:rPr b="1" i="0" lang="it-IT" sz="2400" u="none" cap="none" strike="noStrike">
                <a:solidFill>
                  <a:srgbClr val="FFFFFF"/>
                </a:solidFill>
                <a:latin typeface="Calibri"/>
                <a:ea typeface="Calibri"/>
                <a:cs typeface="Calibri"/>
                <a:sym typeface="Calibri"/>
              </a:rPr>
              <a:t>¡Gracias por completar esta </a:t>
            </a:r>
            <a:endParaRPr b="1" i="0" sz="2400" u="none" cap="none" strike="noStrike">
              <a:solidFill>
                <a:srgbClr val="FFFFFF"/>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2400"/>
              <a:buFont typeface="Arial"/>
              <a:buNone/>
            </a:pPr>
            <a:r>
              <a:rPr b="1" i="0" lang="it-IT" sz="2400" u="none" cap="none" strike="noStrike">
                <a:solidFill>
                  <a:srgbClr val="FFFFFF"/>
                </a:solidFill>
                <a:latin typeface="Calibri"/>
                <a:ea typeface="Calibri"/>
                <a:cs typeface="Calibri"/>
                <a:sym typeface="Calibri"/>
              </a:rPr>
              <a:t>unidad de aprendizaje de WE!</a:t>
            </a:r>
            <a:endParaRPr b="1" i="0" sz="2400" u="none" cap="none" strike="noStrike">
              <a:solidFill>
                <a:srgbClr val="FFFFFF"/>
              </a:solidFill>
              <a:latin typeface="Calibri"/>
              <a:ea typeface="Calibri"/>
              <a:cs typeface="Calibri"/>
              <a:sym typeface="Calibri"/>
            </a:endParaRPr>
          </a:p>
          <a:p>
            <a:pPr indent="0" lvl="0" marL="0" marR="0" rtl="0" algn="l">
              <a:lnSpc>
                <a:spcPct val="90000"/>
              </a:lnSpc>
              <a:spcBef>
                <a:spcPts val="0"/>
              </a:spcBef>
              <a:spcAft>
                <a:spcPts val="0"/>
              </a:spcAft>
              <a:buClr>
                <a:srgbClr val="000000"/>
              </a:buClr>
              <a:buSzPts val="4400"/>
              <a:buFont typeface="Arial"/>
              <a:buNone/>
            </a:pPr>
            <a:r>
              <a:t/>
            </a:r>
            <a:endParaRPr b="1" i="0" sz="4400" u="none" cap="none" strike="noStrike">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g2a90bbc7c54_0_12"/>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spcBef>
                <a:spcPts val="0"/>
              </a:spcBef>
              <a:spcAft>
                <a:spcPts val="0"/>
              </a:spcAft>
              <a:buClr>
                <a:srgbClr val="000000"/>
              </a:buClr>
              <a:buSzPts val="1200"/>
              <a:buFont typeface="Calibri"/>
              <a:buNone/>
            </a:pPr>
            <a:fld id="{00000000-1234-1234-1234-123412341234}" type="slidenum">
              <a:rPr lang="it-IT"/>
              <a:t>‹#›</a:t>
            </a:fld>
            <a:endParaRPr/>
          </a:p>
        </p:txBody>
      </p:sp>
      <p:sp>
        <p:nvSpPr>
          <p:cNvPr id="242" name="Google Shape;242;g2a90bbc7c54_0_12"/>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243" name="Google Shape;243;g2a90bbc7c54_0_12"/>
          <p:cNvSpPr txBox="1"/>
          <p:nvPr/>
        </p:nvSpPr>
        <p:spPr>
          <a:xfrm>
            <a:off x="0" y="1383975"/>
            <a:ext cx="4516800" cy="42663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Conocimiento</a:t>
            </a:r>
            <a:endParaRPr b="0" i="0" sz="1600" u="none" cap="none" strike="noStrike">
              <a:solidFill>
                <a:srgbClr val="7F7F7F"/>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Comprensión de los Objetivos de Desarrollo Sostenible (ODS): Los alumnos adquirirán conocimientos sobre la importancia y el significado de los ODS, incluido su papel como respuesta mundial a los acuciantes retos relacionados con el cambio climático, el agotamiento de los recursos y la desigualdad social.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Conciencia de las competencias ecológicas: Los alumnos desarrollarán una comprensión de lo que son las competencias ecológicas, incluyendo su definición, relevancia y el papel que desempeñan a la hora de abordar retos globales como la sostenibilidad medioambiental, la conservación de los recursos y la equidad social.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Comprensión de la economía circular: Los alumnos comprenderán el concepto de Economía Circular, incluidos sus principios de minimización de residuos, eficiencia de recursos e importancia de la sostenibilidad. También comprenderán que las competencias ecológicas son vitales para fomentar la transición hacia una economía circular.</a:t>
            </a:r>
            <a:endParaRPr b="0" i="0" sz="1600" u="none" cap="none" strike="noStrike">
              <a:solidFill>
                <a:schemeClr val="dk1"/>
              </a:solidFill>
              <a:latin typeface="Calibri"/>
              <a:ea typeface="Calibri"/>
              <a:cs typeface="Calibri"/>
              <a:sym typeface="Calibri"/>
            </a:endParaRPr>
          </a:p>
          <a:p>
            <a:pPr indent="-285750" lvl="0" marL="5715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244" name="Google Shape;244;g2a90bbc7c54_0_12"/>
          <p:cNvSpPr txBox="1"/>
          <p:nvPr/>
        </p:nvSpPr>
        <p:spPr>
          <a:xfrm>
            <a:off x="4600900" y="1383975"/>
            <a:ext cx="4756200" cy="40263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7F7F7F"/>
              </a:buClr>
              <a:buSzPts val="900"/>
              <a:buFont typeface="Arial"/>
              <a:buNone/>
            </a:pPr>
            <a:r>
              <a:rPr b="1" i="0" lang="it-IT" sz="1600" u="none" cap="none" strike="noStrike">
                <a:solidFill>
                  <a:srgbClr val="000000"/>
                </a:solidFill>
                <a:latin typeface="Calibri"/>
                <a:ea typeface="Calibri"/>
                <a:cs typeface="Calibri"/>
                <a:sym typeface="Calibri"/>
              </a:rPr>
              <a:t>Habilidades</a:t>
            </a:r>
            <a:endParaRPr b="0" i="0" sz="1600" u="none" cap="none" strike="noStrike">
              <a:solidFill>
                <a:srgbClr val="000000"/>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Arial"/>
              <a:buAutoNum type="arabicPeriod"/>
            </a:pPr>
            <a:r>
              <a:rPr b="0" i="0" lang="it-IT" sz="1200" u="none" cap="none" strike="noStrike">
                <a:solidFill>
                  <a:schemeClr val="dk1"/>
                </a:solidFill>
                <a:latin typeface="Calibri"/>
                <a:ea typeface="Calibri"/>
                <a:cs typeface="Calibri"/>
                <a:sym typeface="Calibri"/>
              </a:rPr>
              <a:t>Aplicación de habilidades ecológicas: Los alumnos estarán equipados con las habilidades para aplicar prácticas y conocimientos verdes en escenarios del mundo real, ya sea en energías renovables, construcción ecológica, agricultura sostenible o conservación del medio ambiente.</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Resolución de problemas e innovación: Los alumnos desarrollarán habilidades de resolución de problemas, lo que les permitirá abordar los desafíos asociados con la sostenibilidad, la adopción de energías renovables y las prácticas de economía circular. Serán capaces de innovar y aplicar soluciones para reducir el impacto medioambiental.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Creación de redes y colaboración: Los alumnos adquirirán la capacidad de crear y aprovechar una red profesional en el ámbito de la sostenibilidad. Estarán capacitados para colaborar con personas y organizaciones afines para impulsar un cambio positivo e influir en las políticas en apoyo de los Objetivos de Desarrollo Sostenible</a:t>
            </a:r>
            <a:endParaRPr b="0" i="0" sz="12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200"/>
              <a:buFont typeface="Arial"/>
              <a:buNone/>
            </a:pPr>
            <a:r>
              <a:rPr b="0" i="0" lang="it-IT" sz="1200" u="none" cap="none" strike="noStrike">
                <a:solidFill>
                  <a:schemeClr val="dk1"/>
                </a:solidFill>
                <a:latin typeface="Calibri"/>
                <a:ea typeface="Calibri"/>
                <a:cs typeface="Calibri"/>
                <a:sym typeface="Calibri"/>
              </a:rPr>
              <a:t>Estas competencias están directamente relacionadas con la competencia</a:t>
            </a:r>
            <a:r>
              <a:rPr b="0" i="0" lang="it-IT" sz="1200" u="none" cap="none" strike="noStrike">
                <a:solidFill>
                  <a:srgbClr val="000000"/>
                </a:solidFill>
                <a:latin typeface="Calibri"/>
                <a:ea typeface="Calibri"/>
                <a:cs typeface="Calibri"/>
                <a:sym typeface="Calibri"/>
              </a:rPr>
              <a:t> ESCO: </a:t>
            </a:r>
            <a:endParaRPr b="0" i="0" sz="12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200"/>
              <a:buFont typeface="Arial"/>
              <a:buNone/>
            </a:pPr>
            <a:r>
              <a:rPr b="1" i="0" lang="it-IT" sz="1200" u="none" cap="none" strike="noStrike">
                <a:solidFill>
                  <a:srgbClr val="000000"/>
                </a:solidFill>
                <a:latin typeface="Calibri"/>
                <a:ea typeface="Calibri"/>
                <a:cs typeface="Calibri"/>
                <a:sym typeface="Calibri"/>
              </a:rPr>
              <a:t>Εvaluar el impacto medioambiental del comportamiento personal.</a:t>
            </a:r>
            <a:endParaRPr b="1" i="0" sz="1200" u="none" cap="none" strike="noStrike">
              <a:solidFill>
                <a:srgbClr val="000000"/>
              </a:solidFill>
              <a:latin typeface="Calibri"/>
              <a:ea typeface="Calibri"/>
              <a:cs typeface="Calibri"/>
              <a:sym typeface="Calibri"/>
            </a:endParaRPr>
          </a:p>
          <a:p>
            <a:pPr indent="0" lvl="0" marL="228600" marR="0" rtl="0" algn="l">
              <a:lnSpc>
                <a:spcPct val="100000"/>
              </a:lnSpc>
              <a:spcBef>
                <a:spcPts val="1000"/>
              </a:spcBef>
              <a:spcAft>
                <a:spcPts val="0"/>
              </a:spcAft>
              <a:buClr>
                <a:srgbClr val="7F7F7F"/>
              </a:buClr>
              <a:buSzPts val="900"/>
              <a:buFont typeface="Arial"/>
              <a:buNone/>
            </a:pPr>
            <a:r>
              <a:t/>
            </a:r>
            <a:endParaRPr b="0" i="0" sz="900" u="none" cap="none" strike="noStrike">
              <a:solidFill>
                <a:srgbClr val="000000"/>
              </a:solidFill>
              <a:latin typeface="Calibri"/>
              <a:ea typeface="Calibri"/>
              <a:cs typeface="Calibri"/>
              <a:sym typeface="Calibri"/>
            </a:endParaRPr>
          </a:p>
          <a:p>
            <a:pPr indent="-285750" lvl="0" marL="5715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245" name="Google Shape;245;g2a90bbc7c54_0_12"/>
          <p:cNvSpPr txBox="1"/>
          <p:nvPr/>
        </p:nvSpPr>
        <p:spPr>
          <a:xfrm>
            <a:off x="504895" y="808275"/>
            <a:ext cx="68706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chemeClr val="accent6"/>
                </a:solidFill>
                <a:latin typeface="Calibri"/>
                <a:ea typeface="Calibri"/>
                <a:cs typeface="Calibri"/>
                <a:sym typeface="Calibri"/>
              </a:rPr>
              <a:t>Resultados del aprendizaje de esta unidad</a:t>
            </a:r>
            <a:endParaRPr b="0" i="0" sz="2400" u="none" cap="none" strike="noStrike">
              <a:solidFill>
                <a:schemeClr val="accent6"/>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1"/>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51" name="Google Shape;251;p41"/>
          <p:cNvSpPr txBox="1"/>
          <p:nvPr/>
        </p:nvSpPr>
        <p:spPr>
          <a:xfrm>
            <a:off x="157315" y="2079522"/>
            <a:ext cx="9075300" cy="3498000"/>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Ante retos como el </a:t>
            </a:r>
            <a:r>
              <a:rPr b="1" i="0" lang="it-IT" sz="1600" u="none" cap="none" strike="noStrike">
                <a:solidFill>
                  <a:schemeClr val="dk1"/>
                </a:solidFill>
                <a:latin typeface="Calibri"/>
                <a:ea typeface="Calibri"/>
                <a:cs typeface="Calibri"/>
                <a:sym typeface="Calibri"/>
              </a:rPr>
              <a:t>cambio climático</a:t>
            </a:r>
            <a:r>
              <a:rPr b="0" i="0" lang="it-IT" sz="1600" u="none" cap="none" strike="noStrike">
                <a:solidFill>
                  <a:schemeClr val="dk1"/>
                </a:solidFill>
                <a:latin typeface="Calibri"/>
                <a:ea typeface="Calibri"/>
                <a:cs typeface="Calibri"/>
                <a:sym typeface="Calibri"/>
              </a:rPr>
              <a:t> y la </a:t>
            </a:r>
            <a:r>
              <a:rPr b="1" i="0" lang="it-IT" sz="1600" u="none" cap="none" strike="noStrike">
                <a:solidFill>
                  <a:schemeClr val="dk1"/>
                </a:solidFill>
                <a:latin typeface="Calibri"/>
                <a:ea typeface="Calibri"/>
                <a:cs typeface="Calibri"/>
                <a:sym typeface="Calibri"/>
              </a:rPr>
              <a:t>desigualdad social</a:t>
            </a:r>
            <a:r>
              <a:rPr b="0" i="0" lang="it-IT" sz="1600" u="none" cap="none" strike="noStrike">
                <a:solidFill>
                  <a:schemeClr val="dk1"/>
                </a:solidFill>
                <a:latin typeface="Calibri"/>
                <a:ea typeface="Calibri"/>
                <a:cs typeface="Calibri"/>
                <a:sym typeface="Calibri"/>
              </a:rPr>
              <a:t>, la comunidad mundial ha fijado unos ambiciosos objetivos denominados </a:t>
            </a:r>
            <a:r>
              <a:rPr b="1" i="0" lang="it-IT" sz="1600" u="none" cap="none" strike="noStrike">
                <a:solidFill>
                  <a:schemeClr val="dk1"/>
                </a:solidFill>
                <a:latin typeface="Calibri"/>
                <a:ea typeface="Calibri"/>
                <a:cs typeface="Calibri"/>
                <a:sym typeface="Calibri"/>
              </a:rPr>
              <a:t>Objetivos de Desarrollo Sostenible (ODS).</a:t>
            </a:r>
            <a:r>
              <a:rPr b="0" i="0" lang="it-IT" sz="1600" u="none" cap="none" strike="noStrike">
                <a:solidFill>
                  <a:schemeClr val="dk1"/>
                </a:solidFill>
                <a:latin typeface="Calibri"/>
                <a:ea typeface="Calibri"/>
                <a:cs typeface="Calibri"/>
                <a:sym typeface="Calibri"/>
              </a:rPr>
              <a:t> Estos objetivos pretenden crear un mundo más sostenible y justo. En el centro de este esfuerzo está la necesidad de que las personas y las industrias adquieran </a:t>
            </a:r>
            <a:r>
              <a:rPr b="1" i="0" lang="it-IT" sz="1600" u="none" cap="none" strike="noStrike">
                <a:solidFill>
                  <a:schemeClr val="dk1"/>
                </a:solidFill>
                <a:latin typeface="Calibri"/>
                <a:ea typeface="Calibri"/>
                <a:cs typeface="Calibri"/>
                <a:sym typeface="Calibri"/>
              </a:rPr>
              <a:t>competencias ecológicas</a:t>
            </a:r>
            <a:r>
              <a:rPr b="0" i="0" lang="it-IT" sz="1600" u="none" cap="none" strike="noStrike">
                <a:solidFill>
                  <a:schemeClr val="dk1"/>
                </a:solidFill>
                <a:latin typeface="Calibri"/>
                <a:ea typeface="Calibri"/>
                <a:cs typeface="Calibri"/>
                <a:sym typeface="Calibri"/>
              </a:rPr>
              <a:t>, es decir, conocimientos esenciales que promuevan prácticas sostenibles y protejan el medio ambiente.</a:t>
            </a:r>
            <a:endParaRPr b="0" i="0" sz="1600" u="none" cap="none" strike="noStrike">
              <a:solidFill>
                <a:schemeClr val="dk1"/>
              </a:solidFill>
              <a:latin typeface="Calibri"/>
              <a:ea typeface="Calibri"/>
              <a:cs typeface="Calibri"/>
              <a:sym typeface="Calibri"/>
            </a:endParaRPr>
          </a:p>
          <a:p>
            <a:pPr indent="0" lvl="0" marL="0" marR="0" rtl="0" algn="just">
              <a:lnSpc>
                <a:spcPct val="150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 medida que exploramos los </a:t>
            </a:r>
            <a:r>
              <a:rPr b="1" i="0" lang="it-IT" sz="1600" u="none" cap="none" strike="noStrike">
                <a:solidFill>
                  <a:schemeClr val="dk1"/>
                </a:solidFill>
                <a:latin typeface="Calibri"/>
                <a:ea typeface="Calibri"/>
                <a:cs typeface="Calibri"/>
                <a:sym typeface="Calibri"/>
              </a:rPr>
              <a:t>empleos</a:t>
            </a:r>
            <a:r>
              <a:rPr b="0" i="0" lang="it-IT" sz="1600" u="none" cap="none" strike="noStrike">
                <a:solidFill>
                  <a:schemeClr val="dk1"/>
                </a:solidFill>
                <a:latin typeface="Calibri"/>
                <a:ea typeface="Calibri"/>
                <a:cs typeface="Calibri"/>
                <a:sym typeface="Calibri"/>
              </a:rPr>
              <a:t> que requieren un buen conocimiento de los ODS y de las competencias ecológicas, queda claro que estos conocimientos son cada vez más importantes. En las siguientes secciones se destacan profesiones específicas en las que comprender los ODS y tener competencias ecológicas no solo es útil, sino crucial para tener un </a:t>
            </a:r>
            <a:r>
              <a:rPr b="1" i="0" lang="it-IT" sz="1600" u="none" cap="none" strike="noStrike">
                <a:solidFill>
                  <a:schemeClr val="dk1"/>
                </a:solidFill>
                <a:latin typeface="Calibri"/>
                <a:ea typeface="Calibri"/>
                <a:cs typeface="Calibri"/>
                <a:sym typeface="Calibri"/>
              </a:rPr>
              <a:t>impacto positivo</a:t>
            </a:r>
            <a:r>
              <a:rPr b="0" i="0" lang="it-IT" sz="1600" u="none" cap="none" strike="noStrike">
                <a:solidFill>
                  <a:schemeClr val="dk1"/>
                </a:solidFill>
                <a:latin typeface="Calibri"/>
                <a:ea typeface="Calibri"/>
                <a:cs typeface="Calibri"/>
                <a:sym typeface="Calibri"/>
              </a:rPr>
              <a:t> a nivel local y mundial.</a:t>
            </a:r>
            <a:endParaRPr b="0" i="0" sz="16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252" name="Google Shape;252;p41"/>
          <p:cNvSpPr txBox="1"/>
          <p:nvPr/>
        </p:nvSpPr>
        <p:spPr>
          <a:xfrm>
            <a:off x="157315" y="1500085"/>
            <a:ext cx="7617000" cy="4269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Introducción: ODS y competencias ecológicas</a:t>
            </a:r>
            <a:endParaRPr b="1" i="0" sz="2400" u="none" cap="none" strike="noStrike">
              <a:solidFill>
                <a:srgbClr val="42AC32"/>
              </a:solidFill>
              <a:latin typeface="Calibri"/>
              <a:ea typeface="Calibri"/>
              <a:cs typeface="Calibri"/>
              <a:sym typeface="Calibri"/>
            </a:endParaRPr>
          </a:p>
        </p:txBody>
      </p:sp>
      <p:pic>
        <p:nvPicPr>
          <p:cNvPr descr="SDG wheel" id="253" name="Google Shape;253;p41"/>
          <p:cNvPicPr preferRelativeResize="0"/>
          <p:nvPr/>
        </p:nvPicPr>
        <p:blipFill rotWithShape="1">
          <a:blip r:embed="rId3">
            <a:alphaModFix/>
          </a:blip>
          <a:srcRect b="0" l="0" r="0" t="0"/>
          <a:stretch/>
        </p:blipFill>
        <p:spPr>
          <a:xfrm>
            <a:off x="9324350" y="143370"/>
            <a:ext cx="2697594" cy="1799301"/>
          </a:xfrm>
          <a:prstGeom prst="rect">
            <a:avLst/>
          </a:prstGeom>
          <a:noFill/>
          <a:ln>
            <a:noFill/>
          </a:ln>
        </p:spPr>
      </p:pic>
      <p:sp>
        <p:nvSpPr>
          <p:cNvPr id="254" name="Google Shape;254;p41"/>
          <p:cNvSpPr/>
          <p:nvPr/>
        </p:nvSpPr>
        <p:spPr>
          <a:xfrm>
            <a:off x="10305200" y="773475"/>
            <a:ext cx="735900" cy="539100"/>
          </a:xfrm>
          <a:prstGeom prst="rect">
            <a:avLst/>
          </a:prstGeom>
          <a:solidFill>
            <a:srgbClr val="FFFFFF"/>
          </a:solidFill>
          <a:ln>
            <a:noFill/>
          </a:ln>
        </p:spPr>
        <p:txBody>
          <a:bodyPr anchorCtr="0" anchor="ctr" bIns="45700" lIns="91425" spcFirstLastPara="1" rIns="91425" wrap="square" tIns="45700">
            <a:noAutofit/>
          </a:bodyPr>
          <a:lstStyle/>
          <a:p>
            <a:pPr indent="0" lvl="0" marL="0" rtl="0" algn="l">
              <a:lnSpc>
                <a:spcPct val="150000"/>
              </a:lnSpc>
              <a:spcBef>
                <a:spcPts val="0"/>
              </a:spcBef>
              <a:spcAft>
                <a:spcPts val="0"/>
              </a:spcAft>
              <a:buClr>
                <a:schemeClr val="dk1"/>
              </a:buClr>
              <a:buSzPts val="1600"/>
              <a:buFont typeface="Arial"/>
              <a:buNone/>
            </a:pPr>
            <a:r>
              <a:rPr b="1" lang="it-IT" sz="700">
                <a:solidFill>
                  <a:schemeClr val="dk1"/>
                </a:solidFill>
                <a:latin typeface="Calibri"/>
                <a:ea typeface="Calibri"/>
                <a:cs typeface="Calibri"/>
                <a:sym typeface="Calibri"/>
              </a:rPr>
              <a:t>Objetivos de Desarrollo Sostenible</a:t>
            </a:r>
            <a:endParaRPr b="0" i="0" sz="700" u="none" cap="none" strike="noStrike">
              <a:solidFill>
                <a:srgbClr val="FFFFFF"/>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g2a641744e03_0_1126"/>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60" name="Google Shape;260;g2a641744e03_0_1126"/>
          <p:cNvSpPr txBox="1"/>
          <p:nvPr/>
        </p:nvSpPr>
        <p:spPr>
          <a:xfrm>
            <a:off x="495307" y="699604"/>
            <a:ext cx="5191200" cy="15081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it-IT" sz="2400" u="none" cap="none" strike="noStrike">
                <a:solidFill>
                  <a:srgbClr val="42AC32"/>
                </a:solidFill>
                <a:latin typeface="Calibri"/>
                <a:ea typeface="Calibri"/>
                <a:cs typeface="Calibri"/>
                <a:sym typeface="Calibri"/>
              </a:rPr>
              <a:t>¿Por qué los ODS son importantes?</a:t>
            </a:r>
            <a:endParaRPr b="1" i="0" sz="2400" u="none" cap="none" strike="noStrike">
              <a:solidFill>
                <a:srgbClr val="000000"/>
              </a:solidFill>
              <a:latin typeface="Calibri"/>
              <a:ea typeface="Calibri"/>
              <a:cs typeface="Calibri"/>
              <a:sym typeface="Calibri"/>
            </a:endParaRPr>
          </a:p>
        </p:txBody>
      </p:sp>
      <p:sp>
        <p:nvSpPr>
          <p:cNvPr id="261" name="Google Shape;261;g2a641744e03_0_1126"/>
          <p:cNvSpPr txBox="1"/>
          <p:nvPr/>
        </p:nvSpPr>
        <p:spPr>
          <a:xfrm>
            <a:off x="0" y="1874148"/>
            <a:ext cx="9173400" cy="4620600"/>
          </a:xfrm>
          <a:prstGeom prst="rect">
            <a:avLst/>
          </a:prstGeom>
          <a:noFill/>
          <a:ln>
            <a:noFill/>
          </a:ln>
        </p:spPr>
        <p:txBody>
          <a:bodyPr anchorCtr="0" anchor="t" bIns="45700" lIns="91425" spcFirstLastPara="1" rIns="91425" wrap="square" tIns="45700">
            <a:noAutofit/>
          </a:bodyPr>
          <a:lstStyle/>
          <a:p>
            <a:pPr indent="-285750" lvl="0" marL="457200" marR="0" rtl="0" algn="l">
              <a:lnSpc>
                <a:spcPct val="150000"/>
              </a:lnSpc>
              <a:spcBef>
                <a:spcPts val="0"/>
              </a:spcBef>
              <a:spcAft>
                <a:spcPts val="0"/>
              </a:spcAft>
              <a:buClr>
                <a:schemeClr val="dk1"/>
              </a:buClr>
              <a:buSzPts val="900"/>
              <a:buFont typeface="Arial"/>
              <a:buChar char="•"/>
            </a:pPr>
            <a:r>
              <a:rPr b="0" i="0" lang="it-IT" sz="1600" u="none" cap="none" strike="noStrike">
                <a:solidFill>
                  <a:schemeClr val="dk1"/>
                </a:solidFill>
                <a:latin typeface="Calibri"/>
                <a:ea typeface="Calibri"/>
                <a:cs typeface="Calibri"/>
                <a:sym typeface="Calibri"/>
              </a:rPr>
              <a:t>Los </a:t>
            </a:r>
            <a:r>
              <a:rPr b="1" i="0" lang="it-IT" sz="1600" u="none" cap="none" strike="noStrike">
                <a:solidFill>
                  <a:schemeClr val="dk1"/>
                </a:solidFill>
                <a:latin typeface="Calibri"/>
                <a:ea typeface="Calibri"/>
                <a:cs typeface="Calibri"/>
                <a:sym typeface="Calibri"/>
              </a:rPr>
              <a:t>Objetivos de Desarrollo Sostenible</a:t>
            </a:r>
            <a:r>
              <a:rPr b="0" i="0" lang="it-IT" sz="1600" u="none" cap="none" strike="noStrike">
                <a:solidFill>
                  <a:schemeClr val="dk1"/>
                </a:solidFill>
                <a:latin typeface="Calibri"/>
                <a:ea typeface="Calibri"/>
                <a:cs typeface="Calibri"/>
                <a:sym typeface="Calibri"/>
              </a:rPr>
              <a:t> son la piedra angular de nuestra respuesta a los retos mundiales más acuciantes. </a:t>
            </a:r>
            <a:endParaRPr b="0" i="0" sz="1600" u="none" cap="none" strike="noStrike">
              <a:solidFill>
                <a:schemeClr val="dk1"/>
              </a:solidFill>
              <a:latin typeface="Calibri"/>
              <a:ea typeface="Calibri"/>
              <a:cs typeface="Calibri"/>
              <a:sym typeface="Calibri"/>
            </a:endParaRPr>
          </a:p>
          <a:p>
            <a:pPr indent="-285750" lvl="0" marL="457200" marR="0" rtl="0" algn="l">
              <a:lnSpc>
                <a:spcPct val="150000"/>
              </a:lnSpc>
              <a:spcBef>
                <a:spcPts val="0"/>
              </a:spcBef>
              <a:spcAft>
                <a:spcPts val="0"/>
              </a:spcAft>
              <a:buClr>
                <a:schemeClr val="dk1"/>
              </a:buClr>
              <a:buSzPts val="900"/>
              <a:buFont typeface="Arial"/>
              <a:buChar char="•"/>
            </a:pPr>
            <a:r>
              <a:rPr b="0" i="0" lang="it-IT" sz="1600" u="none" cap="none" strike="noStrike">
                <a:solidFill>
                  <a:schemeClr val="dk1"/>
                </a:solidFill>
                <a:latin typeface="Calibri"/>
                <a:ea typeface="Calibri"/>
                <a:cs typeface="Calibri"/>
                <a:sym typeface="Calibri"/>
              </a:rPr>
              <a:t>Los ODS representan una hoja de ruta integral diseñada para abordar cuestiones que van desde la pobreza y la desigualdad hasta la sostenibilidad medioambiental.</a:t>
            </a:r>
            <a:endParaRPr b="0" i="0" sz="1600" u="none" cap="none" strike="noStrike">
              <a:solidFill>
                <a:schemeClr val="dk1"/>
              </a:solidFill>
              <a:latin typeface="Calibri"/>
              <a:ea typeface="Calibri"/>
              <a:cs typeface="Calibri"/>
              <a:sym typeface="Calibri"/>
            </a:endParaRPr>
          </a:p>
          <a:p>
            <a:pPr indent="-285750" lvl="0" marL="457200" marR="0" rtl="0" algn="l">
              <a:lnSpc>
                <a:spcPct val="150000"/>
              </a:lnSpc>
              <a:spcBef>
                <a:spcPts val="0"/>
              </a:spcBef>
              <a:spcAft>
                <a:spcPts val="0"/>
              </a:spcAft>
              <a:buClr>
                <a:schemeClr val="dk1"/>
              </a:buClr>
              <a:buSzPts val="900"/>
              <a:buFont typeface="Arial"/>
              <a:buChar char="•"/>
            </a:pPr>
            <a:r>
              <a:rPr b="0" i="0" lang="it-IT" sz="1600" u="none" cap="none" strike="noStrike">
                <a:solidFill>
                  <a:schemeClr val="dk1"/>
                </a:solidFill>
                <a:latin typeface="Calibri"/>
                <a:ea typeface="Calibri"/>
                <a:cs typeface="Calibri"/>
                <a:sym typeface="Calibri"/>
              </a:rPr>
              <a:t>Los ODS aspiran a crear un mundo que no sólo sea sostenible, sino también </a:t>
            </a:r>
            <a:r>
              <a:rPr b="1" i="0" lang="it-IT" sz="1600" u="none" cap="none" strike="noStrike">
                <a:solidFill>
                  <a:schemeClr val="dk1"/>
                </a:solidFill>
                <a:latin typeface="Calibri"/>
                <a:ea typeface="Calibri"/>
                <a:cs typeface="Calibri"/>
                <a:sym typeface="Calibri"/>
              </a:rPr>
              <a:t>equitativo</a:t>
            </a:r>
            <a:r>
              <a:rPr b="0" i="0" lang="it-IT" sz="1600" u="none" cap="none" strike="noStrike">
                <a:solidFill>
                  <a:schemeClr val="dk1"/>
                </a:solidFill>
                <a:latin typeface="Calibri"/>
                <a:ea typeface="Calibri"/>
                <a:cs typeface="Calibri"/>
                <a:sym typeface="Calibri"/>
              </a:rPr>
              <a:t>. El principio clave es garantizar que </a:t>
            </a:r>
            <a:r>
              <a:rPr b="1" i="0" lang="it-IT" sz="1600" u="none" cap="none" strike="noStrike">
                <a:solidFill>
                  <a:schemeClr val="dk1"/>
                </a:solidFill>
                <a:latin typeface="Calibri"/>
                <a:ea typeface="Calibri"/>
                <a:cs typeface="Calibri"/>
                <a:sym typeface="Calibri"/>
              </a:rPr>
              <a:t>nadie se quede atrás.</a:t>
            </a:r>
            <a:r>
              <a:rPr b="0" i="0" lang="it-IT" sz="1600" u="none" cap="none" strike="noStrike">
                <a:solidFill>
                  <a:schemeClr val="dk1"/>
                </a:solidFill>
                <a:latin typeface="Calibri"/>
                <a:ea typeface="Calibri"/>
                <a:cs typeface="Calibri"/>
                <a:sym typeface="Calibri"/>
              </a:rPr>
              <a:t> </a:t>
            </a:r>
            <a:endParaRPr b="0" i="0" sz="1600" u="none" cap="none" strike="noStrike">
              <a:solidFill>
                <a:schemeClr val="dk1"/>
              </a:solidFill>
              <a:latin typeface="Calibri"/>
              <a:ea typeface="Calibri"/>
              <a:cs typeface="Calibri"/>
              <a:sym typeface="Calibri"/>
            </a:endParaRPr>
          </a:p>
          <a:p>
            <a:pPr indent="-285750" lvl="0" marL="457200" marR="0" rtl="0" algn="l">
              <a:lnSpc>
                <a:spcPct val="150000"/>
              </a:lnSpc>
              <a:spcBef>
                <a:spcPts val="0"/>
              </a:spcBef>
              <a:spcAft>
                <a:spcPts val="0"/>
              </a:spcAft>
              <a:buClr>
                <a:schemeClr val="dk1"/>
              </a:buClr>
              <a:buSzPts val="900"/>
              <a:buFont typeface="Arial"/>
              <a:buChar char="•"/>
            </a:pPr>
            <a:r>
              <a:rPr b="0" i="0" lang="it-IT" sz="1600" u="none" cap="none" strike="noStrike">
                <a:solidFill>
                  <a:schemeClr val="dk1"/>
                </a:solidFill>
                <a:latin typeface="Calibri"/>
                <a:ea typeface="Calibri"/>
                <a:cs typeface="Calibri"/>
                <a:sym typeface="Calibri"/>
              </a:rPr>
              <a:t>Sin embargo, la importancia de los Objetivos de Desarrollo Sostenible va más allá de la consecución de objetivos específicos. Alcanzarlos ofrece multitud de beneficios más amplios. Esto se traduce en una </a:t>
            </a:r>
            <a:r>
              <a:rPr b="1" i="0" lang="it-IT" sz="1600" u="none" cap="none" strike="noStrike">
                <a:solidFill>
                  <a:schemeClr val="dk1"/>
                </a:solidFill>
                <a:latin typeface="Calibri"/>
                <a:ea typeface="Calibri"/>
                <a:cs typeface="Calibri"/>
                <a:sym typeface="Calibri"/>
              </a:rPr>
              <a:t>mejor salud pública</a:t>
            </a:r>
            <a:r>
              <a:rPr b="0" i="0" lang="it-IT" sz="1600" u="none" cap="none" strike="noStrike">
                <a:solidFill>
                  <a:schemeClr val="dk1"/>
                </a:solidFill>
                <a:latin typeface="Calibri"/>
                <a:ea typeface="Calibri"/>
                <a:cs typeface="Calibri"/>
                <a:sym typeface="Calibri"/>
              </a:rPr>
              <a:t>, </a:t>
            </a:r>
            <a:r>
              <a:rPr b="1" i="0" lang="it-IT" sz="1600" u="none" cap="none" strike="noStrike">
                <a:solidFill>
                  <a:schemeClr val="dk1"/>
                </a:solidFill>
                <a:latin typeface="Calibri"/>
                <a:ea typeface="Calibri"/>
                <a:cs typeface="Calibri"/>
                <a:sym typeface="Calibri"/>
              </a:rPr>
              <a:t>un mayor acceso a una educación de calidad, la reducción de las desigualdades y la creación de economías más fuertes y resistentes</a:t>
            </a:r>
            <a:r>
              <a:rPr b="0" i="0" lang="it-IT" sz="1600" u="none" cap="none" strike="noStrike">
                <a:solidFill>
                  <a:schemeClr val="dk1"/>
                </a:solidFill>
                <a:latin typeface="Calibri"/>
                <a:ea typeface="Calibri"/>
                <a:cs typeface="Calibri"/>
                <a:sym typeface="Calibri"/>
              </a:rPr>
              <a:t>.</a:t>
            </a:r>
            <a:endParaRPr b="0" i="0" sz="1600" u="none" cap="none" strike="noStrike">
              <a:solidFill>
                <a:schemeClr val="dk1"/>
              </a:solidFill>
              <a:latin typeface="Calibri"/>
              <a:ea typeface="Calibri"/>
              <a:cs typeface="Calibri"/>
              <a:sym typeface="Calibri"/>
            </a:endParaRPr>
          </a:p>
          <a:p>
            <a:pPr indent="0" lvl="0" marL="457200" marR="0" rtl="0" algn="just">
              <a:lnSpc>
                <a:spcPct val="100000"/>
              </a:lnSpc>
              <a:spcBef>
                <a:spcPts val="1000"/>
              </a:spcBef>
              <a:spcAft>
                <a:spcPts val="0"/>
              </a:spcAft>
              <a:buClr>
                <a:srgbClr val="000000"/>
              </a:buClr>
              <a:buSzPts val="1600"/>
              <a:buFont typeface="Arial"/>
              <a:buNone/>
            </a:pPr>
            <a:r>
              <a:t/>
            </a:r>
            <a:endParaRPr b="0" i="0" sz="1600" u="none" cap="none" strike="noStrike">
              <a:solidFill>
                <a:srgbClr val="7F7F7F"/>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2a641744e03_0_1135"/>
          <p:cNvSpPr txBox="1"/>
          <p:nvPr>
            <p:ph idx="12" type="sldNum"/>
          </p:nvPr>
        </p:nvSpPr>
        <p:spPr>
          <a:xfrm>
            <a:off x="2916100" y="24244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67" name="Google Shape;267;g2a641744e03_0_1135"/>
          <p:cNvSpPr txBox="1"/>
          <p:nvPr/>
        </p:nvSpPr>
        <p:spPr>
          <a:xfrm>
            <a:off x="590242" y="893119"/>
            <a:ext cx="5191200" cy="5526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it-IT" sz="2400" u="none" cap="none" strike="noStrike">
                <a:solidFill>
                  <a:srgbClr val="70AD47"/>
                </a:solidFill>
                <a:latin typeface="Calibri"/>
                <a:ea typeface="Calibri"/>
                <a:cs typeface="Calibri"/>
                <a:sym typeface="Calibri"/>
              </a:rPr>
              <a:t>¿Qué son las competencias ecológicas?</a:t>
            </a:r>
            <a:br>
              <a:rPr b="1" i="0" lang="it-IT" sz="2800" u="none" cap="none" strike="noStrike">
                <a:solidFill>
                  <a:srgbClr val="70AD47"/>
                </a:solidFill>
                <a:latin typeface="Montserrat"/>
                <a:ea typeface="Montserrat"/>
                <a:cs typeface="Montserrat"/>
                <a:sym typeface="Montserrat"/>
              </a:rPr>
            </a:br>
            <a:endParaRPr b="1" i="0" sz="2800" u="none" cap="none" strike="noStrike">
              <a:solidFill>
                <a:srgbClr val="000000"/>
              </a:solidFill>
              <a:latin typeface="Montserrat"/>
              <a:ea typeface="Montserrat"/>
              <a:cs typeface="Montserrat"/>
              <a:sym typeface="Montserrat"/>
            </a:endParaRPr>
          </a:p>
        </p:txBody>
      </p:sp>
      <p:sp>
        <p:nvSpPr>
          <p:cNvPr id="268" name="Google Shape;268;g2a641744e03_0_1135"/>
          <p:cNvSpPr txBox="1"/>
          <p:nvPr/>
        </p:nvSpPr>
        <p:spPr>
          <a:xfrm>
            <a:off x="276900" y="1213700"/>
            <a:ext cx="9000300" cy="4455300"/>
          </a:xfrm>
          <a:prstGeom prst="rect">
            <a:avLst/>
          </a:prstGeom>
          <a:noFill/>
          <a:ln>
            <a:noFill/>
          </a:ln>
        </p:spPr>
        <p:txBody>
          <a:bodyPr anchorCtr="0" anchor="t" bIns="45700" lIns="91425" spcFirstLastPara="1" rIns="91425" wrap="square" tIns="45700">
            <a:noAutofit/>
          </a:bodyPr>
          <a:lstStyle/>
          <a:p>
            <a:pPr indent="-330200" lvl="0" marL="457200" marR="0" rtl="0" algn="just">
              <a:lnSpc>
                <a:spcPct val="115000"/>
              </a:lnSpc>
              <a:spcBef>
                <a:spcPts val="0"/>
              </a:spcBef>
              <a:spcAft>
                <a:spcPts val="0"/>
              </a:spcAft>
              <a:buClr>
                <a:schemeClr val="dk1"/>
              </a:buClr>
              <a:buSzPts val="1600"/>
              <a:buFont typeface="Arial"/>
              <a:buChar char="•"/>
            </a:pPr>
            <a:r>
              <a:rPr b="0" i="0" lang="it-IT" sz="1600" u="none" cap="none" strike="noStrike">
                <a:solidFill>
                  <a:schemeClr val="dk1"/>
                </a:solidFill>
                <a:latin typeface="Calibri"/>
                <a:ea typeface="Calibri"/>
                <a:cs typeface="Calibri"/>
                <a:sym typeface="Calibri"/>
              </a:rPr>
              <a:t>Las cualificaciones ecológicas son competencias y conjuntos de conocimientos que capacitan a las personas y a las industrias para resolver los acuciantes </a:t>
            </a:r>
            <a:r>
              <a:rPr b="1" i="0" lang="it-IT" sz="1600" u="none" cap="none" strike="noStrike">
                <a:solidFill>
                  <a:schemeClr val="dk1"/>
                </a:solidFill>
                <a:latin typeface="Calibri"/>
                <a:ea typeface="Calibri"/>
                <a:cs typeface="Calibri"/>
                <a:sym typeface="Calibri"/>
              </a:rPr>
              <a:t>retos mundiales,</a:t>
            </a:r>
            <a:r>
              <a:rPr b="0" i="0" lang="it-IT" sz="1600" u="none" cap="none" strike="noStrike">
                <a:solidFill>
                  <a:schemeClr val="dk1"/>
                </a:solidFill>
                <a:latin typeface="Calibri"/>
                <a:ea typeface="Calibri"/>
                <a:cs typeface="Calibri"/>
                <a:sym typeface="Calibri"/>
              </a:rPr>
              <a:t> principalmente los relacionados con la sostenibilidad medioambiental, la conservación de los recursos y la equidad social.</a:t>
            </a:r>
            <a:endParaRPr b="0" i="0" sz="1600" u="none" cap="none" strike="noStrike">
              <a:solidFill>
                <a:schemeClr val="dk1"/>
              </a:solidFill>
              <a:latin typeface="Calibri"/>
              <a:ea typeface="Calibri"/>
              <a:cs typeface="Calibri"/>
              <a:sym typeface="Calibri"/>
            </a:endParaRPr>
          </a:p>
          <a:p>
            <a:pPr indent="-330200" lvl="0" marL="457200" marR="0" rtl="0" algn="just">
              <a:lnSpc>
                <a:spcPct val="115000"/>
              </a:lnSpc>
              <a:spcBef>
                <a:spcPts val="0"/>
              </a:spcBef>
              <a:spcAft>
                <a:spcPts val="0"/>
              </a:spcAft>
              <a:buClr>
                <a:schemeClr val="dk1"/>
              </a:buClr>
              <a:buSzPts val="1600"/>
              <a:buFont typeface="Arial"/>
              <a:buChar char="•"/>
            </a:pPr>
            <a:r>
              <a:rPr b="0" i="0" lang="it-IT" sz="1600" u="none" cap="none" strike="noStrike">
                <a:solidFill>
                  <a:schemeClr val="dk1"/>
                </a:solidFill>
                <a:latin typeface="Calibri"/>
                <a:ea typeface="Calibri"/>
                <a:cs typeface="Calibri"/>
                <a:sym typeface="Calibri"/>
              </a:rPr>
              <a:t>Las competencias ecológicas contribuyen a promover el doble objetivo de </a:t>
            </a:r>
            <a:r>
              <a:rPr b="1" i="0" lang="it-IT" sz="1600" u="none" cap="none" strike="noStrike">
                <a:solidFill>
                  <a:schemeClr val="dk1"/>
                </a:solidFill>
                <a:latin typeface="Calibri"/>
                <a:ea typeface="Calibri"/>
                <a:cs typeface="Calibri"/>
                <a:sym typeface="Calibri"/>
              </a:rPr>
              <a:t>la sostenibilidad y la equidad</a:t>
            </a:r>
            <a:r>
              <a:rPr b="0" i="0" lang="it-IT" sz="1600" u="none" cap="none" strike="noStrike">
                <a:solidFill>
                  <a:schemeClr val="dk1"/>
                </a:solidFill>
                <a:latin typeface="Calibri"/>
                <a:ea typeface="Calibri"/>
                <a:cs typeface="Calibri"/>
                <a:sym typeface="Calibri"/>
              </a:rPr>
              <a:t>. Capacitan a las personas y a las organizaciones para adoptar prácticas ambientalmente responsables y socialmente integradoras.</a:t>
            </a:r>
            <a:endParaRPr b="0" i="0" sz="1600" u="none" cap="none" strike="noStrike">
              <a:solidFill>
                <a:schemeClr val="dk1"/>
              </a:solidFill>
              <a:latin typeface="Calibri"/>
              <a:ea typeface="Calibri"/>
              <a:cs typeface="Calibri"/>
              <a:sym typeface="Calibri"/>
            </a:endParaRPr>
          </a:p>
          <a:p>
            <a:pPr indent="-330200" lvl="0" marL="457200" marR="0" rtl="0" algn="just">
              <a:lnSpc>
                <a:spcPct val="115000"/>
              </a:lnSpc>
              <a:spcBef>
                <a:spcPts val="0"/>
              </a:spcBef>
              <a:spcAft>
                <a:spcPts val="0"/>
              </a:spcAft>
              <a:buClr>
                <a:schemeClr val="dk1"/>
              </a:buClr>
              <a:buSzPts val="1600"/>
              <a:buFont typeface="Arial"/>
              <a:buChar char="•"/>
            </a:pPr>
            <a:r>
              <a:rPr b="0" i="0" lang="it-IT" sz="1600" u="none" cap="none" strike="noStrike">
                <a:solidFill>
                  <a:schemeClr val="dk1"/>
                </a:solidFill>
                <a:latin typeface="Calibri"/>
                <a:ea typeface="Calibri"/>
                <a:cs typeface="Calibri"/>
                <a:sym typeface="Calibri"/>
              </a:rPr>
              <a:t>La adquisición de competencias ecológicas va más allá de los conocimientos específicos de un campo, ya que se traduce en un mayor bienestar medioambiental,</a:t>
            </a:r>
            <a:r>
              <a:rPr b="1" i="0" lang="it-IT" sz="1600" u="none" cap="none" strike="noStrike">
                <a:solidFill>
                  <a:schemeClr val="dk1"/>
                </a:solidFill>
                <a:latin typeface="Calibri"/>
                <a:ea typeface="Calibri"/>
                <a:cs typeface="Calibri"/>
                <a:sym typeface="Calibri"/>
              </a:rPr>
              <a:t> tecnologías más limpias,</a:t>
            </a:r>
            <a:r>
              <a:rPr b="0" i="0" lang="it-IT" sz="1600" u="none" cap="none" strike="noStrike">
                <a:solidFill>
                  <a:schemeClr val="dk1"/>
                </a:solidFill>
                <a:latin typeface="Calibri"/>
                <a:ea typeface="Calibri"/>
                <a:cs typeface="Calibri"/>
                <a:sym typeface="Calibri"/>
              </a:rPr>
              <a:t> una reducción de las brechas socioeconómicas y el avance de </a:t>
            </a:r>
            <a:r>
              <a:rPr b="1" i="0" lang="it-IT" sz="1600" u="none" cap="none" strike="noStrike">
                <a:solidFill>
                  <a:schemeClr val="dk1"/>
                </a:solidFill>
                <a:latin typeface="Calibri"/>
                <a:ea typeface="Calibri"/>
                <a:cs typeface="Calibri"/>
                <a:sym typeface="Calibri"/>
              </a:rPr>
              <a:t>economías más sostenibles.</a:t>
            </a:r>
            <a:endParaRPr b="1" i="0" sz="1600" u="none" cap="none" strike="noStrike">
              <a:solidFill>
                <a:schemeClr val="dk1"/>
              </a:solidFill>
              <a:latin typeface="Calibri"/>
              <a:ea typeface="Calibri"/>
              <a:cs typeface="Calibri"/>
              <a:sym typeface="Calibri"/>
            </a:endParaRPr>
          </a:p>
          <a:p>
            <a:pPr indent="-330200" lvl="0" marL="457200" marR="0" rtl="0" algn="just">
              <a:lnSpc>
                <a:spcPct val="115000"/>
              </a:lnSpc>
              <a:spcBef>
                <a:spcPts val="0"/>
              </a:spcBef>
              <a:spcAft>
                <a:spcPts val="0"/>
              </a:spcAft>
              <a:buClr>
                <a:schemeClr val="dk1"/>
              </a:buClr>
              <a:buSzPts val="1600"/>
              <a:buFont typeface="Arial"/>
              <a:buChar char="•"/>
            </a:pPr>
            <a:r>
              <a:rPr b="0" i="0" lang="it-IT" sz="1600" u="none" cap="none" strike="noStrike">
                <a:solidFill>
                  <a:schemeClr val="dk1"/>
                </a:solidFill>
                <a:latin typeface="Calibri"/>
                <a:ea typeface="Calibri"/>
                <a:cs typeface="Calibri"/>
                <a:sym typeface="Calibri"/>
              </a:rPr>
              <a:t>Las competencias verdes son esenciales para responder a la urgencia del </a:t>
            </a:r>
            <a:r>
              <a:rPr b="1" i="0" lang="it-IT" sz="1600" u="none" cap="none" strike="noStrike">
                <a:solidFill>
                  <a:schemeClr val="dk1"/>
                </a:solidFill>
                <a:latin typeface="Calibri"/>
                <a:ea typeface="Calibri"/>
                <a:cs typeface="Calibri"/>
                <a:sym typeface="Calibri"/>
              </a:rPr>
              <a:t>cambio climático</a:t>
            </a:r>
            <a:r>
              <a:rPr b="0" i="0" lang="it-IT" sz="1600" u="none" cap="none" strike="noStrike">
                <a:solidFill>
                  <a:schemeClr val="dk1"/>
                </a:solidFill>
                <a:latin typeface="Calibri"/>
                <a:ea typeface="Calibri"/>
                <a:cs typeface="Calibri"/>
                <a:sym typeface="Calibri"/>
              </a:rPr>
              <a:t> y la degradación del medio ambiente, equipando a las personas y las industrias para </a:t>
            </a:r>
            <a:r>
              <a:rPr b="1" i="0" lang="it-IT" sz="1600" u="none" cap="none" strike="noStrike">
                <a:solidFill>
                  <a:schemeClr val="dk1"/>
                </a:solidFill>
                <a:latin typeface="Calibri"/>
                <a:ea typeface="Calibri"/>
                <a:cs typeface="Calibri"/>
                <a:sym typeface="Calibri"/>
              </a:rPr>
              <a:t>reducir</a:t>
            </a:r>
            <a:r>
              <a:rPr b="0" i="0" lang="it-IT" sz="1600" u="none" cap="none" strike="noStrike">
                <a:solidFill>
                  <a:schemeClr val="dk1"/>
                </a:solidFill>
                <a:latin typeface="Calibri"/>
                <a:ea typeface="Calibri"/>
                <a:cs typeface="Calibri"/>
                <a:sym typeface="Calibri"/>
              </a:rPr>
              <a:t> su huella ecológica.</a:t>
            </a:r>
            <a:endParaRPr b="0" i="0" sz="1600" u="none" cap="none" strike="noStrike">
              <a:solidFill>
                <a:schemeClr val="dk1"/>
              </a:solidFill>
              <a:latin typeface="Calibri"/>
              <a:ea typeface="Calibri"/>
              <a:cs typeface="Calibri"/>
              <a:sym typeface="Calibri"/>
            </a:endParaRPr>
          </a:p>
          <a:p>
            <a:pPr indent="-330200" lvl="0" marL="457200" marR="0" rtl="0" algn="just">
              <a:lnSpc>
                <a:spcPct val="115000"/>
              </a:lnSpc>
              <a:spcBef>
                <a:spcPts val="0"/>
              </a:spcBef>
              <a:spcAft>
                <a:spcPts val="0"/>
              </a:spcAft>
              <a:buClr>
                <a:schemeClr val="dk1"/>
              </a:buClr>
              <a:buSzPts val="1600"/>
              <a:buFont typeface="Arial"/>
              <a:buChar char="•"/>
            </a:pPr>
            <a:r>
              <a:rPr b="0" i="0" lang="it-IT" sz="1600" u="none" cap="none" strike="noStrike">
                <a:solidFill>
                  <a:schemeClr val="dk1"/>
                </a:solidFill>
                <a:latin typeface="Calibri"/>
                <a:ea typeface="Calibri"/>
                <a:cs typeface="Calibri"/>
                <a:sym typeface="Calibri"/>
              </a:rPr>
              <a:t>Las empresas y las industrias desempeñan un papel clave en la incorporación de las competencias ecológicas a sus prácticas, reconociendo las ventajas para su propio éxito y la </a:t>
            </a:r>
            <a:r>
              <a:rPr b="1" i="0" lang="it-IT" sz="1600" u="none" cap="none" strike="noStrike">
                <a:solidFill>
                  <a:schemeClr val="dk1"/>
                </a:solidFill>
                <a:latin typeface="Calibri"/>
                <a:ea typeface="Calibri"/>
                <a:cs typeface="Calibri"/>
                <a:sym typeface="Calibri"/>
              </a:rPr>
              <a:t>responsabilidad</a:t>
            </a:r>
            <a:r>
              <a:rPr b="0" i="0" lang="it-IT" sz="1600" u="none" cap="none" strike="noStrike">
                <a:solidFill>
                  <a:schemeClr val="dk1"/>
                </a:solidFill>
                <a:latin typeface="Calibri"/>
                <a:ea typeface="Calibri"/>
                <a:cs typeface="Calibri"/>
                <a:sym typeface="Calibri"/>
              </a:rPr>
              <a:t> ética de alinearse con la sostenibilidad y los ODS.</a:t>
            </a:r>
            <a:endParaRPr b="0" i="0" sz="1600" u="none" cap="none" strike="noStrike">
              <a:solidFill>
                <a:schemeClr val="dk1"/>
              </a:solidFill>
              <a:latin typeface="Calibri"/>
              <a:ea typeface="Calibri"/>
              <a:cs typeface="Calibri"/>
              <a:sym typeface="Calibri"/>
            </a:endParaRPr>
          </a:p>
          <a:p>
            <a:pPr indent="0" lvl="0" marL="45720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14300" lvl="0" marL="40005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14300" lvl="0" marL="40005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14300" lvl="0" marL="40005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14300" lvl="0" marL="40005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71450" lvl="0" marL="457200" marR="0" rtl="0" algn="just">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171450" lvl="0" marL="457200" marR="0" rtl="0" algn="l">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pic>
        <p:nvPicPr>
          <p:cNvPr id="269" name="Google Shape;269;g2a641744e03_0_1135"/>
          <p:cNvPicPr preferRelativeResize="0"/>
          <p:nvPr/>
        </p:nvPicPr>
        <p:blipFill rotWithShape="1">
          <a:blip r:embed="rId3">
            <a:alphaModFix/>
          </a:blip>
          <a:srcRect b="0" l="0" r="0" t="0"/>
          <a:stretch/>
        </p:blipFill>
        <p:spPr>
          <a:xfrm>
            <a:off x="9500475" y="1832875"/>
            <a:ext cx="2556825" cy="33300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75" name="Google Shape;275;p3"/>
          <p:cNvSpPr txBox="1"/>
          <p:nvPr/>
        </p:nvSpPr>
        <p:spPr>
          <a:xfrm>
            <a:off x="137900" y="1775297"/>
            <a:ext cx="9104400" cy="3927900"/>
          </a:xfrm>
          <a:prstGeom prst="rect">
            <a:avLst/>
          </a:prstGeom>
          <a:noFill/>
          <a:ln>
            <a:noFill/>
          </a:ln>
        </p:spPr>
        <p:txBody>
          <a:bodyPr anchorCtr="0" anchor="t" bIns="45700" lIns="91425" spcFirstLastPara="1" rIns="91425" wrap="square" tIns="45700">
            <a:noAutofit/>
          </a:bodyPr>
          <a:lstStyle/>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La energía renovable procede de </a:t>
            </a:r>
            <a:r>
              <a:rPr b="1" i="0" lang="it-IT" sz="1600" u="none" cap="none" strike="noStrike">
                <a:solidFill>
                  <a:schemeClr val="dk1"/>
                </a:solidFill>
                <a:latin typeface="Calibri"/>
                <a:ea typeface="Calibri"/>
                <a:cs typeface="Calibri"/>
                <a:sym typeface="Calibri"/>
              </a:rPr>
              <a:t>procesos naturales</a:t>
            </a:r>
            <a:r>
              <a:rPr b="0" i="0" lang="it-IT" sz="1600" u="none" cap="none" strike="noStrike">
                <a:solidFill>
                  <a:schemeClr val="dk1"/>
                </a:solidFill>
                <a:latin typeface="Calibri"/>
                <a:ea typeface="Calibri"/>
                <a:cs typeface="Calibri"/>
                <a:sym typeface="Calibri"/>
              </a:rPr>
              <a:t> que se renuevan constantemente, como la </a:t>
            </a:r>
            <a:r>
              <a:rPr b="1" i="0" lang="it-IT" sz="1600" u="none" cap="none" strike="noStrike">
                <a:solidFill>
                  <a:schemeClr val="dk1"/>
                </a:solidFill>
                <a:latin typeface="Calibri"/>
                <a:ea typeface="Calibri"/>
                <a:cs typeface="Calibri"/>
                <a:sym typeface="Calibri"/>
              </a:rPr>
              <a:t>solar</a:t>
            </a:r>
            <a:r>
              <a:rPr b="0" i="0" lang="it-IT" sz="1600" u="none" cap="none" strike="noStrike">
                <a:solidFill>
                  <a:schemeClr val="dk1"/>
                </a:solidFill>
                <a:latin typeface="Calibri"/>
                <a:ea typeface="Calibri"/>
                <a:cs typeface="Calibri"/>
                <a:sym typeface="Calibri"/>
              </a:rPr>
              <a:t> (del sol), la </a:t>
            </a:r>
            <a:r>
              <a:rPr b="1" i="0" lang="it-IT" sz="1600" u="none" cap="none" strike="noStrike">
                <a:solidFill>
                  <a:schemeClr val="dk1"/>
                </a:solidFill>
                <a:latin typeface="Calibri"/>
                <a:ea typeface="Calibri"/>
                <a:cs typeface="Calibri"/>
                <a:sym typeface="Calibri"/>
              </a:rPr>
              <a:t>eólica</a:t>
            </a:r>
            <a:r>
              <a:rPr b="0" i="0" lang="it-IT" sz="1600" u="none" cap="none" strike="noStrike">
                <a:solidFill>
                  <a:schemeClr val="dk1"/>
                </a:solidFill>
                <a:latin typeface="Calibri"/>
                <a:ea typeface="Calibri"/>
                <a:cs typeface="Calibri"/>
                <a:sym typeface="Calibri"/>
              </a:rPr>
              <a:t> (del aire en movimiento), la </a:t>
            </a:r>
            <a:r>
              <a:rPr b="1" i="0" lang="it-IT" sz="1600" u="none" cap="none" strike="noStrike">
                <a:solidFill>
                  <a:schemeClr val="dk1"/>
                </a:solidFill>
                <a:latin typeface="Calibri"/>
                <a:ea typeface="Calibri"/>
                <a:cs typeface="Calibri"/>
                <a:sym typeface="Calibri"/>
              </a:rPr>
              <a:t>hidráulica</a:t>
            </a:r>
            <a:r>
              <a:rPr b="0" i="0" lang="it-IT" sz="1600" u="none" cap="none" strike="noStrike">
                <a:solidFill>
                  <a:schemeClr val="dk1"/>
                </a:solidFill>
                <a:latin typeface="Calibri"/>
                <a:ea typeface="Calibri"/>
                <a:cs typeface="Calibri"/>
                <a:sym typeface="Calibri"/>
              </a:rPr>
              <a:t> (del agua que fluye) y la </a:t>
            </a:r>
            <a:r>
              <a:rPr b="1" i="0" lang="it-IT" sz="1600" u="none" cap="none" strike="noStrike">
                <a:solidFill>
                  <a:schemeClr val="dk1"/>
                </a:solidFill>
                <a:latin typeface="Calibri"/>
                <a:ea typeface="Calibri"/>
                <a:cs typeface="Calibri"/>
                <a:sym typeface="Calibri"/>
              </a:rPr>
              <a:t>geotérmica</a:t>
            </a:r>
            <a:r>
              <a:rPr b="0" i="0" lang="it-IT" sz="1600" u="none" cap="none" strike="noStrike">
                <a:solidFill>
                  <a:schemeClr val="dk1"/>
                </a:solidFill>
                <a:latin typeface="Calibri"/>
                <a:ea typeface="Calibri"/>
                <a:cs typeface="Calibri"/>
                <a:sym typeface="Calibri"/>
              </a:rPr>
              <a:t> (del calor de la Tierra).</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El cambio a las energías renovables es esencial debido a la naturaleza finita de los combustibles fósiles y a sus nocivos impactos medioambientales. Esta transición fomenta la sostenibilidad y reduce nuestra dependencia de recursos no renovables.</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Los combustibles fósiles emiten </a:t>
            </a:r>
            <a:r>
              <a:rPr b="1" i="0" lang="it-IT" sz="1600" u="none" cap="none" strike="noStrike">
                <a:solidFill>
                  <a:schemeClr val="dk1"/>
                </a:solidFill>
                <a:latin typeface="Calibri"/>
                <a:ea typeface="Calibri"/>
                <a:cs typeface="Calibri"/>
                <a:sym typeface="Calibri"/>
              </a:rPr>
              <a:t>dióxido de carbono</a:t>
            </a:r>
            <a:r>
              <a:rPr b="0" i="0" lang="it-IT" sz="1600" u="none" cap="none" strike="noStrike">
                <a:solidFill>
                  <a:schemeClr val="dk1"/>
                </a:solidFill>
                <a:latin typeface="Calibri"/>
                <a:ea typeface="Calibri"/>
                <a:cs typeface="Calibri"/>
                <a:sym typeface="Calibri"/>
              </a:rPr>
              <a:t> y contaminantes que atrapan el calor en la atmósfera, contribuyendo al </a:t>
            </a:r>
            <a:r>
              <a:rPr b="1" i="0" lang="it-IT" sz="1600" u="none" cap="none" strike="noStrike">
                <a:solidFill>
                  <a:schemeClr val="dk1"/>
                </a:solidFill>
                <a:latin typeface="Calibri"/>
                <a:ea typeface="Calibri"/>
                <a:cs typeface="Calibri"/>
                <a:sym typeface="Calibri"/>
              </a:rPr>
              <a:t>calentamiento</a:t>
            </a:r>
            <a:r>
              <a:rPr b="0" i="0" lang="it-IT" sz="1600" u="none" cap="none" strike="noStrike">
                <a:solidFill>
                  <a:schemeClr val="dk1"/>
                </a:solidFill>
                <a:latin typeface="Calibri"/>
                <a:ea typeface="Calibri"/>
                <a:cs typeface="Calibri"/>
                <a:sym typeface="Calibri"/>
              </a:rPr>
              <a:t> </a:t>
            </a:r>
            <a:r>
              <a:rPr b="1" i="0" lang="it-IT" sz="1600" u="none" cap="none" strike="noStrike">
                <a:solidFill>
                  <a:schemeClr val="dk1"/>
                </a:solidFill>
                <a:latin typeface="Calibri"/>
                <a:ea typeface="Calibri"/>
                <a:cs typeface="Calibri"/>
                <a:sym typeface="Calibri"/>
              </a:rPr>
              <a:t>global</a:t>
            </a:r>
            <a:r>
              <a:rPr b="0" i="0" lang="it-IT" sz="1600" u="none" cap="none" strike="noStrike">
                <a:solidFill>
                  <a:schemeClr val="dk1"/>
                </a:solidFill>
                <a:latin typeface="Calibri"/>
                <a:ea typeface="Calibri"/>
                <a:cs typeface="Calibri"/>
                <a:sym typeface="Calibri"/>
              </a:rPr>
              <a:t>. Las fuentes de energía renovables producen emisiones de gases de efecto invernadero mínimas o nulas. Esta transición desempeña un papel fundamental en la mitigación del cambio climático, limitando el aumento de la temperatura y evitando fenómenos climáticos catastróficos.</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Para garantizar un </a:t>
            </a:r>
            <a:r>
              <a:rPr b="1" i="0" lang="it-IT" sz="1600" u="none" cap="none" strike="noStrike">
                <a:solidFill>
                  <a:schemeClr val="dk1"/>
                </a:solidFill>
                <a:latin typeface="Calibri"/>
                <a:ea typeface="Calibri"/>
                <a:cs typeface="Calibri"/>
                <a:sym typeface="Calibri"/>
              </a:rPr>
              <a:t>futuro sostenible</a:t>
            </a:r>
            <a:r>
              <a:rPr b="0" i="0" lang="it-IT" sz="1600" u="none" cap="none" strike="noStrike">
                <a:solidFill>
                  <a:schemeClr val="dk1"/>
                </a:solidFill>
                <a:latin typeface="Calibri"/>
                <a:ea typeface="Calibri"/>
                <a:cs typeface="Calibri"/>
                <a:sym typeface="Calibri"/>
              </a:rPr>
              <a:t>, es imperativo que demos prioridad a la adopción de fuentes de energía renovables. Reduciendo las emisiones de gases de efecto invernadero y combatiendo el cambio climático, podemos trabajar colectivamente por un mundo más limpio y sostenible para las </a:t>
            </a:r>
            <a:r>
              <a:rPr b="1" i="0" lang="it-IT" sz="1600" u="none" cap="none" strike="noStrike">
                <a:solidFill>
                  <a:schemeClr val="dk1"/>
                </a:solidFill>
                <a:latin typeface="Calibri"/>
                <a:ea typeface="Calibri"/>
                <a:cs typeface="Calibri"/>
                <a:sym typeface="Calibri"/>
              </a:rPr>
              <a:t>generaciones futuras</a:t>
            </a:r>
            <a:r>
              <a:rPr b="0" i="0" lang="it-IT" sz="1600" u="none" cap="none" strike="noStrike">
                <a:solidFill>
                  <a:schemeClr val="dk1"/>
                </a:solidFill>
                <a:latin typeface="Calibri"/>
                <a:ea typeface="Calibri"/>
                <a:cs typeface="Calibri"/>
                <a:sym typeface="Calibri"/>
              </a:rPr>
              <a:t>.</a:t>
            </a:r>
            <a:endParaRPr b="0" i="0" sz="1600" u="none" cap="none" strike="noStrike">
              <a:solidFill>
                <a:schemeClr val="dk1"/>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276" name="Google Shape;276;p3"/>
          <p:cNvSpPr txBox="1"/>
          <p:nvPr/>
        </p:nvSpPr>
        <p:spPr>
          <a:xfrm>
            <a:off x="413196" y="1013388"/>
            <a:ext cx="8386800" cy="426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42AC32"/>
              </a:buClr>
              <a:buSzPts val="2400"/>
              <a:buFont typeface="Arial"/>
              <a:buNone/>
            </a:pPr>
            <a:r>
              <a:rPr b="1" i="0" lang="it-IT" sz="2400" u="none" cap="none" strike="noStrike">
                <a:solidFill>
                  <a:srgbClr val="42AC32"/>
                </a:solidFill>
                <a:latin typeface="Calibri"/>
                <a:ea typeface="Calibri"/>
                <a:cs typeface="Calibri"/>
                <a:sym typeface="Calibri"/>
              </a:rPr>
              <a:t>Tema 1: ¿Cómo lograr la sostenibilidad mediante las energías renovables?</a:t>
            </a:r>
            <a:endParaRPr b="1" i="0" sz="2400" u="none" cap="none" strike="noStrike">
              <a:solidFill>
                <a:srgbClr val="42AC32"/>
              </a:solidFill>
              <a:latin typeface="Calibri"/>
              <a:ea typeface="Calibri"/>
              <a:cs typeface="Calibri"/>
              <a:sym typeface="Calibri"/>
            </a:endParaRPr>
          </a:p>
        </p:txBody>
      </p:sp>
      <p:pic>
        <p:nvPicPr>
          <p:cNvPr descr="Renewable energy Icons &amp; Symbols" id="277" name="Google Shape;277;p3"/>
          <p:cNvPicPr preferRelativeResize="0"/>
          <p:nvPr/>
        </p:nvPicPr>
        <p:blipFill rotWithShape="1">
          <a:blip r:embed="rId3">
            <a:alphaModFix/>
          </a:blip>
          <a:srcRect b="0" l="0" r="0" t="0"/>
          <a:stretch/>
        </p:blipFill>
        <p:spPr>
          <a:xfrm>
            <a:off x="9861753" y="2521973"/>
            <a:ext cx="1809135" cy="180913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g2a641744e03_0_1149"/>
          <p:cNvSpPr txBox="1"/>
          <p:nvPr>
            <p:ph idx="12" type="sldNum"/>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Clr>
                <a:srgbClr val="000000"/>
              </a:buClr>
              <a:buSzPts val="1200"/>
              <a:buFont typeface="Calibri"/>
              <a:buNone/>
            </a:pPr>
            <a:fld id="{00000000-1234-1234-1234-123412341234}" type="slidenum">
              <a:rPr lang="it-IT"/>
              <a:t>‹#›</a:t>
            </a:fld>
            <a:endParaRPr/>
          </a:p>
        </p:txBody>
      </p:sp>
      <p:sp>
        <p:nvSpPr>
          <p:cNvPr id="283" name="Google Shape;283;g2a641744e03_0_1149"/>
          <p:cNvSpPr txBox="1"/>
          <p:nvPr/>
        </p:nvSpPr>
        <p:spPr>
          <a:xfrm>
            <a:off x="338425" y="921825"/>
            <a:ext cx="6600600" cy="6429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200"/>
              <a:buFont typeface="Arial"/>
              <a:buNone/>
            </a:pPr>
            <a:r>
              <a:rPr b="0" i="0" lang="it-IT" sz="2200" u="none" cap="none" strike="noStrike">
                <a:solidFill>
                  <a:srgbClr val="42AC32"/>
                </a:solidFill>
                <a:latin typeface="Calibri"/>
                <a:ea typeface="Calibri"/>
                <a:cs typeface="Calibri"/>
                <a:sym typeface="Calibri"/>
              </a:rPr>
              <a:t>¿Cuáles son los beneficios de las energías renovables?</a:t>
            </a:r>
            <a:endParaRPr b="0" i="0" sz="2200" u="none" cap="none" strike="noStrike">
              <a:solidFill>
                <a:srgbClr val="42AC32"/>
              </a:solidFill>
              <a:latin typeface="Calibri"/>
              <a:ea typeface="Calibri"/>
              <a:cs typeface="Calibri"/>
              <a:sym typeface="Calibri"/>
            </a:endParaRPr>
          </a:p>
        </p:txBody>
      </p:sp>
      <p:sp>
        <p:nvSpPr>
          <p:cNvPr id="284" name="Google Shape;284;g2a641744e03_0_1149"/>
          <p:cNvSpPr txBox="1"/>
          <p:nvPr/>
        </p:nvSpPr>
        <p:spPr>
          <a:xfrm>
            <a:off x="175546" y="1007424"/>
            <a:ext cx="8711400" cy="5361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45720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En nuestra misión por la sostenibilidad medioambiental, la transición a las energías renovables se erige como un imperativo crucial. La naturaleza limitada de los combustibles fósiles, incluidos el carbón, el petróleo y el gas natural, plantea un </a:t>
            </a:r>
            <a:r>
              <a:rPr b="1" i="0" lang="it-IT" sz="1600" u="none" cap="none" strike="noStrike">
                <a:solidFill>
                  <a:schemeClr val="dk1"/>
                </a:solidFill>
                <a:latin typeface="Calibri"/>
                <a:ea typeface="Calibri"/>
                <a:cs typeface="Calibri"/>
                <a:sym typeface="Calibri"/>
              </a:rPr>
              <a:t>doble reto</a:t>
            </a:r>
            <a:r>
              <a:rPr b="0" i="0" lang="it-IT" sz="1600" u="none" cap="none" strike="noStrike">
                <a:solidFill>
                  <a:schemeClr val="dk1"/>
                </a:solidFill>
                <a:latin typeface="Calibri"/>
                <a:ea typeface="Calibri"/>
                <a:cs typeface="Calibri"/>
                <a:sym typeface="Calibri"/>
              </a:rPr>
              <a:t>, ya que contribuye tanto a </a:t>
            </a:r>
            <a:r>
              <a:rPr b="1" i="0" lang="it-IT" sz="1600" u="none" cap="none" strike="noStrike">
                <a:solidFill>
                  <a:schemeClr val="dk1"/>
                </a:solidFill>
                <a:latin typeface="Calibri"/>
                <a:ea typeface="Calibri"/>
                <a:cs typeface="Calibri"/>
                <a:sym typeface="Calibri"/>
              </a:rPr>
              <a:t>la escasez de recursos</a:t>
            </a:r>
            <a:r>
              <a:rPr b="0" i="0" lang="it-IT" sz="1600" u="none" cap="none" strike="noStrike">
                <a:solidFill>
                  <a:schemeClr val="dk1"/>
                </a:solidFill>
                <a:latin typeface="Calibri"/>
                <a:ea typeface="Calibri"/>
                <a:cs typeface="Calibri"/>
                <a:sym typeface="Calibri"/>
              </a:rPr>
              <a:t> como a la</a:t>
            </a:r>
            <a:r>
              <a:rPr b="1" i="0" lang="it-IT" sz="1600" u="none" cap="none" strike="noStrike">
                <a:solidFill>
                  <a:schemeClr val="dk1"/>
                </a:solidFill>
                <a:latin typeface="Calibri"/>
                <a:ea typeface="Calibri"/>
                <a:cs typeface="Calibri"/>
                <a:sym typeface="Calibri"/>
              </a:rPr>
              <a:t> degradación del medio ambiente</a:t>
            </a:r>
            <a:r>
              <a:rPr b="0" i="0" lang="it-IT" sz="1600" u="none" cap="none" strike="noStrike">
                <a:solidFill>
                  <a:schemeClr val="dk1"/>
                </a:solidFill>
                <a:latin typeface="Calibri"/>
                <a:ea typeface="Calibri"/>
                <a:cs typeface="Calibri"/>
                <a:sym typeface="Calibri"/>
              </a:rPr>
              <a:t>. Por el contrario, las energías renovables no sólo mitigan el agotamiento de los recursos, sino que también disminuyen significativamente su impacto medioambiental.</a:t>
            </a:r>
            <a:endParaRPr b="0" i="0" sz="16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45720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El cambio fundamental hacia las </a:t>
            </a:r>
            <a:r>
              <a:rPr b="1" i="0" lang="it-IT" sz="1600" u="none" cap="none" strike="noStrike">
                <a:solidFill>
                  <a:schemeClr val="dk1"/>
                </a:solidFill>
                <a:latin typeface="Calibri"/>
                <a:ea typeface="Calibri"/>
                <a:cs typeface="Calibri"/>
                <a:sym typeface="Calibri"/>
              </a:rPr>
              <a:t>fuentes de energía renovable</a:t>
            </a:r>
            <a:r>
              <a:rPr b="0" i="0" lang="it-IT" sz="1600" u="none" cap="none" strike="noStrike">
                <a:solidFill>
                  <a:schemeClr val="dk1"/>
                </a:solidFill>
                <a:latin typeface="Calibri"/>
                <a:ea typeface="Calibri"/>
                <a:cs typeface="Calibri"/>
                <a:sym typeface="Calibri"/>
              </a:rPr>
              <a:t>s armoniza con los principios básicos de la sostenibilidad, según los cuales nos esforzamos por satisfacer nuestras necesidades actuales sin comprometer la capacidad de las generaciones futuras para satisfacer las suyas. </a:t>
            </a:r>
            <a:endParaRPr b="0" i="0" sz="1600" u="none" cap="none" strike="noStrike">
              <a:solidFill>
                <a:schemeClr val="dk1"/>
              </a:solidFill>
              <a:latin typeface="Calibri"/>
              <a:ea typeface="Calibri"/>
              <a:cs typeface="Calibri"/>
              <a:sym typeface="Calibri"/>
            </a:endParaRPr>
          </a:p>
          <a:p>
            <a:pPr indent="457200" lvl="0" marL="0" marR="0" rtl="0" algn="just">
              <a:lnSpc>
                <a:spcPct val="115000"/>
              </a:lnSpc>
              <a:spcBef>
                <a:spcPts val="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457200" lvl="0" marL="0" marR="0" rtl="0" algn="just">
              <a:lnSpc>
                <a:spcPct val="115000"/>
              </a:lnSpc>
              <a:spcBef>
                <a:spcPts val="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Al apostar por las energías renovables, </a:t>
            </a:r>
            <a:r>
              <a:rPr b="1" i="0" lang="it-IT" sz="1600" u="none" cap="none" strike="noStrike">
                <a:solidFill>
                  <a:schemeClr val="dk1"/>
                </a:solidFill>
                <a:latin typeface="Calibri"/>
                <a:ea typeface="Calibri"/>
                <a:cs typeface="Calibri"/>
                <a:sym typeface="Calibri"/>
              </a:rPr>
              <a:t>reducimos</a:t>
            </a:r>
            <a:r>
              <a:rPr b="0" i="0" lang="it-IT" sz="1600" u="none" cap="none" strike="noStrike">
                <a:solidFill>
                  <a:schemeClr val="dk1"/>
                </a:solidFill>
                <a:latin typeface="Calibri"/>
                <a:ea typeface="Calibri"/>
                <a:cs typeface="Calibri"/>
                <a:sym typeface="Calibri"/>
              </a:rPr>
              <a:t> sistemáticamente nuestra dependencia de los </a:t>
            </a:r>
            <a:r>
              <a:rPr b="1" i="0" lang="it-IT" sz="1600" u="none" cap="none" strike="noStrike">
                <a:solidFill>
                  <a:schemeClr val="dk1"/>
                </a:solidFill>
                <a:latin typeface="Calibri"/>
                <a:ea typeface="Calibri"/>
                <a:cs typeface="Calibri"/>
                <a:sym typeface="Calibri"/>
              </a:rPr>
              <a:t>recursos no renovables</a:t>
            </a:r>
            <a:r>
              <a:rPr b="0" i="0" lang="it-IT" sz="1600" u="none" cap="none" strike="noStrike">
                <a:solidFill>
                  <a:schemeClr val="dk1"/>
                </a:solidFill>
                <a:latin typeface="Calibri"/>
                <a:ea typeface="Calibri"/>
                <a:cs typeface="Calibri"/>
                <a:sym typeface="Calibri"/>
              </a:rPr>
              <a:t>, garantizando un futuro más sostenible y ecológico.</a:t>
            </a:r>
            <a:endParaRPr b="0" i="0" sz="1600" u="none" cap="none" strike="noStrike">
              <a:solidFill>
                <a:schemeClr val="dk1"/>
              </a:solidFill>
              <a:latin typeface="Calibri"/>
              <a:ea typeface="Calibri"/>
              <a:cs typeface="Calibri"/>
              <a:sym typeface="Calibri"/>
            </a:endParaRPr>
          </a:p>
          <a:p>
            <a:pPr indent="-228600" lvl="0" marL="457200" marR="0" rtl="0" algn="just">
              <a:lnSpc>
                <a:spcPct val="15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2023-09-26T06:23:35Z</dcterms:created>
  <dc:creator>SIA eva93</dc:creator>
</cp:coreProperties>
</file>