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Lst>
  <p:sldSz cy="6858000" cx="12192000"/>
  <p:notesSz cx="6858000" cy="9144000"/>
  <p:embeddedFontLst>
    <p:embeddedFont>
      <p:font typeface="Montserrat"/>
      <p:regular r:id="rId42"/>
      <p:bold r:id="rId43"/>
      <p:italic r:id="rId44"/>
      <p:boldItalic r:id="rId45"/>
    </p:embeddedFont>
    <p:embeddedFont>
      <p:font typeface="Montserrat Medium"/>
      <p:regular r:id="rId46"/>
      <p:bold r:id="rId47"/>
      <p:italic r:id="rId48"/>
      <p:boldItalic r:id="rId49"/>
    </p:embeddedFont>
    <p:embeddedFont>
      <p:font typeface="Helvetica Neue"/>
      <p:regular r:id="rId50"/>
      <p:bold r:id="rId51"/>
      <p:italic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4" roundtripDataSignature="AMtx7mgDb2hONuh96SmpoxlzGXuQp/jGR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font" Target="fonts/Montserrat-regular.fntdata"/><Relationship Id="rId41" Type="http://schemas.openxmlformats.org/officeDocument/2006/relationships/slide" Target="slides/slide37.xml"/><Relationship Id="rId44" Type="http://schemas.openxmlformats.org/officeDocument/2006/relationships/font" Target="fonts/Montserrat-italic.fntdata"/><Relationship Id="rId43" Type="http://schemas.openxmlformats.org/officeDocument/2006/relationships/font" Target="fonts/Montserrat-bold.fntdata"/><Relationship Id="rId46" Type="http://schemas.openxmlformats.org/officeDocument/2006/relationships/font" Target="fonts/MontserratMedium-regular.fntdata"/><Relationship Id="rId45" Type="http://schemas.openxmlformats.org/officeDocument/2006/relationships/font" Target="fonts/Montserrat-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MontserratMedium-italic.fntdata"/><Relationship Id="rId47" Type="http://schemas.openxmlformats.org/officeDocument/2006/relationships/font" Target="fonts/MontserratMedium-bold.fntdata"/><Relationship Id="rId49" Type="http://schemas.openxmlformats.org/officeDocument/2006/relationships/font" Target="fonts/MontserratMedium-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HelveticaNeue-bold.fntdata"/><Relationship Id="rId50" Type="http://schemas.openxmlformats.org/officeDocument/2006/relationships/font" Target="fonts/HelveticaNeue-regular.fntdata"/><Relationship Id="rId53" Type="http://schemas.openxmlformats.org/officeDocument/2006/relationships/font" Target="fonts/HelveticaNeue-boldItalic.fntdata"/><Relationship Id="rId52" Type="http://schemas.openxmlformats.org/officeDocument/2006/relationships/font" Target="fonts/HelveticaNeue-italic.fntdata"/><Relationship Id="rId11" Type="http://schemas.openxmlformats.org/officeDocument/2006/relationships/slide" Target="slides/slide7.xml"/><Relationship Id="rId10" Type="http://schemas.openxmlformats.org/officeDocument/2006/relationships/slide" Target="slides/slide6.xml"/><Relationship Id="rId54" Type="http://customschemas.google.com/relationships/presentationmetadata" Target="meta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1:notes"/>
          <p:cNvSpPr txBox="1"/>
          <p:nvPr>
            <p:ph idx="1" type="body"/>
          </p:nvPr>
        </p:nvSpPr>
        <p:spPr>
          <a:xfrm>
            <a:off x="906357" y="4715153"/>
            <a:ext cx="4984962" cy="44669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20" name="Google Shape;120;p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5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91" name="Google Shape;191;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5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02" name="Google Shape;202;p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6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10" name="Google Shape;210;p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17" name="Google Shape;217;p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6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24" name="Google Shape;224;p6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6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31" name="Google Shape;231;p6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6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38" name="Google Shape;238;p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6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49" name="Google Shape;249;p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6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56" name="Google Shape;256;p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63" name="Google Shape;263;p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6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70" name="Google Shape;270;p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6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81" name="Google Shape;281;p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7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88" name="Google Shape;288;p7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7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95" name="Google Shape;295;p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7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02" name="Google Shape;302;p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7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09" name="Google Shape;309;p7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7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18" name="Google Shape;318;p7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7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25" name="Google Shape;325;p7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7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33" name="Google Shape;333;p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40" name="Google Shape;340;p7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51: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2" name="Google Shape;132;p5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7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47" name="Google Shape;347;p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7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54" name="Google Shape;354;p7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8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62" name="Google Shape;362;p8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70" name="Google Shape;370;p8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8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79" name="Google Shape;379;p8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p8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86" name="Google Shape;386;p8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8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93" name="Google Shape;393;p8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85:notes"/>
          <p:cNvSpPr txBox="1"/>
          <p:nvPr>
            <p:ph idx="1" type="body"/>
          </p:nvPr>
        </p:nvSpPr>
        <p:spPr>
          <a:xfrm>
            <a:off x="906357" y="4715153"/>
            <a:ext cx="4984962" cy="44669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00" name="Google Shape;400;p8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52: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9" name="Google Shape;139;p5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5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47" name="Google Shape;147;p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5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59" name="Google Shape;159;p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5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68" name="Google Shape;168;p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5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75" name="Google Shape;175;p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5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82" name="Google Shape;182;p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5.png"/><Relationship Id="rId4" Type="http://schemas.openxmlformats.org/officeDocument/2006/relationships/image" Target="../media/image8.png"/><Relationship Id="rId5" Type="http://schemas.openxmlformats.org/officeDocument/2006/relationships/image" Target="../media/image7.png"/><Relationship Id="rId6"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
  <p:cSld name="Title A">
    <p:spTree>
      <p:nvGrpSpPr>
        <p:cNvPr id="15" name="Shape 15"/>
        <p:cNvGrpSpPr/>
        <p:nvPr/>
      </p:nvGrpSpPr>
      <p:grpSpPr>
        <a:xfrm>
          <a:off x="0" y="0"/>
          <a:ext cx="0" cy="0"/>
          <a:chOff x="0" y="0"/>
          <a:chExt cx="0" cy="0"/>
        </a:xfrm>
      </p:grpSpPr>
      <p:sp>
        <p:nvSpPr>
          <p:cNvPr id="16" name="Google Shape;16;p17"/>
          <p:cNvSpPr txBox="1"/>
          <p:nvPr>
            <p:ph type="title"/>
          </p:nvPr>
        </p:nvSpPr>
        <p:spPr>
          <a:xfrm>
            <a:off x="609600" y="2648201"/>
            <a:ext cx="5191119" cy="1508126"/>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rgbClr val="316DB2"/>
              </a:buClr>
              <a:buSzPts val="4000"/>
              <a:buFont typeface="Montserrat"/>
              <a:buNone/>
              <a:defRPr b="1" i="0" sz="4000" u="none" cap="none" strike="noStrike">
                <a:solidFill>
                  <a:srgbClr val="316DB2"/>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17" name="Google Shape;17;p17"/>
          <p:cNvPicPr preferRelativeResize="0"/>
          <p:nvPr/>
        </p:nvPicPr>
        <p:blipFill rotWithShape="1">
          <a:blip r:embed="rId2">
            <a:alphaModFix/>
          </a:blip>
          <a:srcRect b="0" l="0" r="0" t="0"/>
          <a:stretch/>
        </p:blipFill>
        <p:spPr>
          <a:xfrm>
            <a:off x="609600" y="836740"/>
            <a:ext cx="2272057" cy="743582"/>
          </a:xfrm>
          <a:prstGeom prst="rect">
            <a:avLst/>
          </a:prstGeom>
          <a:noFill/>
          <a:ln>
            <a:noFill/>
          </a:ln>
        </p:spPr>
      </p:pic>
      <p:sp>
        <p:nvSpPr>
          <p:cNvPr id="18" name="Google Shape;18;p17"/>
          <p:cNvSpPr/>
          <p:nvPr/>
        </p:nvSpPr>
        <p:spPr>
          <a:xfrm>
            <a:off x="3313125" y="661135"/>
            <a:ext cx="985853" cy="98818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9" name="Google Shape;19;p17"/>
          <p:cNvSpPr txBox="1"/>
          <p:nvPr>
            <p:ph idx="1" type="body"/>
          </p:nvPr>
        </p:nvSpPr>
        <p:spPr>
          <a:xfrm>
            <a:off x="609600" y="4156417"/>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000"/>
              <a:buFont typeface="Arial"/>
              <a:buNone/>
              <a:defRPr b="0" i="0" sz="20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0" name="Google Shape;20;p17"/>
          <p:cNvSpPr txBox="1"/>
          <p:nvPr>
            <p:ph idx="2" type="body"/>
          </p:nvPr>
        </p:nvSpPr>
        <p:spPr>
          <a:xfrm>
            <a:off x="4431895" y="753009"/>
            <a:ext cx="1931960" cy="440664"/>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600"/>
              <a:buFont typeface="Arial"/>
              <a:buNone/>
              <a:defRPr b="1" i="0" sz="16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1" name="Google Shape;21;p17"/>
          <p:cNvSpPr txBox="1"/>
          <p:nvPr>
            <p:ph idx="3" type="body"/>
          </p:nvPr>
        </p:nvSpPr>
        <p:spPr>
          <a:xfrm>
            <a:off x="4431895" y="1200727"/>
            <a:ext cx="1931960" cy="358736"/>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400"/>
              <a:buFont typeface="Arial"/>
              <a:buNone/>
              <a:defRPr b="0" i="0" sz="14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2" name="Google Shape;22;p17"/>
          <p:cNvSpPr/>
          <p:nvPr>
            <p:ph idx="4" type="pic"/>
          </p:nvPr>
        </p:nvSpPr>
        <p:spPr>
          <a:xfrm>
            <a:off x="3356649" y="701433"/>
            <a:ext cx="906462" cy="904875"/>
          </a:xfrm>
          <a:prstGeom prst="ellipse">
            <a:avLst/>
          </a:prstGeom>
          <a:solidFill>
            <a:schemeClr val="lt1"/>
          </a:solidFill>
          <a:ln>
            <a:noFill/>
          </a:ln>
        </p:spPr>
      </p:sp>
      <p:cxnSp>
        <p:nvCxnSpPr>
          <p:cNvPr id="23" name="Google Shape;23;p17"/>
          <p:cNvCxnSpPr/>
          <p:nvPr/>
        </p:nvCxnSpPr>
        <p:spPr>
          <a:xfrm>
            <a:off x="3112655" y="678577"/>
            <a:ext cx="0" cy="970742"/>
          </a:xfrm>
          <a:prstGeom prst="straightConnector1">
            <a:avLst/>
          </a:prstGeom>
          <a:noFill/>
          <a:ln cap="flat" cmpd="sng" w="12700">
            <a:solidFill>
              <a:srgbClr val="42AC32"/>
            </a:solidFill>
            <a:prstDash val="solid"/>
            <a:round/>
            <a:headEnd len="sm" w="sm" type="none"/>
            <a:tailEnd len="sm" w="sm" type="none"/>
          </a:ln>
        </p:spPr>
      </p:cxnSp>
      <p:sp>
        <p:nvSpPr>
          <p:cNvPr id="24" name="Google Shape;24;p17"/>
          <p:cNvSpPr txBox="1"/>
          <p:nvPr/>
        </p:nvSpPr>
        <p:spPr>
          <a:xfrm>
            <a:off x="2687782"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Il supporto della Commissione Europea per la realizzazione di questo progetto non costituisce un'approvazione dei contenuti, che riflettono esclusivamente le opinioni degli autori, e la Commissione non può essere ritenuta responsabile per l'uso che può essere fatto delle informazioni in esso contenute. Progetto N°: KA220-ADU-189B6E50</a:t>
            </a:r>
            <a:endParaRPr b="0" i="0" sz="1800" u="none" cap="none" strike="noStrike">
              <a:solidFill>
                <a:schemeClr val="dk1"/>
              </a:solidFill>
              <a:latin typeface="Calibri"/>
              <a:ea typeface="Calibri"/>
              <a:cs typeface="Calibri"/>
              <a:sym typeface="Calibri"/>
            </a:endParaRPr>
          </a:p>
        </p:txBody>
      </p:sp>
      <p:sp>
        <p:nvSpPr>
          <p:cNvPr id="25" name="Google Shape;25;p17"/>
          <p:cNvSpPr/>
          <p:nvPr/>
        </p:nvSpPr>
        <p:spPr>
          <a:xfrm>
            <a:off x="6871855" y="0"/>
            <a:ext cx="5320145" cy="6858000"/>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26" name="Google Shape;26;p17"/>
          <p:cNvSpPr/>
          <p:nvPr>
            <p:ph idx="5" type="pic"/>
          </p:nvPr>
        </p:nvSpPr>
        <p:spPr>
          <a:xfrm>
            <a:off x="6872288" y="0"/>
            <a:ext cx="5319712" cy="6858000"/>
          </a:xfrm>
          <a:prstGeom prst="rect">
            <a:avLst/>
          </a:prstGeom>
          <a:solidFill>
            <a:schemeClr val="lt1"/>
          </a:solidFill>
          <a:ln>
            <a:noFill/>
          </a:ln>
          <a:effectLst>
            <a:reflection blurRad="0" dir="5400000" dist="50800" endA="0" endPos="0" kx="0" rotWithShape="0" algn="bl" stPos="0" sy="-100000" ky="0"/>
          </a:effectLst>
        </p:spPr>
      </p:sp>
      <p:pic>
        <p:nvPicPr>
          <p:cNvPr descr="Corso Apprendistato Obbligatorio - Scopri il Corso di Apprendista" id="27" name="Google Shape;27;p17"/>
          <p:cNvPicPr preferRelativeResize="0"/>
          <p:nvPr/>
        </p:nvPicPr>
        <p:blipFill rotWithShape="1">
          <a:blip r:embed="rId3">
            <a:alphaModFix/>
          </a:blip>
          <a:srcRect b="0" l="0" r="0" t="0"/>
          <a:stretch/>
        </p:blipFill>
        <p:spPr>
          <a:xfrm>
            <a:off x="615160" y="5737361"/>
            <a:ext cx="1923756" cy="54858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2" name="Shape 92"/>
        <p:cNvGrpSpPr/>
        <p:nvPr/>
      </p:nvGrpSpPr>
      <p:grpSpPr>
        <a:xfrm>
          <a:off x="0" y="0"/>
          <a:ext cx="0" cy="0"/>
          <a:chOff x="0" y="0"/>
          <a:chExt cx="0" cy="0"/>
        </a:xfrm>
      </p:grpSpPr>
      <p:sp>
        <p:nvSpPr>
          <p:cNvPr id="93" name="Google Shape;93;p3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3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95" name="Google Shape;95;p3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96" name="Google Shape;96;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99" name="Shape 99"/>
        <p:cNvGrpSpPr/>
        <p:nvPr/>
      </p:nvGrpSpPr>
      <p:grpSpPr>
        <a:xfrm>
          <a:off x="0" y="0"/>
          <a:ext cx="0" cy="0"/>
          <a:chOff x="0" y="0"/>
          <a:chExt cx="0" cy="0"/>
        </a:xfrm>
      </p:grpSpPr>
      <p:sp>
        <p:nvSpPr>
          <p:cNvPr id="100" name="Google Shape;100;p3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37"/>
          <p:cNvSpPr/>
          <p:nvPr>
            <p:ph idx="2" type="pic"/>
          </p:nvPr>
        </p:nvSpPr>
        <p:spPr>
          <a:xfrm>
            <a:off x="5183188" y="987425"/>
            <a:ext cx="6172200" cy="4873625"/>
          </a:xfrm>
          <a:prstGeom prst="rect">
            <a:avLst/>
          </a:prstGeom>
          <a:noFill/>
          <a:ln>
            <a:noFill/>
          </a:ln>
        </p:spPr>
      </p:sp>
      <p:sp>
        <p:nvSpPr>
          <p:cNvPr id="102" name="Google Shape;102;p37"/>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03" name="Google Shape;103;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06" name="Shape 106"/>
        <p:cNvGrpSpPr/>
        <p:nvPr/>
      </p:nvGrpSpPr>
      <p:grpSpPr>
        <a:xfrm>
          <a:off x="0" y="0"/>
          <a:ext cx="0" cy="0"/>
          <a:chOff x="0" y="0"/>
          <a:chExt cx="0" cy="0"/>
        </a:xfrm>
      </p:grpSpPr>
      <p:sp>
        <p:nvSpPr>
          <p:cNvPr id="107" name="Google Shape;107;p3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38"/>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9" name="Google Shape;109;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0" name="Google Shape;110;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2" name="Shape 112"/>
        <p:cNvGrpSpPr/>
        <p:nvPr/>
      </p:nvGrpSpPr>
      <p:grpSpPr>
        <a:xfrm>
          <a:off x="0" y="0"/>
          <a:ext cx="0" cy="0"/>
          <a:chOff x="0" y="0"/>
          <a:chExt cx="0" cy="0"/>
        </a:xfrm>
      </p:grpSpPr>
      <p:sp>
        <p:nvSpPr>
          <p:cNvPr id="113" name="Google Shape;113;p3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39"/>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5" name="Google Shape;115;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6" name="Google Shape;116;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2">
  <p:cSld name="Slide text 2">
    <p:spTree>
      <p:nvGrpSpPr>
        <p:cNvPr id="28" name="Shape 28"/>
        <p:cNvGrpSpPr/>
        <p:nvPr/>
      </p:nvGrpSpPr>
      <p:grpSpPr>
        <a:xfrm>
          <a:off x="0" y="0"/>
          <a:ext cx="0" cy="0"/>
          <a:chOff x="0" y="0"/>
          <a:chExt cx="0" cy="0"/>
        </a:xfrm>
      </p:grpSpPr>
      <p:sp>
        <p:nvSpPr>
          <p:cNvPr id="29" name="Google Shape;29;p19"/>
          <p:cNvSpPr/>
          <p:nvPr/>
        </p:nvSpPr>
        <p:spPr>
          <a:xfrm>
            <a:off x="9312965" y="-296"/>
            <a:ext cx="2879035" cy="6858295"/>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0" name="Google Shape;30;p1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31" name="Google Shape;31;p19"/>
          <p:cNvSpPr txBox="1"/>
          <p:nvPr>
            <p:ph type="title"/>
          </p:nvPr>
        </p:nvSpPr>
        <p:spPr>
          <a:xfrm>
            <a:off x="904810" y="2200417"/>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32" name="Google Shape;32;p19"/>
          <p:cNvSpPr txBox="1"/>
          <p:nvPr>
            <p:ph idx="1" type="body"/>
          </p:nvPr>
        </p:nvSpPr>
        <p:spPr>
          <a:xfrm>
            <a:off x="904875" y="3851275"/>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33" name="Google Shape;33;p19"/>
          <p:cNvSpPr/>
          <p:nvPr>
            <p:ph idx="2" type="pic"/>
          </p:nvPr>
        </p:nvSpPr>
        <p:spPr>
          <a:xfrm>
            <a:off x="7573332" y="1118755"/>
            <a:ext cx="3547595" cy="4620490"/>
          </a:xfrm>
          <a:prstGeom prst="roundRect">
            <a:avLst>
              <a:gd fmla="val 4430" name="adj"/>
            </a:avLst>
          </a:prstGeom>
          <a:solidFill>
            <a:schemeClr val="lt1"/>
          </a:solidFill>
          <a:ln>
            <a:noFill/>
          </a:ln>
          <a:effectLst>
            <a:reflection blurRad="0" dir="5400000" dist="50800" endA="0" endPos="0" kx="0" rotWithShape="0" algn="bl" stPos="0" sy="-100000" ky="0"/>
          </a:effectLst>
        </p:spPr>
      </p:sp>
      <p:pic>
        <p:nvPicPr>
          <p:cNvPr id="34" name="Google Shape;34;p19"/>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sp>
        <p:nvSpPr>
          <p:cNvPr id="35" name="Google Shape;35;p19"/>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Il supporto della Commissione Europea per la realizzazione di questo progetto non costituisce un'approvazione dei contenuti, che riflettono esclusivamente le opinioni degli autori, e la Commissione non può essere ritenuta responsabile per l'uso che può essere fatto delle informazioni in esso contenute. Progetto N°: KA220-ADU-189B6E50</a:t>
            </a:r>
            <a:endParaRPr b="0" i="0" sz="1800" u="none" cap="none" strike="noStrike">
              <a:solidFill>
                <a:schemeClr val="dk1"/>
              </a:solidFill>
              <a:latin typeface="Calibri"/>
              <a:ea typeface="Calibri"/>
              <a:cs typeface="Calibri"/>
              <a:sym typeface="Calibri"/>
            </a:endParaRPr>
          </a:p>
        </p:txBody>
      </p:sp>
      <p:pic>
        <p:nvPicPr>
          <p:cNvPr descr="Corso Apprendistato Obbligatorio - Scopri il Corso di Apprendista" id="36" name="Google Shape;36;p19"/>
          <p:cNvPicPr preferRelativeResize="0"/>
          <p:nvPr/>
        </p:nvPicPr>
        <p:blipFill rotWithShape="1">
          <a:blip r:embed="rId3">
            <a:alphaModFix/>
          </a:blip>
          <a:srcRect b="0" l="0" r="0" t="0"/>
          <a:stretch/>
        </p:blipFill>
        <p:spPr>
          <a:xfrm>
            <a:off x="904810" y="5737361"/>
            <a:ext cx="1923756" cy="54858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title">
  <p:cSld name="Final title">
    <p:spTree>
      <p:nvGrpSpPr>
        <p:cNvPr id="37" name="Shape 37"/>
        <p:cNvGrpSpPr/>
        <p:nvPr/>
      </p:nvGrpSpPr>
      <p:grpSpPr>
        <a:xfrm>
          <a:off x="0" y="0"/>
          <a:ext cx="0" cy="0"/>
          <a:chOff x="0" y="0"/>
          <a:chExt cx="0" cy="0"/>
        </a:xfrm>
      </p:grpSpPr>
      <p:sp>
        <p:nvSpPr>
          <p:cNvPr id="38" name="Google Shape;38;p28"/>
          <p:cNvSpPr/>
          <p:nvPr/>
        </p:nvSpPr>
        <p:spPr>
          <a:xfrm>
            <a:off x="1" y="0"/>
            <a:ext cx="12192000" cy="556591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9" name="Google Shape;39;p28"/>
          <p:cNvSpPr txBox="1"/>
          <p:nvPr>
            <p:ph type="title"/>
          </p:nvPr>
        </p:nvSpPr>
        <p:spPr>
          <a:xfrm>
            <a:off x="1208948" y="2447372"/>
            <a:ext cx="5191125" cy="1185187"/>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chemeClr val="lt1"/>
              </a:buClr>
              <a:buSzPts val="6600"/>
              <a:buFont typeface="Montserrat"/>
              <a:buNone/>
              <a:defRPr b="1" i="0" sz="66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40" name="Google Shape;40;p28"/>
          <p:cNvPicPr preferRelativeResize="0"/>
          <p:nvPr/>
        </p:nvPicPr>
        <p:blipFill rotWithShape="1">
          <a:blip r:embed="rId2">
            <a:alphaModFix/>
          </a:blip>
          <a:srcRect b="0" l="0" r="0" t="0"/>
          <a:stretch/>
        </p:blipFill>
        <p:spPr>
          <a:xfrm>
            <a:off x="4959969" y="711781"/>
            <a:ext cx="2272056" cy="743582"/>
          </a:xfrm>
          <a:prstGeom prst="rect">
            <a:avLst/>
          </a:prstGeom>
          <a:noFill/>
          <a:ln>
            <a:noFill/>
          </a:ln>
        </p:spPr>
      </p:pic>
      <p:sp>
        <p:nvSpPr>
          <p:cNvPr id="41" name="Google Shape;41;p28"/>
          <p:cNvSpPr/>
          <p:nvPr/>
        </p:nvSpPr>
        <p:spPr>
          <a:xfrm>
            <a:off x="1353207" y="5740214"/>
            <a:ext cx="881061" cy="88314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2" name="Google Shape;42;p28"/>
          <p:cNvSpPr txBox="1"/>
          <p:nvPr>
            <p:ph idx="1" type="body"/>
          </p:nvPr>
        </p:nvSpPr>
        <p:spPr>
          <a:xfrm>
            <a:off x="1208948" y="3651044"/>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2000"/>
              <a:buFont typeface="Arial"/>
              <a:buNone/>
              <a:defRPr b="0" i="1" sz="20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3" name="Google Shape;43;p28"/>
          <p:cNvSpPr txBox="1"/>
          <p:nvPr>
            <p:ph idx="2" type="body"/>
          </p:nvPr>
        </p:nvSpPr>
        <p:spPr>
          <a:xfrm>
            <a:off x="2501415" y="5973693"/>
            <a:ext cx="1931960" cy="246680"/>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100"/>
              <a:buFont typeface="Arial"/>
              <a:buNone/>
              <a:defRPr b="1" i="0" sz="11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4" name="Google Shape;44;p28"/>
          <p:cNvSpPr txBox="1"/>
          <p:nvPr>
            <p:ph idx="3" type="body"/>
          </p:nvPr>
        </p:nvSpPr>
        <p:spPr>
          <a:xfrm>
            <a:off x="2501415" y="6238858"/>
            <a:ext cx="1931960" cy="234972"/>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100"/>
              <a:buFont typeface="Arial"/>
              <a:buNone/>
              <a:defRPr b="0" i="0" sz="11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5" name="Google Shape;45;p28"/>
          <p:cNvSpPr/>
          <p:nvPr>
            <p:ph idx="4" type="pic"/>
          </p:nvPr>
        </p:nvSpPr>
        <p:spPr>
          <a:xfrm>
            <a:off x="1383346" y="5780512"/>
            <a:ext cx="810108" cy="808690"/>
          </a:xfrm>
          <a:prstGeom prst="ellipse">
            <a:avLst/>
          </a:prstGeom>
          <a:solidFill>
            <a:schemeClr val="lt1"/>
          </a:solidFill>
          <a:ln>
            <a:noFill/>
          </a:ln>
        </p:spPr>
      </p:sp>
      <p:cxnSp>
        <p:nvCxnSpPr>
          <p:cNvPr id="46" name="Google Shape;46;p28"/>
          <p:cNvCxnSpPr/>
          <p:nvPr/>
        </p:nvCxnSpPr>
        <p:spPr>
          <a:xfrm>
            <a:off x="4789882" y="5740214"/>
            <a:ext cx="0" cy="970742"/>
          </a:xfrm>
          <a:prstGeom prst="straightConnector1">
            <a:avLst/>
          </a:prstGeom>
          <a:noFill/>
          <a:ln cap="flat" cmpd="sng" w="12700">
            <a:solidFill>
              <a:srgbClr val="42AC32"/>
            </a:solidFill>
            <a:prstDash val="solid"/>
            <a:round/>
            <a:headEnd len="sm" w="sm" type="none"/>
            <a:tailEnd len="sm" w="sm" type="none"/>
          </a:ln>
        </p:spPr>
      </p:cxnSp>
      <p:sp>
        <p:nvSpPr>
          <p:cNvPr id="47" name="Google Shape;47;p28"/>
          <p:cNvSpPr txBox="1"/>
          <p:nvPr/>
        </p:nvSpPr>
        <p:spPr>
          <a:xfrm>
            <a:off x="7232025" y="5973693"/>
            <a:ext cx="3528391" cy="707846"/>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Il supporto della Commissione Europea per la realizzazione di questo progetto non costituisce un'approvazione dei contenuti, che riflettono esclusivamente le opinioni degli autori, e la Commissione non può essere ritenuta responsabile per l'uso che può essere fatto delle informazioni in esso contenute. Progetto N°: KA220-ADU-189B6E50</a:t>
            </a:r>
            <a:endParaRPr b="0" i="0" sz="1800" u="none" cap="none" strike="noStrike">
              <a:solidFill>
                <a:schemeClr val="dk1"/>
              </a:solidFill>
              <a:latin typeface="Calibri"/>
              <a:ea typeface="Calibri"/>
              <a:cs typeface="Calibri"/>
              <a:sym typeface="Calibri"/>
            </a:endParaRPr>
          </a:p>
        </p:txBody>
      </p:sp>
      <p:sp>
        <p:nvSpPr>
          <p:cNvPr id="48" name="Google Shape;48;p28"/>
          <p:cNvSpPr txBox="1"/>
          <p:nvPr>
            <p:ph idx="5" type="body"/>
          </p:nvPr>
        </p:nvSpPr>
        <p:spPr>
          <a:xfrm>
            <a:off x="8076885" y="2605743"/>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9" name="Google Shape;49;p28"/>
          <p:cNvSpPr txBox="1"/>
          <p:nvPr>
            <p:ph idx="6" type="body"/>
          </p:nvPr>
        </p:nvSpPr>
        <p:spPr>
          <a:xfrm>
            <a:off x="8076885" y="3112639"/>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50" name="Google Shape;50;p28"/>
          <p:cNvSpPr txBox="1"/>
          <p:nvPr>
            <p:ph idx="7" type="body"/>
          </p:nvPr>
        </p:nvSpPr>
        <p:spPr>
          <a:xfrm>
            <a:off x="8076885" y="3629474"/>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51" name="Google Shape;51;p28"/>
          <p:cNvPicPr preferRelativeResize="0"/>
          <p:nvPr/>
        </p:nvPicPr>
        <p:blipFill rotWithShape="1">
          <a:blip r:embed="rId3">
            <a:alphaModFix/>
          </a:blip>
          <a:srcRect b="0" l="0" r="0" t="0"/>
          <a:stretch/>
        </p:blipFill>
        <p:spPr>
          <a:xfrm>
            <a:off x="7430625" y="2605743"/>
            <a:ext cx="356789" cy="354426"/>
          </a:xfrm>
          <a:prstGeom prst="rect">
            <a:avLst/>
          </a:prstGeom>
          <a:noFill/>
          <a:ln>
            <a:noFill/>
          </a:ln>
        </p:spPr>
      </p:pic>
      <p:pic>
        <p:nvPicPr>
          <p:cNvPr id="52" name="Google Shape;52;p28"/>
          <p:cNvPicPr preferRelativeResize="0"/>
          <p:nvPr/>
        </p:nvPicPr>
        <p:blipFill rotWithShape="1">
          <a:blip r:embed="rId4">
            <a:alphaModFix/>
          </a:blip>
          <a:srcRect b="0" l="0" r="0" t="0"/>
          <a:stretch/>
        </p:blipFill>
        <p:spPr>
          <a:xfrm>
            <a:off x="7442559" y="3138140"/>
            <a:ext cx="356788" cy="290860"/>
          </a:xfrm>
          <a:prstGeom prst="rect">
            <a:avLst/>
          </a:prstGeom>
          <a:noFill/>
          <a:ln>
            <a:noFill/>
          </a:ln>
        </p:spPr>
      </p:pic>
      <p:pic>
        <p:nvPicPr>
          <p:cNvPr id="53" name="Google Shape;53;p28"/>
          <p:cNvPicPr preferRelativeResize="0"/>
          <p:nvPr/>
        </p:nvPicPr>
        <p:blipFill rotWithShape="1">
          <a:blip r:embed="rId5">
            <a:alphaModFix/>
          </a:blip>
          <a:srcRect b="0" l="0" r="0" t="0"/>
          <a:stretch/>
        </p:blipFill>
        <p:spPr>
          <a:xfrm>
            <a:off x="7430625" y="3604440"/>
            <a:ext cx="356789" cy="356789"/>
          </a:xfrm>
          <a:prstGeom prst="rect">
            <a:avLst/>
          </a:prstGeom>
          <a:noFill/>
          <a:ln>
            <a:noFill/>
          </a:ln>
        </p:spPr>
      </p:pic>
      <p:pic>
        <p:nvPicPr>
          <p:cNvPr descr="Corso Apprendistato Obbligatorio - Scopri il Corso di Apprendista" id="54" name="Google Shape;54;p28"/>
          <p:cNvPicPr preferRelativeResize="0"/>
          <p:nvPr/>
        </p:nvPicPr>
        <p:blipFill rotWithShape="1">
          <a:blip r:embed="rId6">
            <a:alphaModFix/>
          </a:blip>
          <a:srcRect b="0" l="0" r="0" t="0"/>
          <a:stretch/>
        </p:blipFill>
        <p:spPr>
          <a:xfrm>
            <a:off x="5079541" y="5987166"/>
            <a:ext cx="1923756" cy="54858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5" name="Shape 55"/>
        <p:cNvGrpSpPr/>
        <p:nvPr/>
      </p:nvGrpSpPr>
      <p:grpSpPr>
        <a:xfrm>
          <a:off x="0" y="0"/>
          <a:ext cx="0" cy="0"/>
          <a:chOff x="0" y="0"/>
          <a:chExt cx="0" cy="0"/>
        </a:xfrm>
      </p:grpSpPr>
      <p:sp>
        <p:nvSpPr>
          <p:cNvPr id="56" name="Google Shape;56;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8" name="Google Shape;58;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1" name="Shape 61"/>
        <p:cNvGrpSpPr/>
        <p:nvPr/>
      </p:nvGrpSpPr>
      <p:grpSpPr>
        <a:xfrm>
          <a:off x="0" y="0"/>
          <a:ext cx="0" cy="0"/>
          <a:chOff x="0" y="0"/>
          <a:chExt cx="0" cy="0"/>
        </a:xfrm>
      </p:grpSpPr>
      <p:sp>
        <p:nvSpPr>
          <p:cNvPr id="62" name="Google Shape;62;p3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64" name="Google Shape;64;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7" name="Shape 67"/>
        <p:cNvGrpSpPr/>
        <p:nvPr/>
      </p:nvGrpSpPr>
      <p:grpSpPr>
        <a:xfrm>
          <a:off x="0" y="0"/>
          <a:ext cx="0" cy="0"/>
          <a:chOff x="0" y="0"/>
          <a:chExt cx="0" cy="0"/>
        </a:xfrm>
      </p:grpSpPr>
      <p:sp>
        <p:nvSpPr>
          <p:cNvPr id="68" name="Google Shape;68;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3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4" name="Shape 74"/>
        <p:cNvGrpSpPr/>
        <p:nvPr/>
      </p:nvGrpSpPr>
      <p:grpSpPr>
        <a:xfrm>
          <a:off x="0" y="0"/>
          <a:ext cx="0" cy="0"/>
          <a:chOff x="0" y="0"/>
          <a:chExt cx="0" cy="0"/>
        </a:xfrm>
      </p:grpSpPr>
      <p:sp>
        <p:nvSpPr>
          <p:cNvPr id="75" name="Google Shape;75;p3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3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7" name="Google Shape;77;p3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8" name="Google Shape;78;p3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9" name="Google Shape;79;p33"/>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0" name="Google Shape;80;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3" name="Shape 83"/>
        <p:cNvGrpSpPr/>
        <p:nvPr/>
      </p:nvGrpSpPr>
      <p:grpSpPr>
        <a:xfrm>
          <a:off x="0" y="0"/>
          <a:ext cx="0" cy="0"/>
          <a:chOff x="0" y="0"/>
          <a:chExt cx="0" cy="0"/>
        </a:xfrm>
      </p:grpSpPr>
      <p:sp>
        <p:nvSpPr>
          <p:cNvPr id="84" name="Google Shape;84;p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8" name="Shape 88"/>
        <p:cNvGrpSpPr/>
        <p:nvPr/>
      </p:nvGrpSpPr>
      <p:grpSpPr>
        <a:xfrm>
          <a:off x="0" y="0"/>
          <a:ext cx="0" cy="0"/>
          <a:chOff x="0" y="0"/>
          <a:chExt cx="0" cy="0"/>
        </a:xfrm>
      </p:grpSpPr>
      <p:sp>
        <p:nvSpPr>
          <p:cNvPr id="89" name="Google Shape;89;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www.youtube.com/watch?v=1cvMX82iwRM" TargetMode="External"/><Relationship Id="rId4"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www.youtube.com/watch?v=uTmbT1R4rz4" TargetMode="External"/><Relationship Id="rId4" Type="http://schemas.openxmlformats.org/officeDocument/2006/relationships/image" Target="../media/image14.jpg"/><Relationship Id="rId5" Type="http://schemas.openxmlformats.org/officeDocument/2006/relationships/hyperlink" Target="http://www.youtube.com/watch?v=PCH-u6z6_tM" TargetMode="External"/><Relationship Id="rId6" Type="http://schemas.openxmlformats.org/officeDocument/2006/relationships/image" Target="../media/image1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esco.ec.europa.eu/en/classification/skill?uri=http%3A%2F%2Fdata.europa.eu%2Fesco%2Fskill%2F2aaad52d-599e-4e77-a681-bbc236825821#overlayspin"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hyperlink" Target="http://www.youtube.com/watch?v=0u-1yZuSCao" TargetMode="External"/><Relationship Id="rId4" Type="http://schemas.openxmlformats.org/officeDocument/2006/relationships/image" Target="../media/image15.jpg"/><Relationship Id="rId5" Type="http://schemas.openxmlformats.org/officeDocument/2006/relationships/hyperlink" Target="http://www.youtube.com/watch?v=tgophFI451Y" TargetMode="External"/><Relationship Id="rId6" Type="http://schemas.openxmlformats.org/officeDocument/2006/relationships/image" Target="../media/image1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http://www.youtube.com/watch?v=CKfMUlIxi8o" TargetMode="External"/><Relationship Id="rId4" Type="http://schemas.openxmlformats.org/officeDocument/2006/relationships/image" Target="../media/image18.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http://www.youtube.com/watch?v=1PeKoxJGl6I" TargetMode="External"/><Relationship Id="rId4" Type="http://schemas.openxmlformats.org/officeDocument/2006/relationships/image" Target="../media/image20.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hyperlink" Target="http://www.youtube.com/watch?v=OeHgrIIPF9M" TargetMode="External"/><Relationship Id="rId4" Type="http://schemas.openxmlformats.org/officeDocument/2006/relationships/image" Target="../media/image19.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hyperlink" Target="http://www.youtube.com/watch?v=uIkdU5R0hGw" TargetMode="External"/><Relationship Id="rId4" Type="http://schemas.openxmlformats.org/officeDocument/2006/relationships/image" Target="../media/image21.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hyperlink" Target="https://www.instagram.com/bringnatureinside/" TargetMode="External"/><Relationship Id="rId4" Type="http://schemas.openxmlformats.org/officeDocument/2006/relationships/hyperlink" Target="https://www.instagram.com/we_worldeducation/" TargetMode="External"/><Relationship Id="rId5" Type="http://schemas.openxmlformats.org/officeDocument/2006/relationships/hyperlink" Target="https://www.instagram.com/community.gardening/?hl=da" TargetMode="External"/><Relationship Id="rId6" Type="http://schemas.openxmlformats.org/officeDocument/2006/relationships/hyperlink" Target="https://www.instagram.com/jiwagarden/?hl=da"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hyperlink" Target="https://naturespath.com/blogs/posts/20-activities-kids-learn-sustainability" TargetMode="External"/><Relationship Id="rId4" Type="http://schemas.openxmlformats.org/officeDocument/2006/relationships/hyperlink" Target="https://www.activesustainability.com/sustainable-development/what-is-sustainability/?_adin=02021864894" TargetMode="External"/><Relationship Id="rId5" Type="http://schemas.openxmlformats.org/officeDocument/2006/relationships/hyperlink" Target="https://www.amnh.org/explore/ology/biodiversity" TargetMode="External"/><Relationship Id="rId6" Type="http://schemas.openxmlformats.org/officeDocument/2006/relationships/hyperlink" Target="https://www.un.org/sustainabledevelopment/student-resources/" TargetMode="External"/></Relationships>
</file>

<file path=ppt/slides/_rels/slide36.xml.rels><?xml version="1.0" encoding="UTF-8" standalone="yes"?><Relationships xmlns="http://schemas.openxmlformats.org/package/2006/relationships"><Relationship Id="rId11" Type="http://schemas.openxmlformats.org/officeDocument/2006/relationships/hyperlink" Target="https://kansashealthyyards.org/all-videos/search?q=Community%20Gardens" TargetMode="External"/><Relationship Id="rId10" Type="http://schemas.openxmlformats.org/officeDocument/2006/relationships/hyperlink" Target="https://wellington.govt.nz/climate-change-sustainability-environment/sustainable-living/sustainable-food-initiative/community-gardens/starting-a-community-garden" TargetMode="External"/><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hyperlink" Target="https://www.weforum.org/agenda/2022/10/nature-loss-biodiversity-wwf/" TargetMode="External"/><Relationship Id="rId4" Type="http://schemas.openxmlformats.org/officeDocument/2006/relationships/hyperlink" Target="https://www.weforum.org/agenda/2022/10/nature-loss-biodiversity-wwf/" TargetMode="External"/><Relationship Id="rId9" Type="http://schemas.openxmlformats.org/officeDocument/2006/relationships/hyperlink" Target="https://wellington.govt.nz/climate-change-sustainability-environment/sustainable-living/sustainable-food-initiative/community-gardens/starting-a-community-garden" TargetMode="External"/><Relationship Id="rId5" Type="http://schemas.openxmlformats.org/officeDocument/2006/relationships/hyperlink" Target="https://www.weforum.org/agenda/2022/10/nature-loss-biodiversity-wwf/" TargetMode="External"/><Relationship Id="rId6" Type="http://schemas.openxmlformats.org/officeDocument/2006/relationships/hyperlink" Target="https://bringnatureinside.blog/" TargetMode="External"/><Relationship Id="rId7" Type="http://schemas.openxmlformats.org/officeDocument/2006/relationships/hyperlink" Target="https://www.growveg.com/" TargetMode="External"/><Relationship Id="rId8" Type="http://schemas.openxmlformats.org/officeDocument/2006/relationships/hyperlink" Target="https://wellington.govt.nz/climate-change-sustainability-environment/sustainable-living/sustainable-food-initiative/community-gardens/starting-a-community-garden"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www.youtube.com/watch?v=99VrWNJyJ3E" TargetMode="External"/><Relationship Id="rId4" Type="http://schemas.openxmlformats.org/officeDocument/2006/relationships/hyperlink" Target="https://www.youtube.com/watch?v=_u0nQYw2Dl4" TargetMode="External"/><Relationship Id="rId5" Type="http://schemas.openxmlformats.org/officeDocument/2006/relationships/hyperlink" Target="http://www.youtube.com/watch?v=99VrWNJyJ3E" TargetMode="External"/><Relationship Id="rId6" Type="http://schemas.openxmlformats.org/officeDocument/2006/relationships/image" Target="../media/image10.jpg"/><Relationship Id="rId7" Type="http://schemas.openxmlformats.org/officeDocument/2006/relationships/hyperlink" Target="http://www.youtube.com/watch?v=_u0nQYw2Dl4" TargetMode="External"/><Relationship Id="rId8"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www.youtube.com/watch?v=j84OMxerKlg" TargetMode="Externa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
          <p:cNvSpPr txBox="1"/>
          <p:nvPr/>
        </p:nvSpPr>
        <p:spPr>
          <a:xfrm>
            <a:off x="335945" y="2355162"/>
            <a:ext cx="6378363" cy="224672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it-IT" sz="2400" u="none" cap="none" strike="noStrike">
                <a:solidFill>
                  <a:schemeClr val="dk1"/>
                </a:solidFill>
                <a:latin typeface="Calibri"/>
                <a:ea typeface="Calibri"/>
                <a:cs typeface="Calibri"/>
                <a:sym typeface="Calibri"/>
              </a:rPr>
              <a:t>Benvenuti nell'unità didattica 6</a:t>
            </a:r>
            <a:endParaRPr/>
          </a:p>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42AC32"/>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Ridurre l'impatto negativo dell'attività umana sull'ambiente.</a:t>
            </a:r>
            <a:endParaRPr b="0" i="0" sz="2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			</a:t>
            </a:r>
            <a:endParaRPr b="0" i="0" sz="1600" u="none" cap="none" strike="noStrike">
              <a:solidFill>
                <a:schemeClr val="dk1"/>
              </a:solidFill>
              <a:latin typeface="Calibri"/>
              <a:ea typeface="Calibri"/>
              <a:cs typeface="Calibri"/>
              <a:sym typeface="Calibri"/>
            </a:endParaRPr>
          </a:p>
        </p:txBody>
      </p:sp>
      <p:sp>
        <p:nvSpPr>
          <p:cNvPr id="123" name="Google Shape;123;p1"/>
          <p:cNvSpPr txBox="1"/>
          <p:nvPr/>
        </p:nvSpPr>
        <p:spPr>
          <a:xfrm>
            <a:off x="4598503" y="4277921"/>
            <a:ext cx="2256759" cy="50779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600"/>
              <a:buFont typeface="Arial"/>
              <a:buNone/>
            </a:pPr>
            <a:r>
              <a:rPr b="1" i="0" lang="it-IT" sz="1600" u="none" cap="none" strike="noStrike">
                <a:solidFill>
                  <a:schemeClr val="dk1"/>
                </a:solidFill>
                <a:latin typeface="Calibri"/>
                <a:ea typeface="Calibri"/>
                <a:cs typeface="Calibri"/>
                <a:sym typeface="Calibri"/>
              </a:rPr>
              <a:t>Autore: </a:t>
            </a:r>
            <a:r>
              <a:rPr b="1" i="0" lang="it-IT" sz="1600" u="none" cap="none" strike="noStrike">
                <a:solidFill>
                  <a:srgbClr val="000000"/>
                </a:solidFill>
                <a:latin typeface="Calibri"/>
                <a:ea typeface="Calibri"/>
                <a:cs typeface="Calibri"/>
                <a:sym typeface="Calibri"/>
              </a:rPr>
              <a:t>VUC Storstrøm</a:t>
            </a:r>
            <a:endParaRPr b="0" i="0" sz="1600" u="none" cap="none" strike="noStrik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58"/>
          <p:cNvSpPr txBox="1"/>
          <p:nvPr/>
        </p:nvSpPr>
        <p:spPr>
          <a:xfrm>
            <a:off x="717580" y="1129804"/>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Indicatori di biodiversità</a:t>
            </a:r>
            <a:endParaRPr b="1" i="0" sz="2400" u="none" cap="none" strike="noStrike">
              <a:solidFill>
                <a:srgbClr val="42AC32"/>
              </a:solidFill>
              <a:latin typeface="Calibri"/>
              <a:ea typeface="Calibri"/>
              <a:cs typeface="Calibri"/>
              <a:sym typeface="Calibri"/>
            </a:endParaRPr>
          </a:p>
        </p:txBody>
      </p:sp>
      <p:sp>
        <p:nvSpPr>
          <p:cNvPr id="194" name="Google Shape;194;p58"/>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pic>
        <p:nvPicPr>
          <p:cNvPr id="195" name="Google Shape;195;p58"/>
          <p:cNvPicPr preferRelativeResize="0"/>
          <p:nvPr/>
        </p:nvPicPr>
        <p:blipFill rotWithShape="1">
          <a:blip r:embed="rId3">
            <a:alphaModFix/>
          </a:blip>
          <a:srcRect b="0" l="0" r="0" t="0"/>
          <a:stretch/>
        </p:blipFill>
        <p:spPr>
          <a:xfrm>
            <a:off x="405566" y="1892151"/>
            <a:ext cx="8238996" cy="4780733"/>
          </a:xfrm>
          <a:prstGeom prst="rect">
            <a:avLst/>
          </a:prstGeom>
          <a:noFill/>
          <a:ln>
            <a:noFill/>
          </a:ln>
        </p:spPr>
      </p:pic>
      <p:sp>
        <p:nvSpPr>
          <p:cNvPr id="196" name="Google Shape;196;p58"/>
          <p:cNvSpPr txBox="1"/>
          <p:nvPr/>
        </p:nvSpPr>
        <p:spPr>
          <a:xfrm>
            <a:off x="6342077" y="1976041"/>
            <a:ext cx="2302485" cy="892512"/>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it-IT" sz="1400" u="none" cap="none" strike="noStrike">
                <a:solidFill>
                  <a:srgbClr val="000000"/>
                </a:solidFill>
                <a:latin typeface="Calibri"/>
                <a:ea typeface="Calibri"/>
                <a:cs typeface="Calibri"/>
                <a:sym typeface="Calibri"/>
              </a:rPr>
              <a:t>Figura: Natura positiva entro il 2030</a:t>
            </a:r>
            <a:endParaRPr/>
          </a:p>
          <a:p>
            <a:pPr indent="0" lvl="0" marL="0" marR="0" rtl="0" algn="l">
              <a:lnSpc>
                <a:spcPct val="100000"/>
              </a:lnSpc>
              <a:spcBef>
                <a:spcPts val="0"/>
              </a:spcBef>
              <a:spcAft>
                <a:spcPts val="0"/>
              </a:spcAft>
              <a:buClr>
                <a:srgbClr val="000000"/>
              </a:buClr>
              <a:buSzPts val="1200"/>
              <a:buFont typeface="Arial"/>
              <a:buNone/>
            </a:pPr>
            <a:r>
              <a:rPr b="0" i="0" lang="it-IT" sz="1200" u="none" cap="none" strike="noStrike">
                <a:solidFill>
                  <a:srgbClr val="000000"/>
                </a:solidFill>
                <a:latin typeface="Calibri"/>
                <a:ea typeface="Calibri"/>
                <a:cs typeface="Calibri"/>
                <a:sym typeface="Calibri"/>
              </a:rPr>
              <a:t>Un obiettivo globale misurabile per la natura.</a:t>
            </a:r>
            <a:endParaRPr b="0" i="0" sz="1400" u="none" cap="none" strike="noStrike">
              <a:solidFill>
                <a:srgbClr val="000000"/>
              </a:solidFill>
              <a:latin typeface="Arial"/>
              <a:ea typeface="Arial"/>
              <a:cs typeface="Arial"/>
              <a:sym typeface="Arial"/>
            </a:endParaRPr>
          </a:p>
        </p:txBody>
      </p:sp>
      <p:sp>
        <p:nvSpPr>
          <p:cNvPr id="197" name="Google Shape;197;p58"/>
          <p:cNvSpPr txBox="1"/>
          <p:nvPr/>
        </p:nvSpPr>
        <p:spPr>
          <a:xfrm>
            <a:off x="2956990" y="4989532"/>
            <a:ext cx="1506000" cy="7386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it-IT" sz="1400" u="none" cap="none" strike="noStrike">
                <a:solidFill>
                  <a:srgbClr val="000000"/>
                </a:solidFill>
                <a:latin typeface="Calibri"/>
                <a:ea typeface="Calibri"/>
                <a:cs typeface="Calibri"/>
                <a:sym typeface="Calibri"/>
              </a:rPr>
              <a:t>PERDITA NETTA DI NATURA PARI A ZERO DAL 2020</a:t>
            </a:r>
            <a:endParaRPr b="0" i="0" sz="1200" u="none" cap="none" strike="noStrike">
              <a:solidFill>
                <a:srgbClr val="000000"/>
              </a:solidFill>
              <a:latin typeface="Calibri"/>
              <a:ea typeface="Calibri"/>
              <a:cs typeface="Calibri"/>
              <a:sym typeface="Calibri"/>
            </a:endParaRPr>
          </a:p>
        </p:txBody>
      </p:sp>
      <p:sp>
        <p:nvSpPr>
          <p:cNvPr id="198" name="Google Shape;198;p58"/>
          <p:cNvSpPr txBox="1"/>
          <p:nvPr/>
        </p:nvSpPr>
        <p:spPr>
          <a:xfrm rot="-5400000">
            <a:off x="-296064" y="4442644"/>
            <a:ext cx="2335065" cy="307777"/>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it-IT" sz="1400" u="none" cap="none" strike="noStrike">
                <a:solidFill>
                  <a:srgbClr val="000000"/>
                </a:solidFill>
                <a:latin typeface="Calibri"/>
                <a:ea typeface="Calibri"/>
                <a:cs typeface="Calibri"/>
                <a:sym typeface="Calibri"/>
              </a:rPr>
              <a:t>Indicatori di biodiversità</a:t>
            </a:r>
            <a:endParaRPr b="0" i="0" sz="1200" u="none" cap="none" strike="noStrike">
              <a:solidFill>
                <a:srgbClr val="000000"/>
              </a:solidFill>
              <a:latin typeface="Calibri"/>
              <a:ea typeface="Calibri"/>
              <a:cs typeface="Calibri"/>
              <a:sym typeface="Calibri"/>
            </a:endParaRPr>
          </a:p>
        </p:txBody>
      </p:sp>
      <p:sp>
        <p:nvSpPr>
          <p:cNvPr id="199" name="Google Shape;199;p58"/>
          <p:cNvSpPr txBox="1"/>
          <p:nvPr/>
        </p:nvSpPr>
        <p:spPr>
          <a:xfrm>
            <a:off x="7153435" y="3867175"/>
            <a:ext cx="1084554" cy="954067"/>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it-IT" sz="1400" u="none" cap="none" strike="noStrike">
                <a:solidFill>
                  <a:srgbClr val="000000"/>
                </a:solidFill>
                <a:latin typeface="Calibri"/>
                <a:ea typeface="Calibri"/>
                <a:cs typeface="Calibri"/>
                <a:sym typeface="Calibri"/>
              </a:rPr>
              <a:t>RECUPERO COMPLETO ENTRO IL 2050</a:t>
            </a:r>
            <a:endParaRPr b="0" i="0" sz="1200" u="none" cap="none" strike="noStrik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59"/>
          <p:cNvSpPr txBox="1"/>
          <p:nvPr/>
        </p:nvSpPr>
        <p:spPr>
          <a:xfrm>
            <a:off x="810662" y="1266691"/>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La biodiversità e la nostra sopravvivenza</a:t>
            </a:r>
            <a:endParaRPr b="1" i="0" sz="2400" u="none" cap="none" strike="noStrike">
              <a:solidFill>
                <a:srgbClr val="42AC32"/>
              </a:solidFill>
              <a:latin typeface="Calibri"/>
              <a:ea typeface="Calibri"/>
              <a:cs typeface="Calibri"/>
              <a:sym typeface="Calibri"/>
            </a:endParaRPr>
          </a:p>
        </p:txBody>
      </p:sp>
      <p:sp>
        <p:nvSpPr>
          <p:cNvPr id="205" name="Google Shape;205;p5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06" name="Google Shape;206;p59"/>
          <p:cNvSpPr txBox="1"/>
          <p:nvPr/>
        </p:nvSpPr>
        <p:spPr>
          <a:xfrm>
            <a:off x="711900" y="2468900"/>
            <a:ext cx="61311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Arial"/>
                <a:ea typeface="Arial"/>
                <a:cs typeface="Arial"/>
                <a:sym typeface="Arial"/>
              </a:rPr>
              <a:t>https://www.youtube.com/watch?v=1cvMX82iwRM</a:t>
            </a:r>
            <a:endParaRPr b="0" i="0" sz="1600" u="none" cap="none" strike="noStrike">
              <a:solidFill>
                <a:schemeClr val="dk1"/>
              </a:solidFill>
              <a:latin typeface="Calibri"/>
              <a:ea typeface="Calibri"/>
              <a:cs typeface="Calibri"/>
              <a:sym typeface="Calibri"/>
            </a:endParaRPr>
          </a:p>
        </p:txBody>
      </p:sp>
      <p:pic>
        <p:nvPicPr>
          <p:cNvPr descr="Support OCC and get 20+ bonus, ad-free videos by signing up for Nebula: https://go.nebula.tv/occ/&#10;&#10;In this Our Changing Climate environmental video essay, we look at how climate change is causing a decrease in biodiversity worldwide. Biodiversity is a measure of the variety and variability of life, and climate change is causing the decline of biodiversity in numerous ecosystems via extreme weather, sea-level rise, and habitat destruction. Biodiversity matters because without such a variety of life and species, ecosystems begin to collapse ultimately affecting the livelihoods of communities reliant on healthy, biodiverse ecosystems. Biodiversity loss caused by climate change ultimately means species extinctions and a disconnect between animals and plants.&#10;&#10;The script for this video was written by NCSE Graduate Student Outreach Fellows Cat Henry and DJ Kast. &#10;&#10;Learn more about the National Center for Science Education: https://ncse.ngo&#10;&#10;Help me make more videos like this via Patreon: http://bit.ly/2iz4lIV&#10;Email List: https://www.subscribepage.com/ourchangingclimate&#10;Twitter: https://twitter.com/OurClimateNow&#10;Facebook: https://www.facebook.com/occvideos/&#10;Instagram: https://www.instagram.com/occ.climate/&#10;&#10;I use Epidemic Sound for some of my music: http://epidemicsound.com/creator&#10;&#10;For the rest of my music, I use Artlist.io. You can get 2 months free of Artlist.io with this link: https://artlist.io/Charlie-278823&#10;_______________________&#10;&#10;Resources:&#10;1. Pyke, G.H., J.D. Thompson, D.W. Inouye, and T.J. Miller. 2016. Effects of climate change on phenologies and distributions of bumble bees and the plants they visit. Ecosphere 7(3):e01267.&#10;2. Inouye, D. W. Effects of climate change on alpine plants and their pollinators. Ann. N. Y. Acad. Sci. 1–12 (2019). doi:10.1111/nyas.14104&#10;3. Bellard, C., Bertelsmeier, C., Leadley, P., Thuiller, W. &amp; Courchamp, F. Impacts of climate change on the future of biodiversity. Ecol. Lett. 15, 365–377 (2012).&#10;4. Potts, S. G. et al. Global pollinator declines: Trends, impacts and drivers. Trends Ecol. Evol. 25, 345–353 (2010).&#10;5. Willis, K. J., &amp; Bhagwat, S. A. (2009). Biodiversity and climate change. Science, 326(5954), 806-807.&#10;6. Williams, R. J., Bradstock, R. A., Cary, G. J., Enright, N. J., Gill, A. M., Leidloff, A. C., ... &amp; Clarke, P. J. (2009). Interactions between climate change, fire regimes and biodiversity in Australia: a preliminary assessment.&#10;7. Lavergne, S., Mouquet, N., Thuiller, W., &amp; Ronce, O. (2010). Biodiversity and climate change: integrating evolutionary and ecological responses of species and communities. Annual review of ecology, evolution, and systematics, 41, 321-350.&#10;8. The Disproportionate Impact of Climate Change on Indigenous Communities (KCET): https://www.kcet.org/shows/tending-nature/the-disproportionate-impact-of-climate-change-on-indigenous-communities&#10;9. Ingty, T., &amp; Bawa, K. S. (2012). Climate change and indigenous people. Climate change in Sikkim: patterns, impacts and initiatives. Information and Public Relations Department, Government of Sikkim, Gangtok, India.[online] URL: http://www. sikkimforest. gov. in/climate-change-in-sikkim/climate% 20change% 20in% 20sikkim, 275-290.&#10;10. How Native Tribes Are Taking the Lead on Planning For Climate Change (Yale Environment 360): https://e360.yale.edu/features/how-native-tribes-are-taking-the-lead-on-planning-for-climate-change&#10;11. Bellard, C., Bertelsmeier, C., Leadley, P., Thuiller, W. &amp; Courchamp, F. Impacts of climate change on the future of biodiversity. Ecol. Lett. 15, 365–377 (2012).&#10;12. Bartomeus, I. et al. Biodiversity ensures plant-pollinator phenological synchrony against climate change. Ecol. Lett. 16, 1331–1338 (2013).&#10;13. Senapathi, D., Goddard, M. A., Kunin, W. E. &amp; Baldock, K. C. R. Landscape impacts on pollinator communities in temperate systems: evidence and knowledge gaps. Funct. Ecol. 31, 26–37 (2017).&#10;&#10;#Biodiversity #ClimateChange #Extinction" id="207" name="Google Shape;207;p59" title="Biodiversity is collapsing worldwide. Here's why.">
            <a:hlinkClick r:id="rId3"/>
          </p:cNvPr>
          <p:cNvPicPr preferRelativeResize="0"/>
          <p:nvPr/>
        </p:nvPicPr>
        <p:blipFill rotWithShape="1">
          <a:blip r:embed="rId4">
            <a:alphaModFix/>
          </a:blip>
          <a:srcRect b="0" l="0" r="0" t="0"/>
          <a:stretch/>
        </p:blipFill>
        <p:spPr>
          <a:xfrm>
            <a:off x="5982675" y="2373732"/>
            <a:ext cx="3048000" cy="1714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7"/>
                                        </p:tgtEl>
                                        <p:attrNameLst>
                                          <p:attrName>style.visibility</p:attrName>
                                        </p:attrNameLst>
                                      </p:cBhvr>
                                      <p:to>
                                        <p:strVal val="visible"/>
                                      </p:to>
                                    </p:set>
                                    <p:animEffect filter="fade" transition="in">
                                      <p:cBhvr>
                                        <p:cTn dur="1000"/>
                                        <p:tgtEl>
                                          <p:spTgt spid="2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60"/>
          <p:cNvSpPr txBox="1"/>
          <p:nvPr>
            <p:ph idx="1" type="body"/>
          </p:nvPr>
        </p:nvSpPr>
        <p:spPr>
          <a:xfrm>
            <a:off x="108156" y="1526955"/>
            <a:ext cx="9134402" cy="4337251"/>
          </a:xfrm>
          <a:prstGeom prst="rect">
            <a:avLst/>
          </a:prstGeom>
          <a:noFill/>
          <a:ln>
            <a:noFill/>
          </a:ln>
        </p:spPr>
        <p:txBody>
          <a:bodyPr anchorCtr="0" anchor="t" bIns="45700" lIns="91425" spcFirstLastPara="1" rIns="91425" wrap="square" tIns="45700">
            <a:noAutofit/>
          </a:bodyPr>
          <a:lstStyle/>
          <a:p>
            <a:pPr indent="-228600" lvl="0" marL="457200" rtl="0" algn="l">
              <a:lnSpc>
                <a:spcPct val="150000"/>
              </a:lnSpc>
              <a:spcBef>
                <a:spcPts val="1000"/>
              </a:spcBef>
              <a:spcAft>
                <a:spcPts val="0"/>
              </a:spcAft>
              <a:buSzPts val="900"/>
              <a:buNone/>
            </a:pPr>
            <a:r>
              <a:rPr lang="it-IT" sz="1600">
                <a:solidFill>
                  <a:schemeClr val="dk1"/>
                </a:solidFill>
                <a:latin typeface="Calibri"/>
                <a:ea typeface="Calibri"/>
                <a:cs typeface="Calibri"/>
                <a:sym typeface="Calibri"/>
              </a:rPr>
              <a:t>La biodiversità è fondamentale per la salute del nostro pianeta e ci sono diversi modi per contribuire a salvarla. Ecco 10 consigli su come contribuire alla conservazione della biodiversità:</a:t>
            </a:r>
            <a:endParaRPr>
              <a:solidFill>
                <a:schemeClr val="dk1"/>
              </a:solidFill>
            </a:endParaRPr>
          </a:p>
          <a:p>
            <a:pPr indent="-228600" lvl="0" marL="457200" rtl="0" algn="l">
              <a:lnSpc>
                <a:spcPct val="150000"/>
              </a:lnSpc>
              <a:spcBef>
                <a:spcPts val="1000"/>
              </a:spcBef>
              <a:spcAft>
                <a:spcPts val="0"/>
              </a:spcAft>
              <a:buSzPts val="900"/>
              <a:buFont typeface="Arial"/>
              <a:buAutoNum type="arabicPeriod"/>
            </a:pPr>
            <a:r>
              <a:rPr b="1" lang="it-IT" sz="1600">
                <a:solidFill>
                  <a:schemeClr val="dk1"/>
                </a:solidFill>
                <a:latin typeface="Calibri"/>
                <a:ea typeface="Calibri"/>
                <a:cs typeface="Calibri"/>
                <a:sym typeface="Calibri"/>
              </a:rPr>
              <a:t>Sostenere le aree protette</a:t>
            </a:r>
            <a:r>
              <a:rPr lang="it-IT" sz="1600">
                <a:solidFill>
                  <a:schemeClr val="dk1"/>
                </a:solidFill>
                <a:latin typeface="Calibri"/>
                <a:ea typeface="Calibri"/>
                <a:cs typeface="Calibri"/>
                <a:sym typeface="Calibri"/>
              </a:rPr>
              <a:t>: Incoraggiare e sostenere la creazione e il mantenimento di aree protette, come i parchi nazionali e le riserve naturali, che offrono un rifugio sicuro a un'ampia gamma di specie.</a:t>
            </a:r>
            <a:endParaRPr/>
          </a:p>
          <a:p>
            <a:pPr indent="-228600" lvl="0" marL="457200" rtl="0" algn="l">
              <a:lnSpc>
                <a:spcPct val="150000"/>
              </a:lnSpc>
              <a:spcBef>
                <a:spcPts val="1000"/>
              </a:spcBef>
              <a:spcAft>
                <a:spcPts val="0"/>
              </a:spcAft>
              <a:buSzPts val="900"/>
              <a:buFont typeface="Arial"/>
              <a:buAutoNum type="arabicPeriod"/>
            </a:pPr>
            <a:r>
              <a:rPr b="1" lang="it-IT" sz="1600">
                <a:solidFill>
                  <a:schemeClr val="dk1"/>
                </a:solidFill>
                <a:latin typeface="Calibri"/>
                <a:ea typeface="Calibri"/>
                <a:cs typeface="Calibri"/>
                <a:sym typeface="Calibri"/>
              </a:rPr>
              <a:t>Ripristino dell'habitat</a:t>
            </a:r>
            <a:r>
              <a:rPr lang="it-IT" sz="1600">
                <a:solidFill>
                  <a:schemeClr val="dk1"/>
                </a:solidFill>
                <a:latin typeface="Calibri"/>
                <a:ea typeface="Calibri"/>
                <a:cs typeface="Calibri"/>
                <a:sym typeface="Calibri"/>
              </a:rPr>
              <a:t>: Partecipate a progetti di ripristino degli habitat. Ripristinare gli habitat degradati, piantare vegetazione autoctona e ripulire le aree inquinate può aiutare la fauna selvatica a prosperare.</a:t>
            </a:r>
            <a:endParaRPr/>
          </a:p>
          <a:p>
            <a:pPr indent="-228600" lvl="0" marL="457200" rtl="0" algn="l">
              <a:lnSpc>
                <a:spcPct val="150000"/>
              </a:lnSpc>
              <a:spcBef>
                <a:spcPts val="1000"/>
              </a:spcBef>
              <a:spcAft>
                <a:spcPts val="0"/>
              </a:spcAft>
              <a:buSzPts val="900"/>
              <a:buFont typeface="Arial"/>
              <a:buAutoNum type="arabicPeriod"/>
            </a:pPr>
            <a:r>
              <a:rPr b="1" lang="it-IT" sz="1600">
                <a:solidFill>
                  <a:schemeClr val="dk1"/>
                </a:solidFill>
                <a:latin typeface="Calibri"/>
                <a:ea typeface="Calibri"/>
                <a:cs typeface="Calibri"/>
                <a:sym typeface="Calibri"/>
              </a:rPr>
              <a:t>Agricoltura sostenibile</a:t>
            </a:r>
            <a:r>
              <a:rPr lang="it-IT" sz="1600">
                <a:solidFill>
                  <a:schemeClr val="dk1"/>
                </a:solidFill>
                <a:latin typeface="Calibri"/>
                <a:ea typeface="Calibri"/>
                <a:cs typeface="Calibri"/>
                <a:sym typeface="Calibri"/>
              </a:rPr>
              <a:t>: Scegliete alimenti prodotti in modo sostenibile e di provenienza locale per ridurre l'impatto ambientale dell'agricoltura. Sostenere pratiche come l'agricoltura biologica e l'agroforestazione può aiutare a proteggere la biodiversità.</a:t>
            </a:r>
            <a:endParaRPr>
              <a:solidFill>
                <a:schemeClr val="dk1"/>
              </a:solidFill>
            </a:endParaRPr>
          </a:p>
        </p:txBody>
      </p:sp>
      <p:sp>
        <p:nvSpPr>
          <p:cNvPr id="213" name="Google Shape;213;p60"/>
          <p:cNvSpPr txBox="1"/>
          <p:nvPr/>
        </p:nvSpPr>
        <p:spPr>
          <a:xfrm>
            <a:off x="695678" y="1099918"/>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Come salvare la biodiversità - parte 1</a:t>
            </a:r>
            <a:endParaRPr b="1" i="0" sz="2400" u="none" cap="none" strike="noStrike">
              <a:solidFill>
                <a:srgbClr val="42AC32"/>
              </a:solidFill>
              <a:latin typeface="Calibri"/>
              <a:ea typeface="Calibri"/>
              <a:cs typeface="Calibri"/>
              <a:sym typeface="Calibri"/>
            </a:endParaRPr>
          </a:p>
        </p:txBody>
      </p:sp>
      <p:sp>
        <p:nvSpPr>
          <p:cNvPr id="214" name="Google Shape;214;p60"/>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61"/>
          <p:cNvSpPr txBox="1"/>
          <p:nvPr>
            <p:ph idx="1" type="body"/>
          </p:nvPr>
        </p:nvSpPr>
        <p:spPr>
          <a:xfrm>
            <a:off x="78659" y="1936736"/>
            <a:ext cx="9120096" cy="3150881"/>
          </a:xfrm>
          <a:prstGeom prst="rect">
            <a:avLst/>
          </a:prstGeom>
          <a:noFill/>
          <a:ln>
            <a:noFill/>
          </a:ln>
        </p:spPr>
        <p:txBody>
          <a:bodyPr anchorCtr="0" anchor="t" bIns="45700" lIns="91425" spcFirstLastPara="1" rIns="91425" wrap="square" tIns="45700">
            <a:noAutofit/>
          </a:bodyPr>
          <a:lstStyle/>
          <a:p>
            <a:pPr indent="-228600" lvl="0" marL="457200" rtl="0" algn="l">
              <a:lnSpc>
                <a:spcPct val="150000"/>
              </a:lnSpc>
              <a:spcBef>
                <a:spcPts val="1000"/>
              </a:spcBef>
              <a:spcAft>
                <a:spcPts val="0"/>
              </a:spcAft>
              <a:buSzPts val="1088"/>
              <a:buFont typeface="Arial"/>
              <a:buAutoNum type="arabicPeriod" startAt="4"/>
            </a:pPr>
            <a:r>
              <a:rPr b="1" lang="it-IT" sz="1600">
                <a:solidFill>
                  <a:schemeClr val="dk1"/>
                </a:solidFill>
                <a:latin typeface="Calibri"/>
                <a:ea typeface="Calibri"/>
                <a:cs typeface="Calibri"/>
                <a:sym typeface="Calibri"/>
              </a:rPr>
              <a:t>Ridurre l'inquinamento</a:t>
            </a:r>
            <a:r>
              <a:rPr lang="it-IT" sz="1600">
                <a:solidFill>
                  <a:schemeClr val="dk1"/>
                </a:solidFill>
                <a:latin typeface="Calibri"/>
                <a:ea typeface="Calibri"/>
                <a:cs typeface="Calibri"/>
                <a:sym typeface="Calibri"/>
              </a:rPr>
              <a:t>: Ridurre al minimo l'uso di sostanze chimiche nocive, come pesticidi e fertilizzanti, e ridurre l'inquinamento nella vita quotidiana. Smaltite correttamente i rifiuti e riciclate per evitare che le sostanze nocive finiscano negli ecosistemi.</a:t>
            </a:r>
            <a:endParaRPr/>
          </a:p>
          <a:p>
            <a:pPr indent="-228600" lvl="0" marL="457200" rtl="0" algn="l">
              <a:lnSpc>
                <a:spcPct val="150000"/>
              </a:lnSpc>
              <a:spcBef>
                <a:spcPts val="1000"/>
              </a:spcBef>
              <a:spcAft>
                <a:spcPts val="0"/>
              </a:spcAft>
              <a:buSzPts val="1088"/>
              <a:buFont typeface="Arial"/>
              <a:buAutoNum type="arabicPeriod" startAt="4"/>
            </a:pPr>
            <a:r>
              <a:rPr b="1" lang="it-IT" sz="1600">
                <a:solidFill>
                  <a:schemeClr val="dk1"/>
                </a:solidFill>
                <a:latin typeface="Calibri"/>
                <a:ea typeface="Calibri"/>
                <a:cs typeface="Calibri"/>
                <a:sym typeface="Calibri"/>
              </a:rPr>
              <a:t>Consumo responsabile</a:t>
            </a:r>
            <a:r>
              <a:rPr lang="it-IT" sz="1600">
                <a:solidFill>
                  <a:schemeClr val="dk1"/>
                </a:solidFill>
                <a:latin typeface="Calibri"/>
                <a:ea typeface="Calibri"/>
                <a:cs typeface="Calibri"/>
                <a:sym typeface="Calibri"/>
              </a:rPr>
              <a:t>: Fare scelte consapevoli dal punto di vista ambientale quando si acquistano prodotti, come ad esempio evitare articoli realizzati con specie minacciate o risorse raccolte illegalmente.</a:t>
            </a:r>
            <a:endParaRPr/>
          </a:p>
          <a:p>
            <a:pPr indent="-228600" lvl="0" marL="457200" rtl="0" algn="l">
              <a:lnSpc>
                <a:spcPct val="150000"/>
              </a:lnSpc>
              <a:spcBef>
                <a:spcPts val="1000"/>
              </a:spcBef>
              <a:spcAft>
                <a:spcPts val="0"/>
              </a:spcAft>
              <a:buSzPts val="1088"/>
              <a:buFont typeface="Arial"/>
              <a:buAutoNum type="arabicPeriod" startAt="4"/>
            </a:pPr>
            <a:r>
              <a:rPr b="1" lang="it-IT" sz="1600">
                <a:solidFill>
                  <a:schemeClr val="dk1"/>
                </a:solidFill>
                <a:latin typeface="Calibri"/>
                <a:ea typeface="Calibri"/>
                <a:cs typeface="Calibri"/>
                <a:sym typeface="Calibri"/>
              </a:rPr>
              <a:t>Giardinaggio con piante autoctone</a:t>
            </a:r>
            <a:r>
              <a:rPr lang="it-IT" sz="1600">
                <a:solidFill>
                  <a:schemeClr val="dk1"/>
                </a:solidFill>
                <a:latin typeface="Calibri"/>
                <a:ea typeface="Calibri"/>
                <a:cs typeface="Calibri"/>
                <a:sym typeface="Calibri"/>
              </a:rPr>
              <a:t>: Create un giardino con piante autoctone per fornire cibo e habitat alla fauna locale. Evitare le specie invasive che possono danneggiare la flora e la fauna autoctone.</a:t>
            </a:r>
            <a:endParaRPr sz="1600">
              <a:solidFill>
                <a:schemeClr val="dk1"/>
              </a:solidFill>
              <a:latin typeface="Calibri"/>
              <a:ea typeface="Calibri"/>
              <a:cs typeface="Calibri"/>
              <a:sym typeface="Calibri"/>
            </a:endParaRPr>
          </a:p>
        </p:txBody>
      </p:sp>
      <p:sp>
        <p:nvSpPr>
          <p:cNvPr id="220" name="Google Shape;220;p61"/>
          <p:cNvSpPr txBox="1"/>
          <p:nvPr/>
        </p:nvSpPr>
        <p:spPr>
          <a:xfrm>
            <a:off x="739482" y="1343346"/>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Come salvare la biodiversità - parte 2</a:t>
            </a:r>
            <a:endParaRPr b="1" i="0" sz="2400" u="none" cap="none" strike="noStrike">
              <a:solidFill>
                <a:srgbClr val="42AC32"/>
              </a:solidFill>
              <a:latin typeface="Calibri"/>
              <a:ea typeface="Calibri"/>
              <a:cs typeface="Calibri"/>
              <a:sym typeface="Calibri"/>
            </a:endParaRPr>
          </a:p>
        </p:txBody>
      </p:sp>
      <p:sp>
        <p:nvSpPr>
          <p:cNvPr id="221" name="Google Shape;221;p6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62"/>
          <p:cNvSpPr txBox="1"/>
          <p:nvPr>
            <p:ph idx="1" type="body"/>
          </p:nvPr>
        </p:nvSpPr>
        <p:spPr>
          <a:xfrm>
            <a:off x="268796" y="1195485"/>
            <a:ext cx="9138026" cy="4759737"/>
          </a:xfrm>
          <a:prstGeom prst="rect">
            <a:avLst/>
          </a:prstGeom>
          <a:noFill/>
          <a:ln>
            <a:noFill/>
          </a:ln>
        </p:spPr>
        <p:txBody>
          <a:bodyPr anchorCtr="0" anchor="t" bIns="45700" lIns="91425" spcFirstLastPara="1" rIns="91425" wrap="square" tIns="45700">
            <a:noAutofit/>
          </a:bodyPr>
          <a:lstStyle/>
          <a:p>
            <a:pPr indent="-228600" lvl="0" marL="457200" rtl="0" algn="l">
              <a:lnSpc>
                <a:spcPct val="150000"/>
              </a:lnSpc>
              <a:spcBef>
                <a:spcPts val="1000"/>
              </a:spcBef>
              <a:spcAft>
                <a:spcPts val="0"/>
              </a:spcAft>
              <a:buSzPts val="1088"/>
              <a:buFont typeface="Arial"/>
              <a:buAutoNum type="arabicPeriod" startAt="7"/>
            </a:pPr>
            <a:r>
              <a:rPr b="1" lang="it-IT" sz="1600">
                <a:solidFill>
                  <a:schemeClr val="dk1"/>
                </a:solidFill>
                <a:latin typeface="Calibri"/>
                <a:ea typeface="Calibri"/>
                <a:cs typeface="Calibri"/>
                <a:sym typeface="Calibri"/>
              </a:rPr>
              <a:t>Educazione e advocacy</a:t>
            </a:r>
            <a:r>
              <a:rPr lang="it-IT" sz="1600">
                <a:solidFill>
                  <a:schemeClr val="dk1"/>
                </a:solidFill>
                <a:latin typeface="Calibri"/>
                <a:ea typeface="Calibri"/>
                <a:cs typeface="Calibri"/>
                <a:sym typeface="Calibri"/>
              </a:rPr>
              <a:t>: Sensibilizzare sui temi della conservazione della biodiversità condividendo informazioni e sostenendo politiche che proteggano gli ambienti naturali.</a:t>
            </a:r>
            <a:endParaRPr/>
          </a:p>
          <a:p>
            <a:pPr indent="-228600" lvl="0" marL="457200" rtl="0" algn="l">
              <a:lnSpc>
                <a:spcPct val="150000"/>
              </a:lnSpc>
              <a:spcBef>
                <a:spcPts val="1000"/>
              </a:spcBef>
              <a:spcAft>
                <a:spcPts val="0"/>
              </a:spcAft>
              <a:buSzPts val="1088"/>
              <a:buFont typeface="Arial"/>
              <a:buAutoNum type="arabicPeriod" startAt="7"/>
            </a:pPr>
            <a:r>
              <a:rPr b="1" lang="it-IT" sz="1600">
                <a:solidFill>
                  <a:schemeClr val="dk1"/>
                </a:solidFill>
                <a:latin typeface="Calibri"/>
                <a:ea typeface="Calibri"/>
                <a:cs typeface="Calibri"/>
                <a:sym typeface="Calibri"/>
              </a:rPr>
              <a:t>Pratiche favorevoli alla fauna selvatica</a:t>
            </a:r>
            <a:r>
              <a:rPr lang="it-IT" sz="1600">
                <a:solidFill>
                  <a:schemeClr val="dk1"/>
                </a:solidFill>
                <a:latin typeface="Calibri"/>
                <a:ea typeface="Calibri"/>
                <a:cs typeface="Calibri"/>
                <a:sym typeface="Calibri"/>
              </a:rPr>
              <a:t>: Praticare una proprietà responsabile degli animali domestici, tenendo i gatti in casa e i cani al guinzaglio per proteggere la fauna selvatica dalla predazione. Inoltre, utilizzare vetri e luci adatti agli uccelli per evitare collisioni e disorientamento.</a:t>
            </a:r>
            <a:endParaRPr/>
          </a:p>
          <a:p>
            <a:pPr indent="-228600" lvl="0" marL="457200" rtl="0" algn="l">
              <a:lnSpc>
                <a:spcPct val="150000"/>
              </a:lnSpc>
              <a:spcBef>
                <a:spcPts val="1000"/>
              </a:spcBef>
              <a:spcAft>
                <a:spcPts val="0"/>
              </a:spcAft>
              <a:buSzPts val="1088"/>
              <a:buFont typeface="Arial"/>
              <a:buAutoNum type="arabicPeriod" startAt="7"/>
            </a:pPr>
            <a:r>
              <a:rPr b="1" lang="it-IT" sz="1600">
                <a:solidFill>
                  <a:schemeClr val="dk1"/>
                </a:solidFill>
                <a:latin typeface="Calibri"/>
                <a:ea typeface="Calibri"/>
                <a:cs typeface="Calibri"/>
                <a:sym typeface="Calibri"/>
              </a:rPr>
              <a:t>Ridurre l'impronta di carbonio</a:t>
            </a:r>
            <a:r>
              <a:rPr lang="it-IT" sz="1600">
                <a:solidFill>
                  <a:schemeClr val="dk1"/>
                </a:solidFill>
                <a:latin typeface="Calibri"/>
                <a:ea typeface="Calibri"/>
                <a:cs typeface="Calibri"/>
                <a:sym typeface="Calibri"/>
              </a:rPr>
              <a:t>: Il cambiamento climatico è una delle principali minacce alla biodiversità. Riducete la vostra impronta di carbonio utilizzando i trasporti pubblici, facendo car pooling, utilizzando elettrodomestici a basso consumo e sostenendo le fonti di energia rinnovabili.</a:t>
            </a:r>
            <a:endParaRPr/>
          </a:p>
          <a:p>
            <a:pPr indent="-228600" lvl="0" marL="457200" rtl="0" algn="l">
              <a:lnSpc>
                <a:spcPct val="150000"/>
              </a:lnSpc>
              <a:spcBef>
                <a:spcPts val="1000"/>
              </a:spcBef>
              <a:spcAft>
                <a:spcPts val="0"/>
              </a:spcAft>
              <a:buSzPts val="1088"/>
              <a:buFont typeface="Arial"/>
              <a:buAutoNum type="arabicPeriod" startAt="7"/>
            </a:pPr>
            <a:r>
              <a:rPr b="1" lang="it-IT" sz="1600">
                <a:solidFill>
                  <a:schemeClr val="dk1"/>
                </a:solidFill>
                <a:latin typeface="Calibri"/>
                <a:ea typeface="Calibri"/>
                <a:cs typeface="Calibri"/>
                <a:sym typeface="Calibri"/>
              </a:rPr>
              <a:t>Volontariato e donazioni</a:t>
            </a:r>
            <a:r>
              <a:rPr lang="it-IT" sz="1600">
                <a:solidFill>
                  <a:schemeClr val="dk1"/>
                </a:solidFill>
                <a:latin typeface="Calibri"/>
                <a:ea typeface="Calibri"/>
                <a:cs typeface="Calibri"/>
                <a:sym typeface="Calibri"/>
              </a:rPr>
              <a:t>: Contribuite con il vostro tempo e le vostre risorse alle organizzazioni e alle iniziative di conservazione locali. Molte organizzazioni ambientaliste e faunistiche si affidano a volontari e donazioni per svolgere il loro lavoro.</a:t>
            </a:r>
            <a:endParaRPr>
              <a:solidFill>
                <a:schemeClr val="dk1"/>
              </a:solidFill>
            </a:endParaRPr>
          </a:p>
        </p:txBody>
      </p:sp>
      <p:sp>
        <p:nvSpPr>
          <p:cNvPr id="227" name="Google Shape;227;p62"/>
          <p:cNvSpPr txBox="1"/>
          <p:nvPr/>
        </p:nvSpPr>
        <p:spPr>
          <a:xfrm>
            <a:off x="421906" y="902778"/>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Come salvare la biodiversità - parte 3</a:t>
            </a:r>
            <a:endParaRPr b="1" i="0" sz="2400" u="none" cap="none" strike="noStrike">
              <a:solidFill>
                <a:srgbClr val="42AC32"/>
              </a:solidFill>
              <a:latin typeface="Calibri"/>
              <a:ea typeface="Calibri"/>
              <a:cs typeface="Calibri"/>
              <a:sym typeface="Calibri"/>
            </a:endParaRPr>
          </a:p>
        </p:txBody>
      </p:sp>
      <p:sp>
        <p:nvSpPr>
          <p:cNvPr id="228" name="Google Shape;228;p6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63"/>
          <p:cNvSpPr txBox="1"/>
          <p:nvPr>
            <p:ph idx="1" type="body"/>
          </p:nvPr>
        </p:nvSpPr>
        <p:spPr>
          <a:xfrm>
            <a:off x="157125" y="1546677"/>
            <a:ext cx="8859055" cy="3948142"/>
          </a:xfrm>
          <a:prstGeom prst="rect">
            <a:avLst/>
          </a:prstGeom>
          <a:noFill/>
          <a:ln>
            <a:noFill/>
          </a:ln>
        </p:spPr>
        <p:txBody>
          <a:bodyPr anchorCtr="0" anchor="t" bIns="45700" lIns="91425" spcFirstLastPara="1" rIns="91425" wrap="square" tIns="45700">
            <a:noAutofit/>
          </a:bodyPr>
          <a:lstStyle/>
          <a:p>
            <a:pPr indent="-171450" lvl="0" marL="171450" rtl="0" algn="l">
              <a:lnSpc>
                <a:spcPct val="100000"/>
              </a:lnSpc>
              <a:spcBef>
                <a:spcPts val="0"/>
              </a:spcBef>
              <a:spcAft>
                <a:spcPts val="0"/>
              </a:spcAft>
              <a:buClr>
                <a:srgbClr val="7F7F7F"/>
              </a:buClr>
              <a:buSzPts val="900"/>
              <a:buFont typeface="Arial"/>
              <a:buChar char="•"/>
            </a:pPr>
            <a:r>
              <a:rPr b="1" lang="it-IT" sz="1500">
                <a:solidFill>
                  <a:schemeClr val="dk1"/>
                </a:solidFill>
                <a:latin typeface="Calibri"/>
                <a:ea typeface="Calibri"/>
                <a:cs typeface="Calibri"/>
                <a:sym typeface="Calibri"/>
              </a:rPr>
              <a:t>Coltivazione di piante autoctone</a:t>
            </a:r>
            <a:r>
              <a:rPr lang="it-IT" sz="1500">
                <a:solidFill>
                  <a:schemeClr val="dk1"/>
                </a:solidFill>
                <a:latin typeface="Calibri"/>
                <a:ea typeface="Calibri"/>
                <a:cs typeface="Calibri"/>
                <a:sym typeface="Calibri"/>
              </a:rPr>
              <a:t>: si riferisce alla pratica di progettare, coltivare e mantenere giardini utilizzando specie vegetali autoctone di una specifica regione geografica.</a:t>
            </a:r>
            <a:endParaRPr/>
          </a:p>
          <a:p>
            <a:pPr indent="0" lvl="0" marL="0" rtl="0" algn="l">
              <a:lnSpc>
                <a:spcPct val="100000"/>
              </a:lnSpc>
              <a:spcBef>
                <a:spcPts val="0"/>
              </a:spcBef>
              <a:spcAft>
                <a:spcPts val="0"/>
              </a:spcAft>
              <a:buClr>
                <a:srgbClr val="7F7F7F"/>
              </a:buClr>
              <a:buSzPts val="900"/>
              <a:buNone/>
            </a:pPr>
            <a:r>
              <a:t/>
            </a:r>
            <a:endParaRPr sz="1500">
              <a:solidFill>
                <a:schemeClr val="dk1"/>
              </a:solidFill>
              <a:latin typeface="Calibri"/>
              <a:ea typeface="Calibri"/>
              <a:cs typeface="Calibri"/>
              <a:sym typeface="Calibri"/>
            </a:endParaRPr>
          </a:p>
          <a:p>
            <a:pPr indent="-171450" lvl="0" marL="171450" rtl="0" algn="l">
              <a:lnSpc>
                <a:spcPct val="100000"/>
              </a:lnSpc>
              <a:spcBef>
                <a:spcPts val="0"/>
              </a:spcBef>
              <a:spcAft>
                <a:spcPts val="0"/>
              </a:spcAft>
              <a:buClr>
                <a:srgbClr val="7F7F7F"/>
              </a:buClr>
              <a:buSzPts val="900"/>
              <a:buFont typeface="Arial"/>
              <a:buChar char="•"/>
            </a:pPr>
            <a:r>
              <a:rPr b="1" lang="it-IT" sz="1500">
                <a:solidFill>
                  <a:schemeClr val="dk1"/>
                </a:solidFill>
                <a:latin typeface="Calibri"/>
                <a:ea typeface="Calibri"/>
                <a:cs typeface="Calibri"/>
                <a:sym typeface="Calibri"/>
              </a:rPr>
              <a:t>Valorizzazione della biodiversità</a:t>
            </a:r>
            <a:r>
              <a:rPr lang="it-IT" sz="1500">
                <a:solidFill>
                  <a:schemeClr val="dk1"/>
                </a:solidFill>
                <a:latin typeface="Calibri"/>
                <a:ea typeface="Calibri"/>
                <a:cs typeface="Calibri"/>
                <a:sym typeface="Calibri"/>
              </a:rPr>
              <a:t>: si riferisce agli sforzi e alle pratiche volte ad aumentare e arricchire la varietà di organismi viventi all'interno di un particolare ecosistema o habitat. </a:t>
            </a:r>
            <a:endParaRPr/>
          </a:p>
          <a:p>
            <a:pPr indent="0" lvl="0" marL="0" rtl="0" algn="l">
              <a:lnSpc>
                <a:spcPct val="100000"/>
              </a:lnSpc>
              <a:spcBef>
                <a:spcPts val="0"/>
              </a:spcBef>
              <a:spcAft>
                <a:spcPts val="0"/>
              </a:spcAft>
              <a:buClr>
                <a:srgbClr val="7F7F7F"/>
              </a:buClr>
              <a:buSzPts val="900"/>
              <a:buNone/>
            </a:pPr>
            <a:r>
              <a:t/>
            </a:r>
            <a:endParaRPr sz="1500">
              <a:solidFill>
                <a:schemeClr val="dk1"/>
              </a:solidFill>
              <a:latin typeface="Calibri"/>
              <a:ea typeface="Calibri"/>
              <a:cs typeface="Calibri"/>
              <a:sym typeface="Calibri"/>
            </a:endParaRPr>
          </a:p>
          <a:p>
            <a:pPr indent="-171450" lvl="0" marL="171450" rtl="0" algn="l">
              <a:lnSpc>
                <a:spcPct val="100000"/>
              </a:lnSpc>
              <a:spcBef>
                <a:spcPts val="0"/>
              </a:spcBef>
              <a:spcAft>
                <a:spcPts val="0"/>
              </a:spcAft>
              <a:buClr>
                <a:srgbClr val="7F7F7F"/>
              </a:buClr>
              <a:buSzPts val="900"/>
              <a:buFont typeface="Arial"/>
              <a:buChar char="•"/>
            </a:pPr>
            <a:r>
              <a:rPr b="1" lang="it-IT" sz="1500">
                <a:solidFill>
                  <a:schemeClr val="dk1"/>
                </a:solidFill>
                <a:latin typeface="Calibri"/>
                <a:ea typeface="Calibri"/>
                <a:cs typeface="Calibri"/>
                <a:sym typeface="Calibri"/>
              </a:rPr>
              <a:t>Perché gli alimenti locali sono migliori per l'ambiente? </a:t>
            </a:r>
            <a:r>
              <a:rPr lang="it-IT" sz="1500">
                <a:solidFill>
                  <a:schemeClr val="dk1"/>
                </a:solidFill>
                <a:latin typeface="Calibri"/>
                <a:ea typeface="Calibri"/>
                <a:cs typeface="Calibri"/>
                <a:sym typeface="Calibri"/>
              </a:rPr>
              <a:t>Mangiare cibo locale è più sostenibile. Poiché non viaggia molto quando arriva a casa vostra, si brucia meno benzina e si producono meno gas serra. Inoltre, poiché i frutti sono maturati più a lungo prima di essere raccolti, possono essere più sani.</a:t>
            </a:r>
            <a:endParaRPr/>
          </a:p>
          <a:p>
            <a:pPr indent="-114300" lvl="0" marL="171450" rtl="0" algn="l">
              <a:lnSpc>
                <a:spcPct val="100000"/>
              </a:lnSpc>
              <a:spcBef>
                <a:spcPts val="0"/>
              </a:spcBef>
              <a:spcAft>
                <a:spcPts val="0"/>
              </a:spcAft>
              <a:buClr>
                <a:srgbClr val="7F7F7F"/>
              </a:buClr>
              <a:buSzPts val="900"/>
              <a:buFont typeface="Arial"/>
              <a:buNone/>
            </a:pPr>
            <a:r>
              <a:t/>
            </a:r>
            <a:endParaRPr sz="1500">
              <a:solidFill>
                <a:schemeClr val="dk1"/>
              </a:solidFill>
              <a:latin typeface="Calibri"/>
              <a:ea typeface="Calibri"/>
              <a:cs typeface="Calibri"/>
              <a:sym typeface="Calibri"/>
            </a:endParaRPr>
          </a:p>
          <a:p>
            <a:pPr indent="-171450" lvl="0" marL="171450" rtl="0" algn="l">
              <a:lnSpc>
                <a:spcPct val="100000"/>
              </a:lnSpc>
              <a:spcBef>
                <a:spcPts val="0"/>
              </a:spcBef>
              <a:spcAft>
                <a:spcPts val="0"/>
              </a:spcAft>
              <a:buClr>
                <a:srgbClr val="7F7F7F"/>
              </a:buClr>
              <a:buSzPts val="900"/>
              <a:buFont typeface="Arial"/>
              <a:buChar char="•"/>
            </a:pPr>
            <a:r>
              <a:rPr b="1" lang="it-IT" sz="1500">
                <a:solidFill>
                  <a:schemeClr val="dk1"/>
                </a:solidFill>
                <a:latin typeface="Calibri"/>
                <a:ea typeface="Calibri"/>
                <a:cs typeface="Calibri"/>
                <a:sym typeface="Calibri"/>
              </a:rPr>
              <a:t>Riduzione dell'impronta di carbonio</a:t>
            </a:r>
            <a:r>
              <a:rPr lang="it-IT" sz="1500">
                <a:solidFill>
                  <a:schemeClr val="dk1"/>
                </a:solidFill>
                <a:latin typeface="Calibri"/>
                <a:ea typeface="Calibri"/>
                <a:cs typeface="Calibri"/>
                <a:sym typeface="Calibri"/>
              </a:rPr>
              <a:t>: Gli alimenti locali richiedono meno trasporti, riducendo le emissioni di gas serra associate alle spedizioni su lunghe distanze. Ciò contribuisce a combattere il cambiamento climatico e a ridurre l'impronta di carbonio della produzione alimentare.</a:t>
            </a:r>
            <a:endParaRPr/>
          </a:p>
          <a:p>
            <a:pPr indent="0" lvl="0" marL="0" rtl="0" algn="l">
              <a:lnSpc>
                <a:spcPct val="100000"/>
              </a:lnSpc>
              <a:spcBef>
                <a:spcPts val="0"/>
              </a:spcBef>
              <a:spcAft>
                <a:spcPts val="0"/>
              </a:spcAft>
              <a:buClr>
                <a:srgbClr val="7F7F7F"/>
              </a:buClr>
              <a:buSzPts val="900"/>
              <a:buNone/>
            </a:pPr>
            <a:r>
              <a:t/>
            </a:r>
            <a:endParaRPr sz="1500">
              <a:solidFill>
                <a:schemeClr val="dk1"/>
              </a:solidFill>
              <a:latin typeface="Calibri"/>
              <a:ea typeface="Calibri"/>
              <a:cs typeface="Calibri"/>
              <a:sym typeface="Calibri"/>
            </a:endParaRPr>
          </a:p>
          <a:p>
            <a:pPr indent="-171450" lvl="0" marL="171450" rtl="0" algn="l">
              <a:lnSpc>
                <a:spcPct val="100000"/>
              </a:lnSpc>
              <a:spcBef>
                <a:spcPts val="0"/>
              </a:spcBef>
              <a:spcAft>
                <a:spcPts val="0"/>
              </a:spcAft>
              <a:buClr>
                <a:srgbClr val="7F7F7F"/>
              </a:buClr>
              <a:buSzPts val="900"/>
              <a:buFont typeface="Arial"/>
              <a:buChar char="•"/>
            </a:pPr>
            <a:r>
              <a:rPr b="1" lang="it-IT" sz="1500">
                <a:solidFill>
                  <a:schemeClr val="dk1"/>
                </a:solidFill>
                <a:latin typeface="Calibri"/>
                <a:ea typeface="Calibri"/>
                <a:cs typeface="Calibri"/>
                <a:sym typeface="Calibri"/>
              </a:rPr>
              <a:t>Cibo più fresco e nutriente</a:t>
            </a:r>
            <a:r>
              <a:rPr lang="it-IT" sz="1500">
                <a:solidFill>
                  <a:schemeClr val="dk1"/>
                </a:solidFill>
                <a:latin typeface="Calibri"/>
                <a:ea typeface="Calibri"/>
                <a:cs typeface="Calibri"/>
                <a:sym typeface="Calibri"/>
              </a:rPr>
              <a:t>: Gli alimenti coltivati localmente sono spesso più freschi perché non vengono trasportati per lungo tempo. Questo può tradursi in un contenuto nutrizionale più elevato e in un gusto migliore.</a:t>
            </a:r>
            <a:endParaRPr sz="1500">
              <a:solidFill>
                <a:schemeClr val="dk1"/>
              </a:solidFill>
              <a:latin typeface="Calibri"/>
              <a:ea typeface="Calibri"/>
              <a:cs typeface="Calibri"/>
              <a:sym typeface="Calibri"/>
            </a:endParaRPr>
          </a:p>
          <a:p>
            <a:pPr indent="-114300" lvl="0" marL="171450" rtl="0" algn="l">
              <a:lnSpc>
                <a:spcPct val="200000"/>
              </a:lnSpc>
              <a:spcBef>
                <a:spcPts val="0"/>
              </a:spcBef>
              <a:spcAft>
                <a:spcPts val="0"/>
              </a:spcAft>
              <a:buClr>
                <a:srgbClr val="7F7F7F"/>
              </a:buClr>
              <a:buSzPts val="900"/>
              <a:buFont typeface="Arial"/>
              <a:buNone/>
            </a:pPr>
            <a:r>
              <a:t/>
            </a:r>
            <a:endParaRPr/>
          </a:p>
        </p:txBody>
      </p:sp>
      <p:sp>
        <p:nvSpPr>
          <p:cNvPr id="234" name="Google Shape;234;p63"/>
          <p:cNvSpPr txBox="1"/>
          <p:nvPr/>
        </p:nvSpPr>
        <p:spPr>
          <a:xfrm>
            <a:off x="0" y="956726"/>
            <a:ext cx="9995554" cy="406455"/>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300" u="none" cap="none" strike="noStrike">
                <a:solidFill>
                  <a:srgbClr val="42AC32"/>
                </a:solidFill>
                <a:latin typeface="Calibri"/>
                <a:ea typeface="Calibri"/>
                <a:cs typeface="Calibri"/>
                <a:sym typeface="Calibri"/>
              </a:rPr>
              <a:t>Tema 2: Coltivazione di piante autoctone e valorizzazione della biodiversità</a:t>
            </a:r>
            <a:endParaRPr b="1" i="0" sz="2300" u="none" cap="none" strike="noStrike">
              <a:solidFill>
                <a:srgbClr val="42AC32"/>
              </a:solidFill>
              <a:latin typeface="Calibri"/>
              <a:ea typeface="Calibri"/>
              <a:cs typeface="Calibri"/>
              <a:sym typeface="Calibri"/>
            </a:endParaRPr>
          </a:p>
        </p:txBody>
      </p:sp>
      <p:sp>
        <p:nvSpPr>
          <p:cNvPr id="235" name="Google Shape;235;p6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6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41" name="Google Shape;241;p64"/>
          <p:cNvSpPr txBox="1"/>
          <p:nvPr/>
        </p:nvSpPr>
        <p:spPr>
          <a:xfrm>
            <a:off x="489349" y="1138795"/>
            <a:ext cx="8807963"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it-IT" sz="2000" u="none" cap="none" strike="noStrike">
                <a:solidFill>
                  <a:schemeClr val="dk1"/>
                </a:solidFill>
                <a:latin typeface="Calibri"/>
                <a:ea typeface="Calibri"/>
                <a:cs typeface="Calibri"/>
                <a:sym typeface="Calibri"/>
              </a:rPr>
              <a:t>Come ridurre l'impronta di carbonio degli alimenti coltivando i propri ortaggi in uno spazio ridotto</a:t>
            </a:r>
            <a:endParaRPr b="1" i="0" sz="1800" u="none" cap="none" strike="noStrike">
              <a:solidFill>
                <a:srgbClr val="000000"/>
              </a:solidFill>
              <a:latin typeface="Montserrat Medium"/>
              <a:ea typeface="Montserrat Medium"/>
              <a:cs typeface="Montserrat Medium"/>
              <a:sym typeface="Montserrat Medium"/>
            </a:endParaRPr>
          </a:p>
        </p:txBody>
      </p:sp>
      <p:sp>
        <p:nvSpPr>
          <p:cNvPr id="242" name="Google Shape;242;p64"/>
          <p:cNvSpPr txBox="1"/>
          <p:nvPr/>
        </p:nvSpPr>
        <p:spPr>
          <a:xfrm>
            <a:off x="489349" y="3463638"/>
            <a:ext cx="8287800"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it-IT" sz="2000" u="none" cap="none" strike="noStrike">
                <a:solidFill>
                  <a:schemeClr val="dk1"/>
                </a:solidFill>
                <a:latin typeface="Calibri"/>
                <a:ea typeface="Calibri"/>
                <a:cs typeface="Calibri"/>
                <a:sym typeface="Calibri"/>
              </a:rPr>
              <a:t>Creare un giardino che accolga la fauna selvatica per aiutare la natura</a:t>
            </a:r>
            <a:endParaRPr b="0" i="0" sz="1800" u="none" cap="none" strike="noStrike">
              <a:solidFill>
                <a:srgbClr val="000000"/>
              </a:solidFill>
              <a:latin typeface="Montserrat"/>
              <a:ea typeface="Montserrat"/>
              <a:cs typeface="Montserrat"/>
              <a:sym typeface="Montserrat"/>
            </a:endParaRPr>
          </a:p>
        </p:txBody>
      </p:sp>
      <p:sp>
        <p:nvSpPr>
          <p:cNvPr id="243" name="Google Shape;243;p64"/>
          <p:cNvSpPr txBox="1"/>
          <p:nvPr/>
        </p:nvSpPr>
        <p:spPr>
          <a:xfrm>
            <a:off x="489350" y="2123675"/>
            <a:ext cx="49971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Arial"/>
                <a:ea typeface="Arial"/>
                <a:cs typeface="Arial"/>
                <a:sym typeface="Arial"/>
              </a:rPr>
              <a:t>https://www.youtube.com/watch?v=uTmbT1R4rz4</a:t>
            </a:r>
            <a:endParaRPr b="0" i="0" sz="1600" u="none" cap="none" strike="noStrike">
              <a:solidFill>
                <a:schemeClr val="dk1"/>
              </a:solidFill>
              <a:latin typeface="Calibri"/>
              <a:ea typeface="Calibri"/>
              <a:cs typeface="Calibri"/>
              <a:sym typeface="Calibri"/>
            </a:endParaRPr>
          </a:p>
        </p:txBody>
      </p:sp>
      <p:sp>
        <p:nvSpPr>
          <p:cNvPr id="244" name="Google Shape;244;p64"/>
          <p:cNvSpPr txBox="1"/>
          <p:nvPr/>
        </p:nvSpPr>
        <p:spPr>
          <a:xfrm>
            <a:off x="658375" y="4293100"/>
            <a:ext cx="51435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https://www.youtube.com/watch?v=PCH-u6z6_tM&amp;t=59s</a:t>
            </a:r>
            <a:endParaRPr b="0" i="0" sz="1600" u="none" cap="none" strike="noStrike">
              <a:solidFill>
                <a:schemeClr val="dk1"/>
              </a:solidFill>
              <a:latin typeface="Calibri"/>
              <a:ea typeface="Calibri"/>
              <a:cs typeface="Calibri"/>
              <a:sym typeface="Calibri"/>
            </a:endParaRPr>
          </a:p>
        </p:txBody>
      </p:sp>
      <p:pic>
        <p:nvPicPr>
          <p:cNvPr descr="This is our first video ever of our balcony garden. We decided to make this video after we recently moved to the Netherlands and started a garden in one of our balcony. The results were simply amazing and we wanted to share with you the ideas, tips and a first tour of the garden. You can grow tens of tomato plants, peppers, chilies, eggplants, onions, carrots, radishes, strawberries, lettuce, cucumbers, spinach and many more!&#10;We started the garden at the end of April and this video was made on August 2, 2020.&#10;Let us know your thoughts and comments below! Thanks." id="245" name="Google Shape;245;p64" title="Balcony Garden Tour | How to Grow Vegetables in a Small Space">
            <a:hlinkClick r:id="rId3"/>
          </p:cNvPr>
          <p:cNvPicPr preferRelativeResize="0"/>
          <p:nvPr/>
        </p:nvPicPr>
        <p:blipFill rotWithShape="1">
          <a:blip r:embed="rId4">
            <a:alphaModFix/>
          </a:blip>
          <a:srcRect b="0" l="0" r="0" t="0"/>
          <a:stretch/>
        </p:blipFill>
        <p:spPr>
          <a:xfrm>
            <a:off x="6253247" y="1675600"/>
            <a:ext cx="2816978" cy="1584550"/>
          </a:xfrm>
          <a:prstGeom prst="rect">
            <a:avLst/>
          </a:prstGeom>
          <a:noFill/>
          <a:ln>
            <a:noFill/>
          </a:ln>
        </p:spPr>
      </p:pic>
      <p:pic>
        <p:nvPicPr>
          <p:cNvPr descr="#gardens #habitats #environment #ngscience &#10;Gardens are not just spaces where plants grow; they are also habitats where many creatures live. Gardens can be home to insects like butterflies and beetles, birds that sing in the trees, and mammals like rabbits or hedgehogs that come out at night.&#10;&#10;Different types of gardens can create different habitats. Some gardens are full of flowers, providing a colorful feast for bees, butterflies, and other insects. Vegetable gardens might attract creatures like rabbits or birds, while a pond in a garden can create a home for frogs, fish, and dragonflies.&#10;&#10;Taking care of a garden habitat involves growing plants, but also looking after the creatures that live there. This includes providing food, water, and shelter for them. For example, bird feeders can attract birds, and leaving some parts of the garden untidy can provide hiding places for small creatures.&#10;&#10;Garden habitats can change with the seasons. In the spring, flowers may bloom and attract bees and butterflies. In the summer, you might see birds building nests, while in the fall, you might spot squirrels gathering nuts. Even in winter, gardens can provide food and shelter for animals.&#10;&#10;Gardens can also be places for us to explore and learn about nature. We can watch a caterpillar turn into a butterfly, learn about different types of birds, or discover how plants change throughout the year. It's like having a little piece of the wild right in our own backyard.&#10;&#10;Garden habitats are important for wildlife. As more and more natural habitats are lost, gardens can provide vital spaces for creatures to live. By creating a garden that welcomes wildlife, we can help to protect nature.&#10;&#10;Gardens are amazing places. Not only do they provide us with beautiful flowers and tasty vegetables, but they also create homes for many different creatures. Taking care of a garden habitat helps us understand how all living things are connected and why it's important to protect nature.&#10;&#10;Next time you're in a garden, take a moment to look around. You'll be surprised at how much life a garden can hold! Remember, by caring for our gardens, we're also caring for the many creatures that call them home." id="246" name="Google Shape;246;p64" title="A Garden Habitat">
            <a:hlinkClick r:id="rId5"/>
          </p:cNvPr>
          <p:cNvPicPr preferRelativeResize="0"/>
          <p:nvPr/>
        </p:nvPicPr>
        <p:blipFill rotWithShape="1">
          <a:blip r:embed="rId6">
            <a:alphaModFix/>
          </a:blip>
          <a:srcRect b="0" l="0" r="0" t="0"/>
          <a:stretch/>
        </p:blipFill>
        <p:spPr>
          <a:xfrm>
            <a:off x="6253249" y="4214305"/>
            <a:ext cx="2816976" cy="158454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1000"/>
                                        <p:tgtEl>
                                          <p:spTgt spid="2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6"/>
                                        </p:tgtEl>
                                        <p:attrNameLst>
                                          <p:attrName>style.visibility</p:attrName>
                                        </p:attrNameLst>
                                      </p:cBhvr>
                                      <p:to>
                                        <p:strVal val="visible"/>
                                      </p:to>
                                    </p:set>
                                    <p:animEffect filter="fade" transition="in">
                                      <p:cBhvr>
                                        <p:cTn dur="1000"/>
                                        <p:tgtEl>
                                          <p:spTgt spid="2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65"/>
          <p:cNvSpPr txBox="1"/>
          <p:nvPr>
            <p:ph idx="1" type="body"/>
          </p:nvPr>
        </p:nvSpPr>
        <p:spPr>
          <a:xfrm>
            <a:off x="329027" y="1986017"/>
            <a:ext cx="8831400" cy="3281366"/>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Ecco una ricetta in 10 punti su come creare un piccolo orto ecologico sul balcone che funga da habitat per gli animali:</a:t>
            </a:r>
            <a:endParaRPr>
              <a:solidFill>
                <a:schemeClr val="dk1"/>
              </a:solidFill>
            </a:endParaRPr>
          </a:p>
          <a:p>
            <a:pPr indent="-228600" lvl="0" marL="457200" rtl="0" algn="l">
              <a:lnSpc>
                <a:spcPct val="100000"/>
              </a:lnSpc>
              <a:spcBef>
                <a:spcPts val="1000"/>
              </a:spcBef>
              <a:spcAft>
                <a:spcPts val="0"/>
              </a:spcAft>
              <a:buSzPts val="1088"/>
              <a:buFont typeface="Arial"/>
              <a:buAutoNum type="arabicPeriod"/>
            </a:pPr>
            <a:r>
              <a:rPr lang="it-IT" sz="1600">
                <a:solidFill>
                  <a:schemeClr val="dk1"/>
                </a:solidFill>
                <a:latin typeface="Calibri"/>
                <a:ea typeface="Calibri"/>
                <a:cs typeface="Calibri"/>
                <a:sym typeface="Calibri"/>
              </a:rPr>
              <a:t>Scegliete piante autoctone: Scegliete specie di piante autoctone che si adattano al clima e alle condizioni del suolo della vostra regione. Queste piante forniscono cibo e riparo alla fauna locale.</a:t>
            </a:r>
            <a:endParaRPr/>
          </a:p>
          <a:p>
            <a:pPr indent="-228600" lvl="0" marL="457200" rtl="0" algn="l">
              <a:lnSpc>
                <a:spcPct val="100000"/>
              </a:lnSpc>
              <a:spcBef>
                <a:spcPts val="1000"/>
              </a:spcBef>
              <a:spcAft>
                <a:spcPts val="0"/>
              </a:spcAft>
              <a:buSzPts val="1088"/>
              <a:buFont typeface="Arial"/>
              <a:buAutoNum type="arabicPeriod"/>
            </a:pPr>
            <a:r>
              <a:rPr lang="it-IT" sz="1600">
                <a:solidFill>
                  <a:schemeClr val="dk1"/>
                </a:solidFill>
                <a:latin typeface="Calibri"/>
                <a:ea typeface="Calibri"/>
                <a:cs typeface="Calibri"/>
                <a:sym typeface="Calibri"/>
              </a:rPr>
              <a:t>Giardinaggio in contenitore: Utilizzate contenitori o vasi sospesi per ottimizzare lo spazio. Assicuratevi un drenaggio adeguato e scegliete vasi realizzati con materiali sostenibili.</a:t>
            </a:r>
            <a:endParaRPr/>
          </a:p>
          <a:p>
            <a:pPr indent="-228600" lvl="0" marL="457200" rtl="0" algn="l">
              <a:lnSpc>
                <a:spcPct val="100000"/>
              </a:lnSpc>
              <a:spcBef>
                <a:spcPts val="1000"/>
              </a:spcBef>
              <a:spcAft>
                <a:spcPts val="0"/>
              </a:spcAft>
              <a:buSzPts val="1088"/>
              <a:buFont typeface="Arial"/>
              <a:buAutoNum type="arabicPeriod"/>
            </a:pPr>
            <a:r>
              <a:rPr lang="it-IT" sz="1600">
                <a:solidFill>
                  <a:schemeClr val="dk1"/>
                </a:solidFill>
                <a:latin typeface="Calibri"/>
                <a:ea typeface="Calibri"/>
                <a:cs typeface="Calibri"/>
                <a:sym typeface="Calibri"/>
              </a:rPr>
              <a:t>Create strati: Progettate il vostro giardino con strati verticali, come arbusti alti, piante da terra e rampicanti, per offrire diversi livelli di habitat agli animali.</a:t>
            </a:r>
            <a:endParaRPr/>
          </a:p>
          <a:p>
            <a:pPr indent="-228600" lvl="0" marL="457200" rtl="0" algn="l">
              <a:lnSpc>
                <a:spcPct val="100000"/>
              </a:lnSpc>
              <a:spcBef>
                <a:spcPts val="1000"/>
              </a:spcBef>
              <a:spcAft>
                <a:spcPts val="0"/>
              </a:spcAft>
              <a:buSzPts val="1088"/>
              <a:buFont typeface="Arial"/>
              <a:buAutoNum type="arabicPeriod"/>
            </a:pPr>
            <a:r>
              <a:rPr lang="it-IT" sz="1600">
                <a:solidFill>
                  <a:schemeClr val="dk1"/>
                </a:solidFill>
                <a:latin typeface="Calibri"/>
                <a:ea typeface="Calibri"/>
                <a:cs typeface="Calibri"/>
                <a:sym typeface="Calibri"/>
              </a:rPr>
              <a:t>Fornite acqua: Includete una piccola vasca per uccelli o un contenitore poco profondo con acqua fresca per attirare uccelli, insetti e altri animali selvatici per bere e fare il bagno.</a:t>
            </a:r>
            <a:endParaRPr>
              <a:solidFill>
                <a:schemeClr val="dk1"/>
              </a:solidFill>
            </a:endParaRPr>
          </a:p>
        </p:txBody>
      </p:sp>
      <p:sp>
        <p:nvSpPr>
          <p:cNvPr id="252" name="Google Shape;252;p65"/>
          <p:cNvSpPr txBox="1"/>
          <p:nvPr/>
        </p:nvSpPr>
        <p:spPr>
          <a:xfrm>
            <a:off x="127819" y="1266689"/>
            <a:ext cx="9120215" cy="50311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Ricetta giardino ecologico che funge da habitat per gli animali - parte 1 </a:t>
            </a:r>
            <a:r>
              <a:rPr b="1" i="0" lang="it-IT" sz="2400" u="none" cap="none" strike="noStrike">
                <a:solidFill>
                  <a:srgbClr val="000000"/>
                </a:solidFill>
                <a:latin typeface="Calibri"/>
                <a:ea typeface="Calibri"/>
                <a:cs typeface="Calibri"/>
                <a:sym typeface="Calibri"/>
              </a:rPr>
              <a:t>	</a:t>
            </a:r>
            <a:endParaRPr b="1" i="0" sz="2400" u="none" cap="none" strike="noStrike">
              <a:solidFill>
                <a:srgbClr val="42AC32"/>
              </a:solidFill>
              <a:latin typeface="Calibri"/>
              <a:ea typeface="Calibri"/>
              <a:cs typeface="Calibri"/>
              <a:sym typeface="Calibri"/>
            </a:endParaRPr>
          </a:p>
        </p:txBody>
      </p:sp>
      <p:sp>
        <p:nvSpPr>
          <p:cNvPr id="253" name="Google Shape;253;p65"/>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66"/>
          <p:cNvSpPr txBox="1"/>
          <p:nvPr>
            <p:ph idx="1" type="body"/>
          </p:nvPr>
        </p:nvSpPr>
        <p:spPr>
          <a:xfrm>
            <a:off x="341844" y="2195134"/>
            <a:ext cx="8758352" cy="3526710"/>
          </a:xfrm>
          <a:prstGeom prst="rect">
            <a:avLst/>
          </a:prstGeom>
          <a:noFill/>
          <a:ln>
            <a:noFill/>
          </a:ln>
        </p:spPr>
        <p:txBody>
          <a:bodyPr anchorCtr="0" anchor="t" bIns="45700" lIns="91425" spcFirstLastPara="1" rIns="91425" wrap="square" tIns="45700">
            <a:noAutofit/>
          </a:bodyPr>
          <a:lstStyle/>
          <a:p>
            <a:pPr indent="-228600" lvl="0" marL="457200" rtl="0" algn="l">
              <a:lnSpc>
                <a:spcPct val="150000"/>
              </a:lnSpc>
              <a:spcBef>
                <a:spcPts val="1000"/>
              </a:spcBef>
              <a:spcAft>
                <a:spcPts val="0"/>
              </a:spcAft>
              <a:buSzPts val="1088"/>
              <a:buFont typeface="Arial"/>
              <a:buAutoNum type="arabicPeriod" startAt="5"/>
            </a:pPr>
            <a:r>
              <a:rPr lang="it-IT" sz="1600">
                <a:solidFill>
                  <a:schemeClr val="dk1"/>
                </a:solidFill>
                <a:latin typeface="Calibri"/>
                <a:ea typeface="Calibri"/>
                <a:cs typeface="Calibri"/>
                <a:sym typeface="Calibri"/>
              </a:rPr>
              <a:t>Usate terriccio e fertilizzanti organici: Optate per terricci organici e fertilizzanti naturali per promuovere la crescita sana delle piante senza danneggiare l'ambiente.</a:t>
            </a:r>
            <a:endParaRPr/>
          </a:p>
          <a:p>
            <a:pPr indent="-228600" lvl="0" marL="457200" rtl="0" algn="l">
              <a:lnSpc>
                <a:spcPct val="150000"/>
              </a:lnSpc>
              <a:spcBef>
                <a:spcPts val="1000"/>
              </a:spcBef>
              <a:spcAft>
                <a:spcPts val="0"/>
              </a:spcAft>
              <a:buSzPts val="1088"/>
              <a:buFont typeface="Arial"/>
              <a:buAutoNum type="arabicPeriod" startAt="5"/>
            </a:pPr>
            <a:r>
              <a:rPr lang="it-IT" sz="1600">
                <a:solidFill>
                  <a:schemeClr val="dk1"/>
                </a:solidFill>
                <a:latin typeface="Calibri"/>
                <a:ea typeface="Calibri"/>
                <a:cs typeface="Calibri"/>
                <a:sym typeface="Calibri"/>
              </a:rPr>
              <a:t>Evitate i pesticidi: Astenetevi dall'uso di pesticidi chimici, perché possono danneggiare gli insetti utili. Incoraggiate i predatori naturali per gestire le popolazioni di parassiti.</a:t>
            </a:r>
            <a:endParaRPr/>
          </a:p>
          <a:p>
            <a:pPr indent="-228600" lvl="0" marL="457200" rtl="0" algn="l">
              <a:lnSpc>
                <a:spcPct val="150000"/>
              </a:lnSpc>
              <a:spcBef>
                <a:spcPts val="1000"/>
              </a:spcBef>
              <a:spcAft>
                <a:spcPts val="0"/>
              </a:spcAft>
              <a:buSzPts val="1088"/>
              <a:buFont typeface="Arial"/>
              <a:buAutoNum type="arabicPeriod" startAt="5"/>
            </a:pPr>
            <a:r>
              <a:rPr lang="it-IT" sz="1600">
                <a:solidFill>
                  <a:schemeClr val="dk1"/>
                </a:solidFill>
                <a:latin typeface="Calibri"/>
                <a:ea typeface="Calibri"/>
                <a:cs typeface="Calibri"/>
                <a:sym typeface="Calibri"/>
              </a:rPr>
              <a:t>Includete siti di nidificazione: installate casette per uccelli, cassette per nidi o alberghi per api per creare spazi sicuri per gli uccelli e gli impollinatori per la riproduzione e la crescita dei loro piccoli.</a:t>
            </a:r>
            <a:endParaRPr>
              <a:solidFill>
                <a:schemeClr val="dk1"/>
              </a:solidFill>
            </a:endParaRPr>
          </a:p>
        </p:txBody>
      </p:sp>
      <p:sp>
        <p:nvSpPr>
          <p:cNvPr id="259" name="Google Shape;259;p66"/>
          <p:cNvSpPr txBox="1"/>
          <p:nvPr/>
        </p:nvSpPr>
        <p:spPr>
          <a:xfrm>
            <a:off x="88490" y="1309974"/>
            <a:ext cx="9175969" cy="682569"/>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Ricetta giardino ecologico che funge da habitat per gli animali - parte 2</a:t>
            </a:r>
            <a:r>
              <a:rPr b="1" i="0" lang="it-IT" sz="1800" u="none" cap="none" strike="noStrike">
                <a:solidFill>
                  <a:srgbClr val="000000"/>
                </a:solidFill>
                <a:latin typeface="Montserrat"/>
                <a:ea typeface="Montserrat"/>
                <a:cs typeface="Montserrat"/>
                <a:sym typeface="Montserrat"/>
              </a:rPr>
              <a:t>	</a:t>
            </a:r>
            <a:endParaRPr b="1" i="0" sz="1800" u="none" cap="none" strike="noStrike">
              <a:solidFill>
                <a:srgbClr val="42AC32"/>
              </a:solidFill>
              <a:latin typeface="Montserrat"/>
              <a:ea typeface="Montserrat"/>
              <a:cs typeface="Montserrat"/>
              <a:sym typeface="Montserrat"/>
            </a:endParaRPr>
          </a:p>
        </p:txBody>
      </p:sp>
      <p:sp>
        <p:nvSpPr>
          <p:cNvPr id="260" name="Google Shape;260;p66"/>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67"/>
          <p:cNvSpPr txBox="1"/>
          <p:nvPr>
            <p:ph idx="1" type="body"/>
          </p:nvPr>
        </p:nvSpPr>
        <p:spPr>
          <a:xfrm>
            <a:off x="389051" y="2008140"/>
            <a:ext cx="8837079" cy="2952617"/>
          </a:xfrm>
          <a:prstGeom prst="rect">
            <a:avLst/>
          </a:prstGeom>
          <a:noFill/>
          <a:ln>
            <a:noFill/>
          </a:ln>
        </p:spPr>
        <p:txBody>
          <a:bodyPr anchorCtr="0" anchor="t" bIns="45700" lIns="91425" spcFirstLastPara="1" rIns="91425" wrap="square" tIns="45700">
            <a:noAutofit/>
          </a:bodyPr>
          <a:lstStyle/>
          <a:p>
            <a:pPr indent="-228600" lvl="0" marL="457200" rtl="0" algn="l">
              <a:lnSpc>
                <a:spcPct val="150000"/>
              </a:lnSpc>
              <a:spcBef>
                <a:spcPts val="1000"/>
              </a:spcBef>
              <a:spcAft>
                <a:spcPts val="0"/>
              </a:spcAft>
              <a:buSzPts val="1088"/>
              <a:buFont typeface="Arial"/>
              <a:buAutoNum type="arabicPeriod" startAt="7"/>
            </a:pPr>
            <a:r>
              <a:rPr lang="it-IT" sz="1600">
                <a:solidFill>
                  <a:schemeClr val="dk1"/>
                </a:solidFill>
                <a:latin typeface="Calibri"/>
                <a:ea typeface="Calibri"/>
                <a:cs typeface="Calibri"/>
                <a:sym typeface="Calibri"/>
              </a:rPr>
              <a:t>Fonti di cibo: Coltivate piante da frutto, erbe e fiori che producono semi per fornire una fonte di cibo costante agli animali durante tutto l'anno.</a:t>
            </a:r>
            <a:endParaRPr/>
          </a:p>
          <a:p>
            <a:pPr indent="-228600" lvl="0" marL="457200" rtl="0" algn="l">
              <a:lnSpc>
                <a:spcPct val="150000"/>
              </a:lnSpc>
              <a:spcBef>
                <a:spcPts val="1000"/>
              </a:spcBef>
              <a:spcAft>
                <a:spcPts val="0"/>
              </a:spcAft>
              <a:buSzPts val="1088"/>
              <a:buFont typeface="Arial"/>
              <a:buAutoNum type="arabicPeriod" startAt="7"/>
            </a:pPr>
            <a:r>
              <a:rPr lang="it-IT" sz="1600">
                <a:solidFill>
                  <a:schemeClr val="dk1"/>
                </a:solidFill>
                <a:latin typeface="Calibri"/>
                <a:ea typeface="Calibri"/>
                <a:cs typeface="Calibri"/>
                <a:sym typeface="Calibri"/>
              </a:rPr>
              <a:t>Mantenete un giardino vario: Evitate le monocolture e cercate di avere una varietà di piante per sostenere diverse specie di animali selvatici. Potate e diserbate regolarmente per mantenere il giardino in salute.</a:t>
            </a:r>
            <a:endParaRPr/>
          </a:p>
          <a:p>
            <a:pPr indent="-228600" lvl="0" marL="457200" rtl="0" algn="l">
              <a:lnSpc>
                <a:spcPct val="150000"/>
              </a:lnSpc>
              <a:spcBef>
                <a:spcPts val="1000"/>
              </a:spcBef>
              <a:spcAft>
                <a:spcPts val="0"/>
              </a:spcAft>
              <a:buSzPts val="1088"/>
              <a:buFont typeface="Arial"/>
              <a:buAutoNum type="arabicPeriod" startAt="7"/>
            </a:pPr>
            <a:r>
              <a:rPr lang="it-IT" sz="1600">
                <a:solidFill>
                  <a:schemeClr val="dk1"/>
                </a:solidFill>
                <a:latin typeface="Calibri"/>
                <a:ea typeface="Calibri"/>
                <a:cs typeface="Calibri"/>
                <a:sym typeface="Calibri"/>
              </a:rPr>
              <a:t>Seguendo questi passaggi, potrete creare un giardino sul balcone che non solo aggiungerà bellezza al vostro spazio vitale, ma servirà anche come rifugio per la fauna locale, promuovendo la biodiversità e l'equilibrio ecologico.</a:t>
            </a:r>
            <a:endParaRPr/>
          </a:p>
          <a:p>
            <a:pPr indent="-171450" lvl="0" marL="228600" rtl="0" algn="l">
              <a:lnSpc>
                <a:spcPct val="200000"/>
              </a:lnSpc>
              <a:spcBef>
                <a:spcPts val="0"/>
              </a:spcBef>
              <a:spcAft>
                <a:spcPts val="0"/>
              </a:spcAft>
              <a:buClr>
                <a:srgbClr val="7F7F7F"/>
              </a:buClr>
              <a:buSzPts val="900"/>
              <a:buFont typeface="Arial"/>
              <a:buNone/>
            </a:pPr>
            <a:r>
              <a:t/>
            </a:r>
            <a:endParaRPr/>
          </a:p>
        </p:txBody>
      </p:sp>
      <p:sp>
        <p:nvSpPr>
          <p:cNvPr id="266" name="Google Shape;266;p67"/>
          <p:cNvSpPr txBox="1"/>
          <p:nvPr/>
        </p:nvSpPr>
        <p:spPr>
          <a:xfrm>
            <a:off x="157317" y="1188684"/>
            <a:ext cx="9129044" cy="81945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Ricetta giardino ecologico che funge da habitat per gli animali - parte 3</a:t>
            </a:r>
            <a:endParaRPr b="1" i="0" sz="2400" u="none" cap="none" strike="noStrike">
              <a:solidFill>
                <a:srgbClr val="42AC32"/>
              </a:solidFill>
              <a:latin typeface="Calibri"/>
              <a:ea typeface="Calibri"/>
              <a:cs typeface="Calibri"/>
              <a:sym typeface="Calibri"/>
            </a:endParaRPr>
          </a:p>
        </p:txBody>
      </p:sp>
      <p:sp>
        <p:nvSpPr>
          <p:cNvPr id="267" name="Google Shape;267;p6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5"/>
          <p:cNvSpPr txBox="1"/>
          <p:nvPr>
            <p:ph type="title"/>
          </p:nvPr>
        </p:nvSpPr>
        <p:spPr>
          <a:xfrm>
            <a:off x="957164" y="1151119"/>
            <a:ext cx="4654703" cy="575636"/>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lang="it-IT" sz="2400">
                <a:solidFill>
                  <a:schemeClr val="accent6"/>
                </a:solidFill>
                <a:latin typeface="Calibri"/>
                <a:ea typeface="Calibri"/>
                <a:cs typeface="Calibri"/>
                <a:sym typeface="Calibri"/>
              </a:rPr>
              <a:t>Obiettivo di questa unità</a:t>
            </a:r>
            <a:endParaRPr sz="2400">
              <a:solidFill>
                <a:schemeClr val="accent6"/>
              </a:solidFill>
              <a:latin typeface="Calibri"/>
              <a:ea typeface="Calibri"/>
              <a:cs typeface="Calibri"/>
              <a:sym typeface="Calibri"/>
            </a:endParaRPr>
          </a:p>
        </p:txBody>
      </p:sp>
      <p:sp>
        <p:nvSpPr>
          <p:cNvPr id="129" name="Google Shape;129;p15"/>
          <p:cNvSpPr txBox="1"/>
          <p:nvPr>
            <p:ph idx="1" type="body"/>
          </p:nvPr>
        </p:nvSpPr>
        <p:spPr>
          <a:xfrm>
            <a:off x="712236" y="1726755"/>
            <a:ext cx="8136796" cy="4728473"/>
          </a:xfrm>
          <a:prstGeom prst="rect">
            <a:avLst/>
          </a:prstGeom>
          <a:noFill/>
          <a:ln>
            <a:noFill/>
          </a:ln>
        </p:spPr>
        <p:txBody>
          <a:bodyPr anchorCtr="0" anchor="t" bIns="45700" lIns="91425" spcFirstLastPara="1" rIns="91425" wrap="square" tIns="45700">
            <a:noAutofit/>
          </a:bodyPr>
          <a:lstStyle/>
          <a:p>
            <a:pPr indent="0" lvl="0" marL="228600" rtl="0" algn="l">
              <a:lnSpc>
                <a:spcPct val="150000"/>
              </a:lnSpc>
              <a:spcBef>
                <a:spcPts val="1000"/>
              </a:spcBef>
              <a:spcAft>
                <a:spcPts val="0"/>
              </a:spcAft>
              <a:buSzPts val="900"/>
              <a:buNone/>
            </a:pPr>
            <a:r>
              <a:rPr b="1" lang="it-IT" sz="1600">
                <a:solidFill>
                  <a:schemeClr val="dk1"/>
                </a:solidFill>
                <a:latin typeface="Calibri"/>
                <a:ea typeface="Calibri"/>
                <a:cs typeface="Calibri"/>
                <a:sym typeface="Calibri"/>
              </a:rPr>
              <a:t>Obiettivo generale: </a:t>
            </a:r>
            <a:r>
              <a:rPr lang="it-IT" sz="1600">
                <a:solidFill>
                  <a:schemeClr val="dk1"/>
                </a:solidFill>
                <a:latin typeface="Calibri"/>
                <a:ea typeface="Calibri"/>
                <a:cs typeface="Calibri"/>
                <a:sym typeface="Calibri"/>
              </a:rPr>
              <a:t>Questa unità del corso consentirà al partecipante di ottenere conoscenze e competenze su come ridurre l'impatto negativo dell'attività umana sull'ambiente.</a:t>
            </a:r>
            <a:endParaRPr/>
          </a:p>
          <a:p>
            <a:pPr indent="0" lvl="0" marL="228600" rtl="0" algn="l">
              <a:lnSpc>
                <a:spcPct val="150000"/>
              </a:lnSpc>
              <a:spcBef>
                <a:spcPts val="1000"/>
              </a:spcBef>
              <a:spcAft>
                <a:spcPts val="0"/>
              </a:spcAft>
              <a:buSzPts val="900"/>
              <a:buNone/>
            </a:pPr>
            <a:r>
              <a:rPr b="1" lang="it-IT" sz="1600">
                <a:solidFill>
                  <a:schemeClr val="dk1"/>
                </a:solidFill>
                <a:latin typeface="Calibri"/>
                <a:ea typeface="Calibri"/>
                <a:cs typeface="Calibri"/>
                <a:sym typeface="Calibri"/>
              </a:rPr>
              <a:t>Durata dell'unità: </a:t>
            </a:r>
            <a:r>
              <a:rPr lang="it-IT" sz="1600">
                <a:solidFill>
                  <a:schemeClr val="dk1"/>
                </a:solidFill>
                <a:latin typeface="Calibri"/>
                <a:ea typeface="Calibri"/>
                <a:cs typeface="Calibri"/>
                <a:sym typeface="Calibri"/>
              </a:rPr>
              <a:t>8 ore accademiche.</a:t>
            </a:r>
            <a:endParaRPr/>
          </a:p>
          <a:p>
            <a:pPr indent="0" lvl="0" marL="228600" rtl="0" algn="l">
              <a:lnSpc>
                <a:spcPct val="150000"/>
              </a:lnSpc>
              <a:spcBef>
                <a:spcPts val="1000"/>
              </a:spcBef>
              <a:spcAft>
                <a:spcPts val="0"/>
              </a:spcAft>
              <a:buSzPts val="900"/>
              <a:buNone/>
            </a:pPr>
            <a:r>
              <a:rPr b="1" lang="it-IT" sz="1600">
                <a:solidFill>
                  <a:schemeClr val="dk1"/>
                </a:solidFill>
                <a:latin typeface="Calibri"/>
                <a:ea typeface="Calibri"/>
                <a:cs typeface="Calibri"/>
                <a:sym typeface="Calibri"/>
              </a:rPr>
              <a:t>Numero di attività: </a:t>
            </a:r>
            <a:r>
              <a:rPr lang="it-IT" sz="1600">
                <a:solidFill>
                  <a:schemeClr val="dk1"/>
                </a:solidFill>
                <a:latin typeface="Calibri"/>
                <a:ea typeface="Calibri"/>
                <a:cs typeface="Calibri"/>
                <a:sym typeface="Calibri"/>
              </a:rPr>
              <a:t>10.</a:t>
            </a:r>
            <a:endParaRPr/>
          </a:p>
          <a:p>
            <a:pPr indent="0" lvl="0" marL="228600" rtl="0" algn="l">
              <a:lnSpc>
                <a:spcPct val="150000"/>
              </a:lnSpc>
              <a:spcBef>
                <a:spcPts val="1000"/>
              </a:spcBef>
              <a:spcAft>
                <a:spcPts val="0"/>
              </a:spcAft>
              <a:buSzPts val="900"/>
              <a:buNone/>
            </a:pPr>
            <a:r>
              <a:rPr b="1" lang="it-IT" sz="1600">
                <a:solidFill>
                  <a:schemeClr val="dk1"/>
                </a:solidFill>
                <a:latin typeface="Calibri"/>
                <a:ea typeface="Calibri"/>
                <a:cs typeface="Calibri"/>
                <a:sym typeface="Calibri"/>
              </a:rPr>
              <a:t>Metodo di valutazione: </a:t>
            </a:r>
            <a:r>
              <a:rPr lang="it-IT" sz="1600">
                <a:solidFill>
                  <a:schemeClr val="dk1"/>
                </a:solidFill>
                <a:latin typeface="Calibri"/>
                <a:ea typeface="Calibri"/>
                <a:cs typeface="Calibri"/>
                <a:sym typeface="Calibri"/>
              </a:rPr>
              <a:t>Quiz a risposta multipla al termine dell'unità didattica.</a:t>
            </a:r>
            <a:endParaRPr/>
          </a:p>
          <a:p>
            <a:pPr indent="0" lvl="0" marL="228600" rtl="0" algn="l">
              <a:lnSpc>
                <a:spcPct val="150000"/>
              </a:lnSpc>
              <a:spcBef>
                <a:spcPts val="1000"/>
              </a:spcBef>
              <a:spcAft>
                <a:spcPts val="0"/>
              </a:spcAft>
              <a:buSzPts val="900"/>
              <a:buNone/>
            </a:pPr>
            <a:r>
              <a:rPr b="1" lang="it-IT" sz="1600">
                <a:solidFill>
                  <a:schemeClr val="dk1"/>
                </a:solidFill>
                <a:latin typeface="Calibri"/>
                <a:ea typeface="Calibri"/>
                <a:cs typeface="Calibri"/>
                <a:sym typeface="Calibri"/>
              </a:rPr>
              <a:t>Riconoscimento: </a:t>
            </a:r>
            <a:r>
              <a:rPr lang="it-IT" sz="1600">
                <a:solidFill>
                  <a:schemeClr val="dk1"/>
                </a:solidFill>
                <a:latin typeface="Calibri"/>
                <a:ea typeface="Calibri"/>
                <a:cs typeface="Calibri"/>
                <a:sym typeface="Calibri"/>
              </a:rPr>
              <a:t>Badge digitale.</a:t>
            </a:r>
            <a:endParaRPr/>
          </a:p>
          <a:p>
            <a:pPr indent="0" lvl="0" marL="228600" rtl="0" algn="l">
              <a:lnSpc>
                <a:spcPct val="150000"/>
              </a:lnSpc>
              <a:spcBef>
                <a:spcPts val="1000"/>
              </a:spcBef>
              <a:spcAft>
                <a:spcPts val="0"/>
              </a:spcAft>
              <a:buSzPts val="900"/>
              <a:buNone/>
            </a:pPr>
            <a:r>
              <a:rPr b="1" lang="it-IT" sz="1600">
                <a:solidFill>
                  <a:schemeClr val="dk1"/>
                </a:solidFill>
                <a:latin typeface="Calibri"/>
                <a:ea typeface="Calibri"/>
                <a:cs typeface="Calibri"/>
                <a:sym typeface="Calibri"/>
              </a:rPr>
              <a:t>Competenza trasversale ESCO mirata nella categoria </a:t>
            </a:r>
            <a:r>
              <a:rPr b="1" lang="it-IT" sz="1600" u="sng">
                <a:solidFill>
                  <a:srgbClr val="0563C1"/>
                </a:solidFill>
                <a:latin typeface="Calibri"/>
                <a:ea typeface="Calibri"/>
                <a:cs typeface="Calibri"/>
                <a:sym typeface="Calibri"/>
                <a:hlinkClick r:id="rId3">
                  <a:extLst>
                    <a:ext uri="{A12FA001-AC4F-418D-AE19-62706E023703}">
                      <ahyp:hlinkClr val="tx"/>
                    </a:ext>
                  </a:extLst>
                </a:hlinkClick>
              </a:rPr>
              <a:t>T6.2</a:t>
            </a:r>
            <a:r>
              <a:rPr b="1" lang="it-IT" sz="1600">
                <a:solidFill>
                  <a:schemeClr val="dk1"/>
                </a:solidFill>
                <a:latin typeface="Calibri"/>
                <a:ea typeface="Calibri"/>
                <a:cs typeface="Calibri"/>
                <a:sym typeface="Calibri"/>
              </a:rPr>
              <a:t>: </a:t>
            </a:r>
            <a:r>
              <a:rPr lang="it-IT" sz="1600">
                <a:solidFill>
                  <a:schemeClr val="dk1"/>
                </a:solidFill>
                <a:latin typeface="Calibri"/>
                <a:ea typeface="Calibri"/>
                <a:cs typeface="Calibri"/>
                <a:sym typeface="Calibri"/>
              </a:rPr>
              <a:t>Valutare l'impatto ambientale del comportamento personale.</a:t>
            </a:r>
            <a:endParaRPr sz="1600">
              <a:solidFill>
                <a:schemeClr val="dk1"/>
              </a:solidFill>
              <a:latin typeface="Calibri"/>
              <a:ea typeface="Calibri"/>
              <a:cs typeface="Calibri"/>
              <a:sym typeface="Calibri"/>
            </a:endParaRPr>
          </a:p>
          <a:p>
            <a:pPr indent="-228600" lvl="0" marL="457200" marR="0" rtl="0" algn="l">
              <a:lnSpc>
                <a:spcPct val="200000"/>
              </a:lnSpc>
              <a:spcBef>
                <a:spcPts val="1000"/>
              </a:spcBef>
              <a:spcAft>
                <a:spcPts val="0"/>
              </a:spcAft>
              <a:buClr>
                <a:srgbClr val="7F7F7F"/>
              </a:buClr>
              <a:buSzPts val="900"/>
              <a:buFont typeface="Arial"/>
              <a:buNone/>
            </a:pPr>
            <a:r>
              <a:t/>
            </a:r>
            <a:endParaRPr>
              <a:latin typeface="Helvetica Neue"/>
              <a:ea typeface="Helvetica Neue"/>
              <a:cs typeface="Helvetica Neue"/>
              <a:sym typeface="Helvetica Neue"/>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68"/>
          <p:cNvSpPr txBox="1"/>
          <p:nvPr>
            <p:ph idx="1" type="body"/>
          </p:nvPr>
        </p:nvSpPr>
        <p:spPr>
          <a:xfrm>
            <a:off x="314633" y="2030186"/>
            <a:ext cx="5463725" cy="539929"/>
          </a:xfrm>
          <a:prstGeom prst="rect">
            <a:avLst/>
          </a:prstGeom>
          <a:noFill/>
          <a:ln>
            <a:noFill/>
          </a:ln>
        </p:spPr>
        <p:txBody>
          <a:bodyPr anchorCtr="0" anchor="t" bIns="45700" lIns="91425" spcFirstLastPara="1" rIns="91425" wrap="square" tIns="45700">
            <a:noAutofit/>
          </a:bodyPr>
          <a:lstStyle/>
          <a:p>
            <a:pPr indent="0" lvl="0" marL="0" rtl="0" algn="l">
              <a:lnSpc>
                <a:spcPct val="200000"/>
              </a:lnSpc>
              <a:spcBef>
                <a:spcPts val="0"/>
              </a:spcBef>
              <a:spcAft>
                <a:spcPts val="0"/>
              </a:spcAft>
              <a:buSzPts val="900"/>
              <a:buNone/>
            </a:pPr>
            <a:r>
              <a:rPr b="1" lang="it-IT" sz="2000">
                <a:solidFill>
                  <a:schemeClr val="dk1"/>
                </a:solidFill>
                <a:latin typeface="Calibri"/>
                <a:ea typeface="Calibri"/>
                <a:cs typeface="Calibri"/>
                <a:sym typeface="Calibri"/>
              </a:rPr>
              <a:t>Semplici consigli per un giardinaggio sostenibile</a:t>
            </a:r>
            <a:endParaRPr/>
          </a:p>
        </p:txBody>
      </p:sp>
      <p:sp>
        <p:nvSpPr>
          <p:cNvPr id="273" name="Google Shape;273;p68"/>
          <p:cNvSpPr txBox="1"/>
          <p:nvPr/>
        </p:nvSpPr>
        <p:spPr>
          <a:xfrm>
            <a:off x="314633" y="1255388"/>
            <a:ext cx="8922450" cy="58436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Tema 3: Pratiche di giardinaggio sostenibile e giardinaggio biologico</a:t>
            </a:r>
            <a:endParaRPr b="1" i="0" sz="2400" u="none" cap="none" strike="noStrike">
              <a:solidFill>
                <a:srgbClr val="42AC32"/>
              </a:solidFill>
              <a:latin typeface="Calibri"/>
              <a:ea typeface="Calibri"/>
              <a:cs typeface="Calibri"/>
              <a:sym typeface="Calibri"/>
            </a:endParaRPr>
          </a:p>
        </p:txBody>
      </p:sp>
      <p:sp>
        <p:nvSpPr>
          <p:cNvPr id="274" name="Google Shape;274;p68"/>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75" name="Google Shape;275;p68"/>
          <p:cNvSpPr txBox="1"/>
          <p:nvPr/>
        </p:nvSpPr>
        <p:spPr>
          <a:xfrm>
            <a:off x="522518" y="2607725"/>
            <a:ext cx="44343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https://www.youtube.com/watch?v=0u-1yZuSCao</a:t>
            </a:r>
            <a:endParaRPr b="0" i="0" sz="1600" u="none" cap="none" strike="noStrike">
              <a:solidFill>
                <a:schemeClr val="dk1"/>
              </a:solidFill>
              <a:latin typeface="Calibri"/>
              <a:ea typeface="Calibri"/>
              <a:cs typeface="Calibri"/>
              <a:sym typeface="Calibri"/>
            </a:endParaRPr>
          </a:p>
        </p:txBody>
      </p:sp>
      <p:sp>
        <p:nvSpPr>
          <p:cNvPr id="276" name="Google Shape;276;p68"/>
          <p:cNvSpPr txBox="1"/>
          <p:nvPr/>
        </p:nvSpPr>
        <p:spPr>
          <a:xfrm>
            <a:off x="675650" y="4386700"/>
            <a:ext cx="44343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https://www.youtube.com/watch?v=tgophFI451Y</a:t>
            </a:r>
            <a:endParaRPr b="0" i="0" sz="1600" u="none" cap="none" strike="noStrike">
              <a:solidFill>
                <a:schemeClr val="dk1"/>
              </a:solidFill>
              <a:latin typeface="Calibri"/>
              <a:ea typeface="Calibri"/>
              <a:cs typeface="Calibri"/>
              <a:sym typeface="Calibri"/>
            </a:endParaRPr>
          </a:p>
        </p:txBody>
      </p:sp>
      <p:pic>
        <p:nvPicPr>
          <p:cNvPr descr="As a balcony or patio gardener, we have huge space constraints and traditional composting is not possible. Therefore here is a way to make compost on an apartment balcony with just a bucket.&#10;&#10;Connect with me:&#10;Instagram: [https://instagram.com/bringnatureinside]&#10;Blog: https://bringnatureinside.blog&#10;&#10;Link to some relevant videos:&#10;Bokashi Composting: https://youtu.be/aioxvB9rDAs&#10;6 m2 Balcony Makeover: https://youtu.be/RXwNE9pyy0o&#10;Is it worth growing veggies on a balcony/patio: https://youtu.be/swJelbvDIB4&#10;Step by Step Guide to starting a vegetable garden: https://youtu.be/RXwNE9pyy0o&#10;Basics of sowing seeds: https://youtu.be/j-LKAEsYjsI&#10;Easy DIY sowing containers: https://youtu.be/q0smPcKkItM&#10;Mistakes I did while sowing seeds: https://youtu.be/aYJp1SBjMDY&#10;&#10;Some useful products that I show in my videos:&#10;mini-greenhouse: https://amzn.to/3JxXJqX&#10;Moisture Meter: https://amzn.to/33drtJe&#10;Humidity Reader: https://amzn.to/34M0KnA&#10;Yellow Sticky Traps: https://amzn.to/339zqPM&#10;Growlight:&#10;    SANSI LED Plant Lamp (1500 Lumens): https://amzn.to/3ECzDru&#10;    VTAC Tube Light (2400 Lumens): https://amzn.to/3whCcwf&#10;    SANSI LED Plant Lamp (~2000 Lumens): https://amzn.to/3wbY7oK&#10;&#10;My filming equipments:&#10;Camera: https://geni.us/OvSwg&#10;Lens: https://geni.us/qaPx30&#10;Tripod: https://geni.us/fqT6c&#10;Small Tripod: https://geni.us/WwJ1djS&#10;Microphone: https://amzn.to/3Lh2KqY&#10;&#10;Time stamps:&#10;0:00 Intro&#10;1:45 what is composting?&#10;2:33 Essentials for composting&#10;3:03 How to compost?&#10;7:21 Where can we store the bucket compost?&#10;7:56 Will there be insects in the compost?&#10;8:51 Will the compost smell bad?&#10;9:14 Can we compost in winters?&#10;9:31 When is the compost ready?&#10;9:56 How long does it take to compost?&#10;10:09 How to use compost in our garden?&#10;10:45 Why we should compost?&#10;11:38 Outro&#10;&#10;Happy Gardening!&#10;&#10;PS: Some of the links are affiliate links. This means that, at zero additional cost to you, I will earn an affiliate commission to buy some coffee ;)&#10;&#10;#bucketcompost #kitchencompost #growingfood #organicgardening #balconycompost" id="277" name="Google Shape;277;p68" title="How to Compost on a Balcony | Kitchen and Garden Waste Compost">
            <a:hlinkClick r:id="rId3"/>
          </p:cNvPr>
          <p:cNvPicPr preferRelativeResize="0"/>
          <p:nvPr/>
        </p:nvPicPr>
        <p:blipFill rotWithShape="1">
          <a:blip r:embed="rId4">
            <a:alphaModFix/>
          </a:blip>
          <a:srcRect b="0" l="0" r="0" t="0"/>
          <a:stretch/>
        </p:blipFill>
        <p:spPr>
          <a:xfrm>
            <a:off x="5843691" y="1960877"/>
            <a:ext cx="3048000" cy="1714500"/>
          </a:xfrm>
          <a:prstGeom prst="rect">
            <a:avLst/>
          </a:prstGeom>
          <a:noFill/>
          <a:ln>
            <a:noFill/>
          </a:ln>
        </p:spPr>
      </p:pic>
      <p:pic>
        <p:nvPicPr>
          <p:cNvPr descr="Water water everywhere... but not a drop to water your garden?! Why not save water and save on your bills by collecting rain water?! &#10;&#10;Perhaps you live in a dry area, where rain is scarce most of the year round, or perhaps you want to collect little and often. In this video, Ben demonstrates how to get the most out of the resources you have to hand in this easy to follow tutorial. Get ready to make a splash! &#10;&#10;Want to propagate your herbs from cuttings? Here's how: https://www.youtube.com/watch?v=jYNiCsfyrn0&#10;&#10;If you love growing your own food, why not take a look at our online Garden Planner which is available from several major websites and seed suppliers:&#10;https://www.GrowVeg.com&#10;https://gardenplanner.almanac.com&#10;https://gardenplanner.motherearthnews.com&#10;and many more...&#10; &#10;To receive more gardening videos subscribe to our channel here: https://www.youtube.com/subscription_center?add_user=GrowVeg&#10; &#10;If you've noticed any pests or beneficial insects in your garden lately please report them to us at https://BigBugHunt.com" id="278" name="Google Shape;278;p68" title="💧Best Ways to Collect Rainwater">
            <a:hlinkClick r:id="rId5"/>
          </p:cNvPr>
          <p:cNvPicPr preferRelativeResize="0"/>
          <p:nvPr/>
        </p:nvPicPr>
        <p:blipFill rotWithShape="1">
          <a:blip r:embed="rId6">
            <a:alphaModFix/>
          </a:blip>
          <a:srcRect b="0" l="0" r="0" t="0"/>
          <a:stretch/>
        </p:blipFill>
        <p:spPr>
          <a:xfrm>
            <a:off x="5869941" y="3977252"/>
            <a:ext cx="2995509" cy="16849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1000"/>
                                        <p:tgtEl>
                                          <p:spTgt spid="2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8"/>
                                        </p:tgtEl>
                                        <p:attrNameLst>
                                          <p:attrName>style.visibility</p:attrName>
                                        </p:attrNameLst>
                                      </p:cBhvr>
                                      <p:to>
                                        <p:strVal val="visible"/>
                                      </p:to>
                                    </p:set>
                                    <p:animEffect filter="fade" transition="in">
                                      <p:cBhvr>
                                        <p:cTn dur="1000"/>
                                        <p:tgtEl>
                                          <p:spTgt spid="2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69"/>
          <p:cNvSpPr txBox="1"/>
          <p:nvPr>
            <p:ph idx="1" type="body"/>
          </p:nvPr>
        </p:nvSpPr>
        <p:spPr>
          <a:xfrm>
            <a:off x="82131" y="1566409"/>
            <a:ext cx="8404815" cy="4651442"/>
          </a:xfrm>
          <a:prstGeom prst="rect">
            <a:avLst/>
          </a:prstGeom>
          <a:noFill/>
          <a:ln>
            <a:noFill/>
          </a:ln>
        </p:spPr>
        <p:txBody>
          <a:bodyPr anchorCtr="0" anchor="t" bIns="45700" lIns="91425" spcFirstLastPara="1" rIns="91425" wrap="square" tIns="45700">
            <a:noAutofit/>
          </a:bodyPr>
          <a:lstStyle/>
          <a:p>
            <a:pPr indent="0" lvl="1" marL="457200" rtl="0" algn="l">
              <a:lnSpc>
                <a:spcPct val="100000"/>
              </a:lnSpc>
              <a:spcBef>
                <a:spcPts val="1000"/>
              </a:spcBef>
              <a:spcAft>
                <a:spcPts val="0"/>
              </a:spcAft>
              <a:buSzPts val="2800"/>
              <a:buNone/>
            </a:pPr>
            <a:r>
              <a:rPr lang="it-IT" sz="1600">
                <a:solidFill>
                  <a:schemeClr val="dk1"/>
                </a:solidFill>
                <a:latin typeface="Calibri"/>
                <a:ea typeface="Calibri"/>
                <a:cs typeface="Calibri"/>
                <a:sym typeface="Calibri"/>
              </a:rPr>
              <a:t>Fertilizzante biologico: I fertilizzanti biologici sono utilizzati per fornire alle piante le sostanze nutritive essenziali per promuovere una crescita e uno sviluppo sani.</a:t>
            </a:r>
            <a:endParaRPr/>
          </a:p>
          <a:p>
            <a:pPr indent="0" lvl="1" marL="457200" rtl="0" algn="l">
              <a:lnSpc>
                <a:spcPct val="100000"/>
              </a:lnSpc>
              <a:spcBef>
                <a:spcPts val="1000"/>
              </a:spcBef>
              <a:spcAft>
                <a:spcPts val="0"/>
              </a:spcAft>
              <a:buSzPts val="2800"/>
              <a:buNone/>
            </a:pPr>
            <a:r>
              <a:rPr lang="it-IT" sz="1600">
                <a:solidFill>
                  <a:schemeClr val="dk1"/>
                </a:solidFill>
                <a:latin typeface="Calibri"/>
                <a:ea typeface="Calibri"/>
                <a:cs typeface="Calibri"/>
                <a:sym typeface="Calibri"/>
              </a:rPr>
              <a:t>Pesticidi: I pesticidi sono utilizzati per controllare o eliminare i parassiti, come insetti, erbe infestanti e malattie che possono danneggiare le piante.</a:t>
            </a:r>
            <a:endParaRPr/>
          </a:p>
          <a:p>
            <a:pPr indent="0" lvl="1" marL="457200" rtl="0" algn="l">
              <a:lnSpc>
                <a:spcPct val="100000"/>
              </a:lnSpc>
              <a:spcBef>
                <a:spcPts val="1000"/>
              </a:spcBef>
              <a:spcAft>
                <a:spcPts val="0"/>
              </a:spcAft>
              <a:buSzPts val="2800"/>
              <a:buNone/>
            </a:pPr>
            <a:r>
              <a:rPr lang="it-IT" sz="1600">
                <a:solidFill>
                  <a:schemeClr val="dk1"/>
                </a:solidFill>
                <a:latin typeface="Calibri"/>
                <a:ea typeface="Calibri"/>
                <a:cs typeface="Calibri"/>
                <a:sym typeface="Calibri"/>
              </a:rPr>
              <a:t>Composizione:</a:t>
            </a:r>
            <a:endParaRPr/>
          </a:p>
          <a:p>
            <a:pPr indent="0" lvl="1" marL="457200" rtl="0" algn="l">
              <a:lnSpc>
                <a:spcPct val="100000"/>
              </a:lnSpc>
              <a:spcBef>
                <a:spcPts val="1000"/>
              </a:spcBef>
              <a:spcAft>
                <a:spcPts val="0"/>
              </a:spcAft>
              <a:buSzPts val="2800"/>
              <a:buNone/>
            </a:pPr>
            <a:r>
              <a:rPr lang="it-IT" sz="1600">
                <a:solidFill>
                  <a:schemeClr val="dk1"/>
                </a:solidFill>
                <a:latin typeface="Calibri"/>
                <a:ea typeface="Calibri"/>
                <a:cs typeface="Calibri"/>
                <a:sym typeface="Calibri"/>
              </a:rPr>
              <a:t>Fertilizzante biologico: I fertilizzanti biologici sono composti da materiali naturali come compost, letame, farina di ossa o residui vegetali. Forniscono nutrienti essenziali come azoto, fosforo e potassio.</a:t>
            </a:r>
            <a:endParaRPr/>
          </a:p>
          <a:p>
            <a:pPr indent="0" lvl="1" marL="457200" rtl="0" algn="l">
              <a:lnSpc>
                <a:spcPct val="100000"/>
              </a:lnSpc>
              <a:spcBef>
                <a:spcPts val="1000"/>
              </a:spcBef>
              <a:spcAft>
                <a:spcPts val="0"/>
              </a:spcAft>
              <a:buSzPts val="2800"/>
              <a:buNone/>
            </a:pPr>
            <a:r>
              <a:rPr lang="it-IT" sz="1600">
                <a:solidFill>
                  <a:schemeClr val="dk1"/>
                </a:solidFill>
                <a:latin typeface="Calibri"/>
                <a:ea typeface="Calibri"/>
                <a:cs typeface="Calibri"/>
                <a:sym typeface="Calibri"/>
              </a:rPr>
              <a:t>Pesticidi: I pesticidi sono sostanze chimiche progettate per uccidere o scoraggiare specifici parassiti. Possono essere sintetici o naturali, destinati a insetti, funghi o altre minacce per le piante.</a:t>
            </a:r>
            <a:endParaRPr>
              <a:solidFill>
                <a:schemeClr val="dk1"/>
              </a:solidFill>
            </a:endParaRPr>
          </a:p>
        </p:txBody>
      </p:sp>
      <p:sp>
        <p:nvSpPr>
          <p:cNvPr id="284" name="Google Shape;284;p69"/>
          <p:cNvSpPr txBox="1"/>
          <p:nvPr/>
        </p:nvSpPr>
        <p:spPr>
          <a:xfrm>
            <a:off x="257643" y="1129304"/>
            <a:ext cx="9587215" cy="360449"/>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000" u="none" cap="none" strike="noStrike">
                <a:solidFill>
                  <a:srgbClr val="42AC32"/>
                </a:solidFill>
                <a:latin typeface="Calibri"/>
                <a:ea typeface="Calibri"/>
                <a:cs typeface="Calibri"/>
                <a:sym typeface="Calibri"/>
              </a:rPr>
              <a:t>Ecco 5 differenze chiave tra fertilizzanti biologici e pesticidi - parte 1</a:t>
            </a:r>
            <a:endParaRPr b="1" i="0" sz="2000" u="none" cap="none" strike="noStrike">
              <a:solidFill>
                <a:srgbClr val="42AC32"/>
              </a:solidFill>
              <a:latin typeface="Calibri"/>
              <a:ea typeface="Calibri"/>
              <a:cs typeface="Calibri"/>
              <a:sym typeface="Calibri"/>
            </a:endParaRPr>
          </a:p>
        </p:txBody>
      </p:sp>
      <p:sp>
        <p:nvSpPr>
          <p:cNvPr id="285" name="Google Shape;285;p6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70"/>
          <p:cNvSpPr txBox="1"/>
          <p:nvPr>
            <p:ph idx="1" type="body"/>
          </p:nvPr>
        </p:nvSpPr>
        <p:spPr>
          <a:xfrm>
            <a:off x="180986" y="1914997"/>
            <a:ext cx="8311732" cy="2427034"/>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Effetti sulla salute del suolo:</a:t>
            </a:r>
            <a:endParaRPr/>
          </a:p>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Fertilizzanti biologici: I fertilizzanti biologici migliorano la salute del suolo aumentandone la struttura, il contenuto di nutrienti e l'attività microbica. Contribuiscono alla fertilità del suolo a lungo termine.</a:t>
            </a:r>
            <a:endParaRPr/>
          </a:p>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Pesticidi: I pesticidi possono avere effetti negativi sulla salute del suolo, alterando l'equilibrio dei microrganismi benefici e portando potenzialmente alla degradazione del suolo.</a:t>
            </a:r>
            <a:endParaRPr>
              <a:solidFill>
                <a:schemeClr val="dk1"/>
              </a:solidFill>
            </a:endParaRPr>
          </a:p>
        </p:txBody>
      </p:sp>
      <p:sp>
        <p:nvSpPr>
          <p:cNvPr id="291" name="Google Shape;291;p70"/>
          <p:cNvSpPr txBox="1"/>
          <p:nvPr/>
        </p:nvSpPr>
        <p:spPr>
          <a:xfrm>
            <a:off x="246691" y="1266191"/>
            <a:ext cx="9587215" cy="360449"/>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000" u="none" cap="none" strike="noStrike">
                <a:solidFill>
                  <a:srgbClr val="42AC32"/>
                </a:solidFill>
                <a:latin typeface="Calibri"/>
                <a:ea typeface="Calibri"/>
                <a:cs typeface="Calibri"/>
                <a:sym typeface="Calibri"/>
              </a:rPr>
              <a:t>Ecco 5 differenze chiave tra fertilizzanti biologici e pesticidi - parte 1</a:t>
            </a:r>
            <a:endParaRPr b="1" i="0" sz="2000" u="none" cap="none" strike="noStrike">
              <a:solidFill>
                <a:srgbClr val="42AC32"/>
              </a:solidFill>
              <a:latin typeface="Calibri"/>
              <a:ea typeface="Calibri"/>
              <a:cs typeface="Calibri"/>
              <a:sym typeface="Calibri"/>
            </a:endParaRPr>
          </a:p>
        </p:txBody>
      </p:sp>
      <p:sp>
        <p:nvSpPr>
          <p:cNvPr id="292" name="Google Shape;292;p70"/>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71"/>
          <p:cNvSpPr txBox="1"/>
          <p:nvPr>
            <p:ph idx="1" type="body"/>
          </p:nvPr>
        </p:nvSpPr>
        <p:spPr>
          <a:xfrm>
            <a:off x="183425" y="1693263"/>
            <a:ext cx="8152947" cy="3946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Impatto ambientale:</a:t>
            </a:r>
            <a:endParaRPr/>
          </a:p>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Fertilizzanti biologici: I fertilizzanti biologici sono generalmente considerati più rispettosi dell'ambiente perché rilasciano i nutrienti lentamente e hanno un rischio ridotto di dilavamento o di inquinamento delle falde acquifere.</a:t>
            </a:r>
            <a:endParaRPr/>
          </a:p>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Pesticidi: I pesticidi possono comportare rischi per l'ambiente, tra cui la contaminazione delle fonti d'acqua e il danneggiamento di organismi non bersaglio, se usati in modo improprio.</a:t>
            </a:r>
            <a:endParaRPr/>
          </a:p>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Tempi di applicazione:</a:t>
            </a:r>
            <a:endParaRPr/>
          </a:p>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Fertilizzanti biologici: I fertilizzanti biologici vengono in genere applicati prima o durante la stagione di crescita per fornire gradualmente i nutrienti alle piante.</a:t>
            </a:r>
            <a:endParaRPr/>
          </a:p>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Pesticidi: I pesticidi vengono applicati quando c'è una necessità specifica, come nel caso di infestazioni di parassiti o malattie.</a:t>
            </a:r>
            <a:endParaRPr>
              <a:solidFill>
                <a:schemeClr val="dk1"/>
              </a:solidFill>
            </a:endParaRPr>
          </a:p>
        </p:txBody>
      </p:sp>
      <p:sp>
        <p:nvSpPr>
          <p:cNvPr id="298" name="Google Shape;298;p71"/>
          <p:cNvSpPr txBox="1"/>
          <p:nvPr/>
        </p:nvSpPr>
        <p:spPr>
          <a:xfrm>
            <a:off x="331263" y="1102846"/>
            <a:ext cx="8935933" cy="4033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000" u="none" cap="none" strike="noStrike">
                <a:solidFill>
                  <a:srgbClr val="42AC32"/>
                </a:solidFill>
                <a:latin typeface="Calibri"/>
                <a:ea typeface="Calibri"/>
                <a:cs typeface="Calibri"/>
                <a:sym typeface="Calibri"/>
              </a:rPr>
              <a:t>Ecco 5 differenze chiave tra fertilizzanti e pesticidi biologici - parte 2</a:t>
            </a:r>
            <a:endParaRPr b="1" i="0" sz="2000" u="none" cap="none" strike="noStrike">
              <a:solidFill>
                <a:srgbClr val="42AC32"/>
              </a:solidFill>
              <a:latin typeface="Calibri"/>
              <a:ea typeface="Calibri"/>
              <a:cs typeface="Calibri"/>
              <a:sym typeface="Calibri"/>
            </a:endParaRPr>
          </a:p>
        </p:txBody>
      </p:sp>
      <p:sp>
        <p:nvSpPr>
          <p:cNvPr id="299" name="Google Shape;299;p7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72"/>
          <p:cNvSpPr txBox="1"/>
          <p:nvPr>
            <p:ph idx="1" type="body"/>
          </p:nvPr>
        </p:nvSpPr>
        <p:spPr>
          <a:xfrm>
            <a:off x="525640" y="1715165"/>
            <a:ext cx="7556123" cy="2659719"/>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Longevità e persistenza:</a:t>
            </a:r>
            <a:endParaRPr/>
          </a:p>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Fertilizzanti biologici: I fertilizzanti biologici rilasciano i nutrienti lentamente e possono avere un impatto più duraturo sulla nutrizione delle piante e sulla fertilità del suolo.</a:t>
            </a:r>
            <a:endParaRPr/>
          </a:p>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Pesticidi: I pesticidi sono progettati per avere un effetto a breve termine, mirando a specifici parassiti e degradandosi nel tempo per ridurre al minimo gli effetti residui.</a:t>
            </a:r>
            <a:endParaRPr>
              <a:solidFill>
                <a:schemeClr val="dk1"/>
              </a:solidFill>
            </a:endParaRPr>
          </a:p>
        </p:txBody>
      </p:sp>
      <p:sp>
        <p:nvSpPr>
          <p:cNvPr id="305" name="Google Shape;305;p72"/>
          <p:cNvSpPr txBox="1"/>
          <p:nvPr/>
        </p:nvSpPr>
        <p:spPr>
          <a:xfrm>
            <a:off x="692641" y="1239732"/>
            <a:ext cx="8935933" cy="4033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000" u="none" cap="none" strike="noStrike">
                <a:solidFill>
                  <a:srgbClr val="42AC32"/>
                </a:solidFill>
                <a:latin typeface="Calibri"/>
                <a:ea typeface="Calibri"/>
                <a:cs typeface="Calibri"/>
                <a:sym typeface="Calibri"/>
              </a:rPr>
              <a:t>Ecco 5 differenze chiave tra fertilizzanti e pesticidi biologici - parte 2</a:t>
            </a:r>
            <a:endParaRPr b="1" i="0" sz="2000" u="none" cap="none" strike="noStrike">
              <a:solidFill>
                <a:srgbClr val="42AC32"/>
              </a:solidFill>
              <a:latin typeface="Calibri"/>
              <a:ea typeface="Calibri"/>
              <a:cs typeface="Calibri"/>
              <a:sym typeface="Calibri"/>
            </a:endParaRPr>
          </a:p>
        </p:txBody>
      </p:sp>
      <p:sp>
        <p:nvSpPr>
          <p:cNvPr id="306" name="Google Shape;306;p7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73"/>
          <p:cNvSpPr txBox="1"/>
          <p:nvPr>
            <p:ph idx="1" type="body"/>
          </p:nvPr>
        </p:nvSpPr>
        <p:spPr>
          <a:xfrm>
            <a:off x="576283" y="1838792"/>
            <a:ext cx="5191125" cy="678495"/>
          </a:xfrm>
          <a:prstGeom prst="rect">
            <a:avLst/>
          </a:prstGeom>
          <a:noFill/>
          <a:ln>
            <a:noFill/>
          </a:ln>
        </p:spPr>
        <p:txBody>
          <a:bodyPr anchorCtr="0" anchor="t" bIns="45700" lIns="91425" spcFirstLastPara="1" rIns="91425" wrap="square" tIns="45700">
            <a:noAutofit/>
          </a:bodyPr>
          <a:lstStyle/>
          <a:p>
            <a:pPr indent="0" lvl="0" marL="0" rtl="0" algn="l">
              <a:lnSpc>
                <a:spcPct val="200000"/>
              </a:lnSpc>
              <a:spcBef>
                <a:spcPts val="0"/>
              </a:spcBef>
              <a:spcAft>
                <a:spcPts val="0"/>
              </a:spcAft>
              <a:buClr>
                <a:srgbClr val="7F7F7F"/>
              </a:buClr>
              <a:buSzPts val="900"/>
              <a:buNone/>
            </a:pPr>
            <a:r>
              <a:rPr b="1" lang="it-IT" sz="2400">
                <a:solidFill>
                  <a:schemeClr val="dk1"/>
                </a:solidFill>
                <a:latin typeface="Calibri"/>
                <a:ea typeface="Calibri"/>
                <a:cs typeface="Calibri"/>
                <a:sym typeface="Calibri"/>
              </a:rPr>
              <a:t>Che cos'è un giardino comunitario?</a:t>
            </a:r>
            <a:endParaRPr b="1" sz="1800">
              <a:latin typeface="Montserrat Medium"/>
              <a:ea typeface="Montserrat Medium"/>
              <a:cs typeface="Montserrat Medium"/>
              <a:sym typeface="Montserrat Medium"/>
            </a:endParaRPr>
          </a:p>
        </p:txBody>
      </p:sp>
      <p:sp>
        <p:nvSpPr>
          <p:cNvPr id="312" name="Google Shape;312;p73"/>
          <p:cNvSpPr txBox="1"/>
          <p:nvPr/>
        </p:nvSpPr>
        <p:spPr>
          <a:xfrm>
            <a:off x="576283" y="1222461"/>
            <a:ext cx="7468628"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Tema 4: Progetto di giardino comunitario</a:t>
            </a:r>
            <a:endParaRPr b="1" i="0" sz="2400" u="none" cap="none" strike="noStrike">
              <a:solidFill>
                <a:srgbClr val="42AC32"/>
              </a:solidFill>
              <a:latin typeface="Calibri"/>
              <a:ea typeface="Calibri"/>
              <a:cs typeface="Calibri"/>
              <a:sym typeface="Calibri"/>
            </a:endParaRPr>
          </a:p>
        </p:txBody>
      </p:sp>
      <p:sp>
        <p:nvSpPr>
          <p:cNvPr id="313" name="Google Shape;313;p7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314" name="Google Shape;314;p73"/>
          <p:cNvSpPr txBox="1"/>
          <p:nvPr/>
        </p:nvSpPr>
        <p:spPr>
          <a:xfrm>
            <a:off x="713225" y="2877850"/>
            <a:ext cx="43068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https://www.youtube.com/watch?v=CKfMUlIxi8o</a:t>
            </a:r>
            <a:endParaRPr b="0" i="0" sz="1600" u="none" cap="none" strike="noStrike">
              <a:solidFill>
                <a:schemeClr val="dk1"/>
              </a:solidFill>
              <a:latin typeface="Calibri"/>
              <a:ea typeface="Calibri"/>
              <a:cs typeface="Calibri"/>
              <a:sym typeface="Calibri"/>
            </a:endParaRPr>
          </a:p>
        </p:txBody>
      </p:sp>
      <p:pic>
        <p:nvPicPr>
          <p:cNvPr descr="Produced by the Institute for Public Administration (IPA) at the University of Delaware, this video shows how community gardens and urban agriculture can help create healthy and sustainable communities. Community gardens can provide access to healthy food and help address food security issues. For more information, visit the Delaware Complete Communities Planning Toolbox at: www.completecommunitiesde.org." id="315" name="Google Shape;315;p73" title="Starting a Community Garden">
            <a:hlinkClick r:id="rId3"/>
          </p:cNvPr>
          <p:cNvPicPr preferRelativeResize="0"/>
          <p:nvPr/>
        </p:nvPicPr>
        <p:blipFill rotWithShape="1">
          <a:blip r:embed="rId4">
            <a:alphaModFix/>
          </a:blip>
          <a:srcRect b="0" l="0" r="0" t="0"/>
          <a:stretch/>
        </p:blipFill>
        <p:spPr>
          <a:xfrm>
            <a:off x="5967050" y="2313847"/>
            <a:ext cx="3048000" cy="1714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5"/>
                                        </p:tgtEl>
                                        <p:attrNameLst>
                                          <p:attrName>style.visibility</p:attrName>
                                        </p:attrNameLst>
                                      </p:cBhvr>
                                      <p:to>
                                        <p:strVal val="visible"/>
                                      </p:to>
                                    </p:set>
                                    <p:animEffect filter="fade" transition="in">
                                      <p:cBhvr>
                                        <p:cTn dur="1000"/>
                                        <p:tgtEl>
                                          <p:spTgt spid="3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74"/>
          <p:cNvSpPr txBox="1"/>
          <p:nvPr>
            <p:ph idx="1" type="body"/>
          </p:nvPr>
        </p:nvSpPr>
        <p:spPr>
          <a:xfrm>
            <a:off x="368281" y="1704355"/>
            <a:ext cx="8688112" cy="3901566"/>
          </a:xfrm>
          <a:prstGeom prst="rect">
            <a:avLst/>
          </a:prstGeom>
          <a:noFill/>
          <a:ln>
            <a:noFill/>
          </a:ln>
        </p:spPr>
        <p:txBody>
          <a:bodyPr anchorCtr="0" anchor="t" bIns="45700" lIns="91425" spcFirstLastPara="1" rIns="91425" wrap="square" tIns="45700">
            <a:noAutofit/>
          </a:bodyPr>
          <a:lstStyle/>
          <a:p>
            <a:pPr indent="0" lvl="1" marL="457200" rtl="0" algn="l">
              <a:lnSpc>
                <a:spcPct val="90000"/>
              </a:lnSpc>
              <a:spcBef>
                <a:spcPts val="1000"/>
              </a:spcBef>
              <a:spcAft>
                <a:spcPts val="0"/>
              </a:spcAft>
              <a:buSzPts val="2800"/>
              <a:buNone/>
            </a:pPr>
            <a:r>
              <a:rPr b="1" lang="it-IT" sz="1600">
                <a:solidFill>
                  <a:schemeClr val="dk1"/>
                </a:solidFill>
              </a:rPr>
              <a:t>Spazio verde condiviso</a:t>
            </a:r>
            <a:r>
              <a:rPr lang="it-IT" sz="1600">
                <a:solidFill>
                  <a:schemeClr val="dk1"/>
                </a:solidFill>
              </a:rPr>
              <a:t>: Un giardino comunitario è un terreno condiviso in cui i residenti locali si riuniscono per coltivare e mantenere collettivamente piante, ortaggi e talvolta fiori ornamentali.</a:t>
            </a:r>
            <a:endParaRPr/>
          </a:p>
          <a:p>
            <a:pPr indent="0" lvl="1" marL="457200" rtl="0" algn="l">
              <a:lnSpc>
                <a:spcPct val="90000"/>
              </a:lnSpc>
              <a:spcBef>
                <a:spcPts val="1000"/>
              </a:spcBef>
              <a:spcAft>
                <a:spcPts val="0"/>
              </a:spcAft>
              <a:buSzPts val="2800"/>
              <a:buNone/>
            </a:pPr>
            <a:r>
              <a:rPr b="1" lang="it-IT" sz="1600">
                <a:solidFill>
                  <a:schemeClr val="dk1"/>
                </a:solidFill>
              </a:rPr>
              <a:t>Collaborazione comunitaria</a:t>
            </a:r>
            <a:r>
              <a:rPr lang="it-IT" sz="1600">
                <a:solidFill>
                  <a:schemeClr val="dk1"/>
                </a:solidFill>
              </a:rPr>
              <a:t>: Implica la collaborazione dei membri della comunità che possono offrire volontariamente il loro tempo e le loro risorse per coltivare, curare e raccogliere i prodotti del giardino.</a:t>
            </a:r>
            <a:endParaRPr/>
          </a:p>
          <a:p>
            <a:pPr indent="0" lvl="1" marL="457200" rtl="0" algn="l">
              <a:lnSpc>
                <a:spcPct val="90000"/>
              </a:lnSpc>
              <a:spcBef>
                <a:spcPts val="1000"/>
              </a:spcBef>
              <a:spcAft>
                <a:spcPts val="0"/>
              </a:spcAft>
              <a:buSzPts val="2800"/>
              <a:buNone/>
            </a:pPr>
            <a:r>
              <a:rPr b="1" lang="it-IT" sz="1600">
                <a:solidFill>
                  <a:schemeClr val="dk1"/>
                </a:solidFill>
              </a:rPr>
              <a:t>Molteplici benefici</a:t>
            </a:r>
            <a:r>
              <a:rPr lang="it-IT" sz="1600">
                <a:solidFill>
                  <a:schemeClr val="dk1"/>
                </a:solidFill>
              </a:rPr>
              <a:t>: I giardini comunitari offrono una serie di benefici, tra cui l'accesso a prodotti freschi e coltivati localmente, opportunità di interazione sociale, esperienze educative e la valorizzazione degli spazi verdi negli ambienti urbani.</a:t>
            </a:r>
            <a:endParaRPr/>
          </a:p>
          <a:p>
            <a:pPr indent="0" lvl="1" marL="457200" rtl="0" algn="l">
              <a:lnSpc>
                <a:spcPct val="90000"/>
              </a:lnSpc>
              <a:spcBef>
                <a:spcPts val="1000"/>
              </a:spcBef>
              <a:spcAft>
                <a:spcPts val="0"/>
              </a:spcAft>
              <a:buSzPts val="2800"/>
              <a:buNone/>
            </a:pPr>
            <a:r>
              <a:rPr b="1" lang="it-IT" sz="1600">
                <a:solidFill>
                  <a:schemeClr val="dk1"/>
                </a:solidFill>
              </a:rPr>
              <a:t>Scopi diversi</a:t>
            </a:r>
            <a:r>
              <a:rPr lang="it-IT" sz="1600">
                <a:solidFill>
                  <a:schemeClr val="dk1"/>
                </a:solidFill>
              </a:rPr>
              <a:t>: I giardini comunitari possono servire a vari scopi, dall'affrontare l'insicurezza alimentare e promuovere l'agricoltura sostenibile al promuovere un senso di comunità e insegnare le tecniche di giardinaggio.</a:t>
            </a:r>
            <a:endParaRPr/>
          </a:p>
          <a:p>
            <a:pPr indent="0" lvl="1" marL="457200" rtl="0" algn="l">
              <a:lnSpc>
                <a:spcPct val="90000"/>
              </a:lnSpc>
              <a:spcBef>
                <a:spcPts val="1000"/>
              </a:spcBef>
              <a:spcAft>
                <a:spcPts val="0"/>
              </a:spcAft>
              <a:buSzPts val="2800"/>
              <a:buNone/>
            </a:pPr>
            <a:r>
              <a:rPr b="1" lang="it-IT" sz="1600">
                <a:solidFill>
                  <a:schemeClr val="dk1"/>
                </a:solidFill>
              </a:rPr>
              <a:t>Aperti a tutti</a:t>
            </a:r>
            <a:r>
              <a:rPr lang="it-IT" sz="1600">
                <a:solidFill>
                  <a:schemeClr val="dk1"/>
                </a:solidFill>
              </a:rPr>
              <a:t>: I giardini comunitari sono generalmente aperti a tutti coloro che desiderano partecipare, indipendentemente dall'età, dall'esperienza o dal background, rendendoli spazi inclusivi e accessibili a tutti.</a:t>
            </a:r>
            <a:r>
              <a:rPr lang="it-IT" sz="1600"/>
              <a:t>.</a:t>
            </a:r>
            <a:endParaRPr sz="1600">
              <a:solidFill>
                <a:srgbClr val="7F7F7F"/>
              </a:solidFill>
              <a:latin typeface="Helvetica Neue"/>
              <a:ea typeface="Helvetica Neue"/>
              <a:cs typeface="Helvetica Neue"/>
              <a:sym typeface="Helvetica Neue"/>
            </a:endParaRPr>
          </a:p>
        </p:txBody>
      </p:sp>
      <p:sp>
        <p:nvSpPr>
          <p:cNvPr id="321" name="Google Shape;321;p74"/>
          <p:cNvSpPr txBox="1"/>
          <p:nvPr/>
        </p:nvSpPr>
        <p:spPr>
          <a:xfrm>
            <a:off x="783285" y="1131619"/>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Descrizione di un giardino comunitario</a:t>
            </a:r>
            <a:endParaRPr b="1" i="0" sz="2400" u="none" cap="none" strike="noStrike">
              <a:solidFill>
                <a:srgbClr val="42AC32"/>
              </a:solidFill>
              <a:latin typeface="Calibri"/>
              <a:ea typeface="Calibri"/>
              <a:cs typeface="Calibri"/>
              <a:sym typeface="Calibri"/>
            </a:endParaRPr>
          </a:p>
        </p:txBody>
      </p:sp>
      <p:sp>
        <p:nvSpPr>
          <p:cNvPr id="322" name="Google Shape;322;p7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75"/>
          <p:cNvSpPr txBox="1"/>
          <p:nvPr/>
        </p:nvSpPr>
        <p:spPr>
          <a:xfrm>
            <a:off x="734006" y="1315970"/>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Come avviare un giardino comunitario</a:t>
            </a:r>
            <a:endParaRPr b="1" i="0" sz="2400" u="none" cap="none" strike="noStrike">
              <a:solidFill>
                <a:srgbClr val="42AC32"/>
              </a:solidFill>
              <a:latin typeface="Calibri"/>
              <a:ea typeface="Calibri"/>
              <a:cs typeface="Calibri"/>
              <a:sym typeface="Calibri"/>
            </a:endParaRPr>
          </a:p>
        </p:txBody>
      </p:sp>
      <p:sp>
        <p:nvSpPr>
          <p:cNvPr id="328" name="Google Shape;328;p75"/>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329" name="Google Shape;329;p75"/>
          <p:cNvSpPr txBox="1"/>
          <p:nvPr/>
        </p:nvSpPr>
        <p:spPr>
          <a:xfrm>
            <a:off x="918950" y="2386600"/>
            <a:ext cx="45537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https://www.youtube.com/watch?v=1PeKoxJGl6I</a:t>
            </a:r>
            <a:endParaRPr b="0" i="0" sz="1600" u="none" cap="none" strike="noStrike">
              <a:solidFill>
                <a:schemeClr val="dk1"/>
              </a:solidFill>
              <a:latin typeface="Calibri"/>
              <a:ea typeface="Calibri"/>
              <a:cs typeface="Calibri"/>
              <a:sym typeface="Calibri"/>
            </a:endParaRPr>
          </a:p>
        </p:txBody>
      </p:sp>
      <p:pic>
        <p:nvPicPr>
          <p:cNvPr descr="Full Playlist: https://www.youtube.com/playlist?list=PLLALQuK1NDriUZjy5BF6-l7YE7MSIToFJ&#10;-&#10;-&#10;Watch more Gardening Tips videos: http://www.howcast.com/videos/316380-How-to-Start-a-Community-Garden&#10;&#10;No yard to plant a vegetable or flower garden? No problem! Band together with neighbors to turn an unused tract of land into a shared garden of Eden.&#10;&#10;Step 1: Find participants&#10;Organize a meeting of friends and neighbors who are interested in starting a community garden. &#10;&#10;Step 2: Choose a type of garden&#10;Decide whether you want a vegetable garden, a flower garden, or a combination thereof; whether or not it will be organic; and if each member will have their own plot or you'll work the land together. Discuss whether to approach local businesses to sponsor or donate seeds, gardening tools, and so on. &#10;&#10;Step 3: Scout sites&#10;Find a site with a water source and, if you're growing vegetables, at least six full hours of sunlight daily. Approach the owner about using or leasing the property. &#10;&#10;Tip&#10;Many landowners require that you pay for liability insurance. &#10;&#10;Step 4: Set some ground rules&#10;Set some ground rules, like maintenance of common areas and what happens if a member neglects or abandons their plot. Restrict members from planting tall crops that will block a neighboring plot's shade. &#10;&#10;Step 5: Prepare the land&#10;Test the soil to see what nutrients it might need; kits are available at gardening centers. Then get everyone together to clean, fertilize, and till the site. Mark plots clearly with each gardener's name. Include a common compost area. &#10;&#10;Tip&#10;Plant flower beds around the perimeter of vegetable gardens to promote good will with neighbors. &#10;&#10;Step 6: Share your bounty&#10;Enjoy your bounty! Have a bumper crop of vegetables? Share your harvest with a local food bank or sell them at a farmer's market. That way, even more people can enjoy the fruits of your labor. &#10;&#10;Did You Know?&#10;Three of the easiest vegetables to grow organically are beets, chard, and crookneck squash." id="330" name="Google Shape;330;p75" title="How to Start a Community Garden">
            <a:hlinkClick r:id="rId3"/>
          </p:cNvPr>
          <p:cNvPicPr preferRelativeResize="0"/>
          <p:nvPr/>
        </p:nvPicPr>
        <p:blipFill rotWithShape="1">
          <a:blip r:embed="rId4">
            <a:alphaModFix/>
          </a:blip>
          <a:srcRect b="0" l="0" r="0" t="0"/>
          <a:stretch/>
        </p:blipFill>
        <p:spPr>
          <a:xfrm>
            <a:off x="6029575" y="2131739"/>
            <a:ext cx="3048000" cy="1714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0"/>
                                        </p:tgtEl>
                                        <p:attrNameLst>
                                          <p:attrName>style.visibility</p:attrName>
                                        </p:attrNameLst>
                                      </p:cBhvr>
                                      <p:to>
                                        <p:strVal val="visible"/>
                                      </p:to>
                                    </p:set>
                                    <p:animEffect filter="fade" transition="in">
                                      <p:cBhvr>
                                        <p:cTn dur="1000"/>
                                        <p:tgtEl>
                                          <p:spTgt spid="3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76"/>
          <p:cNvSpPr txBox="1"/>
          <p:nvPr>
            <p:ph idx="1" type="body"/>
          </p:nvPr>
        </p:nvSpPr>
        <p:spPr>
          <a:xfrm>
            <a:off x="735136" y="1721105"/>
            <a:ext cx="8299355" cy="3725181"/>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1000"/>
              </a:spcBef>
              <a:spcAft>
                <a:spcPts val="0"/>
              </a:spcAft>
              <a:buSzPts val="900"/>
              <a:buNone/>
            </a:pPr>
            <a:r>
              <a:rPr b="1" lang="it-IT" sz="1600">
                <a:solidFill>
                  <a:schemeClr val="dk1"/>
                </a:solidFill>
                <a:latin typeface="Calibri"/>
                <a:ea typeface="Calibri"/>
                <a:cs typeface="Calibri"/>
                <a:sym typeface="Calibri"/>
              </a:rPr>
              <a:t>6 passi per avviare un giardino comunitario nel proprio quartiere</a:t>
            </a:r>
            <a:endParaRPr/>
          </a:p>
          <a:p>
            <a:pPr indent="-228600" lvl="0" marL="457200" rtl="0" algn="l">
              <a:lnSpc>
                <a:spcPct val="100000"/>
              </a:lnSpc>
              <a:spcBef>
                <a:spcPts val="1000"/>
              </a:spcBef>
              <a:spcAft>
                <a:spcPts val="0"/>
              </a:spcAft>
              <a:buSzPts val="900"/>
              <a:buNone/>
            </a:pPr>
            <a:r>
              <a:rPr b="1" lang="it-IT" sz="1600">
                <a:solidFill>
                  <a:schemeClr val="dk1"/>
                </a:solidFill>
                <a:latin typeface="Calibri"/>
                <a:ea typeface="Calibri"/>
                <a:cs typeface="Calibri"/>
                <a:sym typeface="Calibri"/>
              </a:rPr>
              <a:t>1. Organizzare un comitato di menti simili e talenti diversi</a:t>
            </a:r>
            <a:endParaRPr/>
          </a:p>
          <a:p>
            <a:pPr indent="-228600" lvl="0" marL="4572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Il primo passo del processo consiste nel riunire altre persone della vostra comunità con la stessa mentalità e creare un comitato ufficiale. Sebbene siate incoraggiati ad accogliere chiunque nel vostro quartiere si senta appassionato del progetto, vorrete identificare coloro che apportano talenti e risorse speciali al tavolo. </a:t>
            </a:r>
            <a:endParaRPr/>
          </a:p>
          <a:p>
            <a:pPr indent="-228600" lvl="0" marL="457200" rtl="0" algn="l">
              <a:lnSpc>
                <a:spcPct val="100000"/>
              </a:lnSpc>
              <a:spcBef>
                <a:spcPts val="1000"/>
              </a:spcBef>
              <a:spcAft>
                <a:spcPts val="0"/>
              </a:spcAft>
              <a:buSzPts val="900"/>
              <a:buNone/>
            </a:pPr>
            <a:r>
              <a:rPr b="1" lang="it-IT" sz="1600">
                <a:solidFill>
                  <a:schemeClr val="dk1"/>
                </a:solidFill>
                <a:latin typeface="Calibri"/>
                <a:ea typeface="Calibri"/>
                <a:cs typeface="Calibri"/>
                <a:sym typeface="Calibri"/>
              </a:rPr>
              <a:t>2. Presentare il progetto agli organi di governo locali</a:t>
            </a:r>
            <a:endParaRPr/>
          </a:p>
          <a:p>
            <a:pPr indent="-228600" lvl="0" marL="4572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Prima di piantare i paletti di legno nella terra che circonda il vostro giardino comunitario, dovrete affrontare un po' di burocrazia, per cui assicuratevi di sbrigarla non appena il vostro comitato sarà stato costituito. La maggior parte dei comuni dispone di una sorta di risorsa informativa sui giardini comunitari, quindi la prima cosa da fare è cercare online le informazioni che riguardano direttamente la vostra città o paese.</a:t>
            </a:r>
            <a:endParaRPr sz="900">
              <a:solidFill>
                <a:schemeClr val="dk1"/>
              </a:solidFill>
              <a:latin typeface="Helvetica Neue"/>
              <a:ea typeface="Helvetica Neue"/>
              <a:cs typeface="Helvetica Neue"/>
              <a:sym typeface="Helvetica Neue"/>
            </a:endParaRPr>
          </a:p>
        </p:txBody>
      </p:sp>
      <p:sp>
        <p:nvSpPr>
          <p:cNvPr id="336" name="Google Shape;336;p76"/>
          <p:cNvSpPr txBox="1"/>
          <p:nvPr/>
        </p:nvSpPr>
        <p:spPr>
          <a:xfrm>
            <a:off x="881844" y="1140756"/>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Come avviare un giardino comunitario - parte 1</a:t>
            </a:r>
            <a:endParaRPr b="1" i="0" sz="2400" u="none" cap="none" strike="noStrike">
              <a:solidFill>
                <a:srgbClr val="42AC32"/>
              </a:solidFill>
              <a:latin typeface="Calibri"/>
              <a:ea typeface="Calibri"/>
              <a:cs typeface="Calibri"/>
              <a:sym typeface="Calibri"/>
            </a:endParaRPr>
          </a:p>
        </p:txBody>
      </p:sp>
      <p:sp>
        <p:nvSpPr>
          <p:cNvPr id="337" name="Google Shape;337;p76"/>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77"/>
          <p:cNvSpPr txBox="1"/>
          <p:nvPr>
            <p:ph idx="1" type="body"/>
          </p:nvPr>
        </p:nvSpPr>
        <p:spPr>
          <a:xfrm>
            <a:off x="653004" y="2000353"/>
            <a:ext cx="8195321" cy="3064438"/>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1000"/>
              </a:spcBef>
              <a:spcAft>
                <a:spcPts val="0"/>
              </a:spcAft>
              <a:buSzPts val="900"/>
              <a:buNone/>
            </a:pPr>
            <a:r>
              <a:rPr b="1" lang="it-IT" sz="1600">
                <a:solidFill>
                  <a:schemeClr val="dk1"/>
                </a:solidFill>
                <a:latin typeface="Calibri"/>
                <a:ea typeface="Calibri"/>
                <a:cs typeface="Calibri"/>
                <a:sym typeface="Calibri"/>
              </a:rPr>
              <a:t>3. Pick a Site</a:t>
            </a:r>
            <a:endParaRPr sz="1600">
              <a:solidFill>
                <a:schemeClr val="dk1"/>
              </a:solidFill>
              <a:latin typeface="Calibri"/>
              <a:ea typeface="Calibri"/>
              <a:cs typeface="Calibri"/>
              <a:sym typeface="Calibri"/>
            </a:endParaRPr>
          </a:p>
          <a:p>
            <a:pPr indent="0" lvl="0" marL="2667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Together with your committee and reference material from governing bodies and supportive organizations you will be well prepared to select a site in your community for the garden. Some community gardens serve to grow flora, others just fruits and vegetables, but most provide for a combination of each. You’ll need to consider adequate exposure to sunlight, convenient access to water and drainage, automobile and pedestrian traffic, and everything else that you can anticipate will impact the success of a community garden. You will of course need to have permission from landowners (the city or on private residential property management) and obtain the necessary lease agreements (where applicable) and insurance policies.</a:t>
            </a:r>
            <a:endParaRPr>
              <a:solidFill>
                <a:schemeClr val="dk1"/>
              </a:solidFill>
            </a:endParaRPr>
          </a:p>
        </p:txBody>
      </p:sp>
      <p:sp>
        <p:nvSpPr>
          <p:cNvPr id="343" name="Google Shape;343;p77"/>
          <p:cNvSpPr txBox="1"/>
          <p:nvPr/>
        </p:nvSpPr>
        <p:spPr>
          <a:xfrm>
            <a:off x="838040" y="1233838"/>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Come avviare un giardino comunitario - parte 2</a:t>
            </a:r>
            <a:endParaRPr b="1" i="0" sz="2400" u="none" cap="none" strike="noStrike">
              <a:solidFill>
                <a:srgbClr val="42AC32"/>
              </a:solidFill>
              <a:latin typeface="Calibri"/>
              <a:ea typeface="Calibri"/>
              <a:cs typeface="Calibri"/>
              <a:sym typeface="Calibri"/>
            </a:endParaRPr>
          </a:p>
        </p:txBody>
      </p:sp>
      <p:sp>
        <p:nvSpPr>
          <p:cNvPr id="344" name="Google Shape;344;p7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5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35" name="Google Shape;135;p51"/>
          <p:cNvSpPr txBox="1"/>
          <p:nvPr>
            <p:ph idx="1" type="body"/>
          </p:nvPr>
        </p:nvSpPr>
        <p:spPr>
          <a:xfrm>
            <a:off x="749408" y="1992436"/>
            <a:ext cx="7975889" cy="276427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1000"/>
              </a:spcBef>
              <a:spcAft>
                <a:spcPts val="0"/>
              </a:spcAft>
              <a:buSzPts val="900"/>
              <a:buNone/>
            </a:pPr>
            <a:r>
              <a:rPr lang="it-IT" sz="1600">
                <a:solidFill>
                  <a:schemeClr val="dk1"/>
                </a:solidFill>
                <a:latin typeface="Calibri"/>
                <a:ea typeface="Calibri"/>
                <a:cs typeface="Calibri"/>
                <a:sym typeface="Calibri"/>
              </a:rPr>
              <a:t>Questa unità di apprendimento intende motivare e responsabilizzare il partecipante a comprendere e agire per ridurre l'impatto negativo dell'attività umana sull'ambiente.</a:t>
            </a:r>
            <a:endParaRPr>
              <a:solidFill>
                <a:schemeClr val="dk1"/>
              </a:solidFill>
              <a:latin typeface="Helvetica Neue"/>
              <a:ea typeface="Helvetica Neue"/>
              <a:cs typeface="Helvetica Neue"/>
              <a:sym typeface="Helvetica Neue"/>
            </a:endParaRPr>
          </a:p>
          <a:p>
            <a:pPr indent="-285750" lvl="0" marL="5715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p:txBody>
      </p:sp>
      <p:sp>
        <p:nvSpPr>
          <p:cNvPr id="136" name="Google Shape;136;p51"/>
          <p:cNvSpPr txBox="1"/>
          <p:nvPr/>
        </p:nvSpPr>
        <p:spPr>
          <a:xfrm>
            <a:off x="972566" y="1025933"/>
            <a:ext cx="4654703" cy="575636"/>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accent6"/>
                </a:solidFill>
                <a:latin typeface="Calibri"/>
                <a:ea typeface="Calibri"/>
                <a:cs typeface="Calibri"/>
                <a:sym typeface="Calibri"/>
              </a:rPr>
              <a:t>Finalità di questa unità</a:t>
            </a:r>
            <a:endParaRPr b="1" i="0" sz="2400" u="none" cap="none" strike="noStrike">
              <a:solidFill>
                <a:schemeClr val="accent6"/>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78"/>
          <p:cNvSpPr txBox="1"/>
          <p:nvPr>
            <p:ph idx="1" type="body"/>
          </p:nvPr>
        </p:nvSpPr>
        <p:spPr>
          <a:xfrm>
            <a:off x="0" y="1382818"/>
            <a:ext cx="9264460" cy="4634701"/>
          </a:xfrm>
          <a:prstGeom prst="rect">
            <a:avLst/>
          </a:prstGeom>
          <a:noFill/>
          <a:ln>
            <a:noFill/>
          </a:ln>
        </p:spPr>
        <p:txBody>
          <a:bodyPr anchorCtr="0" anchor="t" bIns="45700" lIns="91425" spcFirstLastPara="1" rIns="91425" wrap="square" tIns="45700">
            <a:noAutofit/>
          </a:bodyPr>
          <a:lstStyle/>
          <a:p>
            <a:pPr indent="-228600" lvl="0" marL="457200" rtl="0" algn="l">
              <a:lnSpc>
                <a:spcPct val="100000"/>
              </a:lnSpc>
              <a:spcBef>
                <a:spcPts val="1000"/>
              </a:spcBef>
              <a:spcAft>
                <a:spcPts val="0"/>
              </a:spcAft>
              <a:buSzPts val="900"/>
              <a:buNone/>
            </a:pPr>
            <a:r>
              <a:rPr b="1" lang="it-IT" sz="1500">
                <a:solidFill>
                  <a:schemeClr val="dk1"/>
                </a:solidFill>
                <a:latin typeface="Calibri"/>
                <a:ea typeface="Calibri"/>
                <a:cs typeface="Calibri"/>
                <a:sym typeface="Calibri"/>
              </a:rPr>
              <a:t>4. Trovate uno sponsor</a:t>
            </a:r>
            <a:endParaRPr/>
          </a:p>
          <a:p>
            <a:pPr indent="-228600" lvl="0" marL="457200" rtl="0" algn="l">
              <a:lnSpc>
                <a:spcPct val="100000"/>
              </a:lnSpc>
              <a:spcBef>
                <a:spcPts val="1000"/>
              </a:spcBef>
              <a:spcAft>
                <a:spcPts val="0"/>
              </a:spcAft>
              <a:buSzPts val="900"/>
              <a:buNone/>
            </a:pPr>
            <a:r>
              <a:rPr lang="it-IT" sz="1500">
                <a:solidFill>
                  <a:schemeClr val="dk1"/>
                </a:solidFill>
                <a:latin typeface="Calibri"/>
                <a:ea typeface="Calibri"/>
                <a:cs typeface="Calibri"/>
                <a:sym typeface="Calibri"/>
              </a:rPr>
              <a:t>Anche se il vostro comitato sta probabilmente entrando nel processo con alcune risorse, niente vi dà più respiro che assicurarvi una sponsorizzazione per il vostro giardino comunitario. Contattate le aziende e le organizzazioni locali per vedere se sono disposte a fornire un sostegno che può includere dotazioni finanziarie, materiali per la costruzione del sito agricolo e semi per la semina. Gli sponsor possono essere cooperative di credito locali, rivenditori, chiese, scuole, fornitori di prodotti per la casa e il giardino, negozi di alimentari o qualsiasi altro soggetto a cui venga in mente. Oltre all'essenziale, un buon sponsor può servire ad aggiungere tocchi speciali al giardino comunitario, come panchine decorate per rilassarsi in contemplazione dopo una dura giornata di lavoro nella terra.</a:t>
            </a:r>
            <a:endParaRPr/>
          </a:p>
          <a:p>
            <a:pPr indent="-228600" lvl="0" marL="457200" rtl="0" algn="l">
              <a:lnSpc>
                <a:spcPct val="100000"/>
              </a:lnSpc>
              <a:spcBef>
                <a:spcPts val="1000"/>
              </a:spcBef>
              <a:spcAft>
                <a:spcPts val="0"/>
              </a:spcAft>
              <a:buSzPts val="900"/>
              <a:buNone/>
            </a:pPr>
            <a:r>
              <a:rPr b="1" lang="it-IT" sz="1500">
                <a:solidFill>
                  <a:schemeClr val="dk1"/>
                </a:solidFill>
                <a:latin typeface="Calibri"/>
                <a:ea typeface="Calibri"/>
                <a:cs typeface="Calibri"/>
                <a:sym typeface="Calibri"/>
              </a:rPr>
              <a:t>5. Preparare il sito per la semina</a:t>
            </a:r>
            <a:endParaRPr/>
          </a:p>
          <a:p>
            <a:pPr indent="-228600" lvl="0" marL="457200" rtl="0" algn="l">
              <a:lnSpc>
                <a:spcPct val="100000"/>
              </a:lnSpc>
              <a:spcBef>
                <a:spcPts val="1000"/>
              </a:spcBef>
              <a:spcAft>
                <a:spcPts val="0"/>
              </a:spcAft>
              <a:buSzPts val="900"/>
              <a:buNone/>
            </a:pPr>
            <a:r>
              <a:rPr lang="it-IT" sz="1500">
                <a:solidFill>
                  <a:schemeClr val="dk1"/>
                </a:solidFill>
                <a:latin typeface="Calibri"/>
                <a:ea typeface="Calibri"/>
                <a:cs typeface="Calibri"/>
                <a:sym typeface="Calibri"/>
              </a:rPr>
              <a:t>Una volta sbrigate le pratiche burocratiche e assicurati gli sponsor, ci si può tuffare subito nella preparazione del sito. Chiedete al comitato di raccogliere il maggior numero possibile di volontari creando pagine di social media per il giardino comunitario, per aiutare a diffondere la notizia. È necessario rimuovere i detriti, estirpare le erbacce, livellare gli appezzamenti e rivoltare il terreno. </a:t>
            </a:r>
            <a:r>
              <a:rPr b="1" lang="it-IT" sz="1500">
                <a:solidFill>
                  <a:schemeClr val="dk1"/>
                </a:solidFill>
                <a:latin typeface="Calibri"/>
                <a:ea typeface="Calibri"/>
                <a:cs typeface="Calibri"/>
                <a:sym typeface="Calibri"/>
              </a:rPr>
              <a:t>Tutto questo fa parte del divertimento!</a:t>
            </a:r>
            <a:endParaRPr/>
          </a:p>
          <a:p>
            <a:pPr indent="-228600" lvl="0" marL="457200" rtl="0" algn="l">
              <a:lnSpc>
                <a:spcPct val="100000"/>
              </a:lnSpc>
              <a:spcBef>
                <a:spcPts val="1000"/>
              </a:spcBef>
              <a:spcAft>
                <a:spcPts val="0"/>
              </a:spcAft>
              <a:buSzPts val="900"/>
              <a:buNone/>
            </a:pPr>
            <a:r>
              <a:rPr b="1" lang="it-IT" sz="1500">
                <a:solidFill>
                  <a:schemeClr val="dk1"/>
                </a:solidFill>
                <a:latin typeface="Calibri"/>
                <a:ea typeface="Calibri"/>
                <a:cs typeface="Calibri"/>
                <a:sym typeface="Calibri"/>
              </a:rPr>
              <a:t>Buona semina!</a:t>
            </a:r>
            <a:endParaRPr i="1" sz="1500">
              <a:solidFill>
                <a:schemeClr val="dk1"/>
              </a:solidFill>
              <a:latin typeface="Calibri"/>
              <a:ea typeface="Calibri"/>
              <a:cs typeface="Calibri"/>
              <a:sym typeface="Calibri"/>
            </a:endParaRPr>
          </a:p>
        </p:txBody>
      </p:sp>
      <p:sp>
        <p:nvSpPr>
          <p:cNvPr id="350" name="Google Shape;350;p78"/>
          <p:cNvSpPr txBox="1"/>
          <p:nvPr/>
        </p:nvSpPr>
        <p:spPr>
          <a:xfrm>
            <a:off x="389053" y="955781"/>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Come avviare un giardino comunitario - parte 3</a:t>
            </a:r>
            <a:endParaRPr b="1" i="0" sz="2400" u="none" cap="none" strike="noStrike">
              <a:solidFill>
                <a:srgbClr val="42AC32"/>
              </a:solidFill>
              <a:latin typeface="Calibri"/>
              <a:ea typeface="Calibri"/>
              <a:cs typeface="Calibri"/>
              <a:sym typeface="Calibri"/>
            </a:endParaRPr>
          </a:p>
        </p:txBody>
      </p:sp>
      <p:sp>
        <p:nvSpPr>
          <p:cNvPr id="351" name="Google Shape;351;p78"/>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79"/>
          <p:cNvSpPr txBox="1"/>
          <p:nvPr/>
        </p:nvSpPr>
        <p:spPr>
          <a:xfrm>
            <a:off x="761383" y="1244789"/>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Giardino comunitario - diversi tipi</a:t>
            </a:r>
            <a:endParaRPr b="1" i="0" sz="2400" u="none" cap="none" strike="noStrike">
              <a:solidFill>
                <a:srgbClr val="42AC32"/>
              </a:solidFill>
              <a:latin typeface="Calibri"/>
              <a:ea typeface="Calibri"/>
              <a:cs typeface="Calibri"/>
              <a:sym typeface="Calibri"/>
            </a:endParaRPr>
          </a:p>
        </p:txBody>
      </p:sp>
      <p:sp>
        <p:nvSpPr>
          <p:cNvPr id="357" name="Google Shape;357;p7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358" name="Google Shape;358;p79"/>
          <p:cNvSpPr txBox="1"/>
          <p:nvPr/>
        </p:nvSpPr>
        <p:spPr>
          <a:xfrm>
            <a:off x="761375" y="2167150"/>
            <a:ext cx="46908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https://www.youtube.com/watch?v=OeHgrIIPF9M</a:t>
            </a:r>
            <a:endParaRPr b="0" i="0" sz="1600" u="none" cap="none" strike="noStrike">
              <a:solidFill>
                <a:schemeClr val="dk1"/>
              </a:solidFill>
              <a:latin typeface="Calibri"/>
              <a:ea typeface="Calibri"/>
              <a:cs typeface="Calibri"/>
              <a:sym typeface="Calibri"/>
            </a:endParaRPr>
          </a:p>
        </p:txBody>
      </p:sp>
      <p:pic>
        <p:nvPicPr>
          <p:cNvPr descr="There are many types of community gardens including: neighborhood gardens, allotment gardens, communal gardens, children's gardens, and gardens that provide vocational training.  Each type has benefits and concerns which should be considered before starting a community garden.  Produced by the Department of Communications at Kansas State University.  For more information, visit our website at:  http://www.kansasgreenyards.org" id="359" name="Google Shape;359;p79" title="Community Gardens: Different Types">
            <a:hlinkClick r:id="rId3"/>
          </p:cNvPr>
          <p:cNvPicPr preferRelativeResize="0"/>
          <p:nvPr/>
        </p:nvPicPr>
        <p:blipFill rotWithShape="1">
          <a:blip r:embed="rId4">
            <a:alphaModFix/>
          </a:blip>
          <a:srcRect b="0" l="0" r="0" t="0"/>
          <a:stretch/>
        </p:blipFill>
        <p:spPr>
          <a:xfrm>
            <a:off x="5920150" y="2167147"/>
            <a:ext cx="3048000" cy="1714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9"/>
                                        </p:tgtEl>
                                        <p:attrNameLst>
                                          <p:attrName>style.visibility</p:attrName>
                                        </p:attrNameLst>
                                      </p:cBhvr>
                                      <p:to>
                                        <p:strVal val="visible"/>
                                      </p:to>
                                    </p:set>
                                    <p:animEffect filter="fade" transition="in">
                                      <p:cBhvr>
                                        <p:cTn dur="1000"/>
                                        <p:tgtEl>
                                          <p:spTgt spid="3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80"/>
          <p:cNvSpPr txBox="1"/>
          <p:nvPr/>
        </p:nvSpPr>
        <p:spPr>
          <a:xfrm>
            <a:off x="668301" y="1337870"/>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Un vero giardino comunitario</a:t>
            </a:r>
            <a:endParaRPr b="1" i="0" sz="2400" u="none" cap="none" strike="noStrike">
              <a:solidFill>
                <a:srgbClr val="42AC32"/>
              </a:solidFill>
              <a:latin typeface="Calibri"/>
              <a:ea typeface="Calibri"/>
              <a:cs typeface="Calibri"/>
              <a:sym typeface="Calibri"/>
            </a:endParaRPr>
          </a:p>
        </p:txBody>
      </p:sp>
      <p:sp>
        <p:nvSpPr>
          <p:cNvPr id="365" name="Google Shape;365;p80"/>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366" name="Google Shape;366;p80"/>
          <p:cNvSpPr txBox="1"/>
          <p:nvPr/>
        </p:nvSpPr>
        <p:spPr>
          <a:xfrm>
            <a:off x="668300" y="2286775"/>
            <a:ext cx="44439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https://www.youtube.com/watch?v=uIkdU5R0hGw</a:t>
            </a:r>
            <a:endParaRPr b="0" i="0" sz="1600" u="none" cap="none" strike="noStrike">
              <a:solidFill>
                <a:schemeClr val="dk1"/>
              </a:solidFill>
              <a:latin typeface="Calibri"/>
              <a:ea typeface="Calibri"/>
              <a:cs typeface="Calibri"/>
              <a:sym typeface="Calibri"/>
            </a:endParaRPr>
          </a:p>
        </p:txBody>
      </p:sp>
      <p:pic>
        <p:nvPicPr>
          <p:cNvPr descr="No room to grow? Join a community garden. Can't find one? Start one! Learn the lessons only taught in the soil and discover the joy of growing your own healthy produce. For you, your family, your friends, and your neighbors. Everyone is welcome at the community garden.&#10;&#10;Learn more about this community garden: https://wmcgarden.org/ &#10;&#10;LIKE, COMMENT, SUBSCRIBE, &amp; SHARE&#10;&#10;➢ Behind the scenes: https://www.patreon.com/PARAGRAPHIC&#10;➢ See more from the creator community: https://www.multitude.video&#10;➢ Subscribe: https://www.youtube.com/channel/UCQtzPvhc-8PQrmxcZUVdI7Q?sub_confirmation=1&#10;&#10;Solar Power:&#10;200W Solar Panels: https://amzn.to/3pvTUdr &#10;Solar Portable Power Station: https://amzn.to/3suo8PQ &#10;100 Amp Hour LiFePO4 Battery: https://amzn.to/35mJEx9 &#10;&#10;Filmmakers:&#10;Lumix GH6: https://amzn.to/3C4SpYx &#10;Lumix 10-25mm: https://amzn.to/3psOAHN &#10;Blackmagic 6K Pro: https://amzn.to/3K2d81Y &#10;Sigma 18-35mm: https://amzn.to/3hMmTWd &#10;&#10;➢ Follow @theparagraphic https://www.instagram.com/theparagraphic/&#10;➢ Visit us at https://theparagraphic.com/ &#10;&#10;What is community gardening?&#10;&#10;Community gardening is a great way to get involved in your local food system and meet other gardeners. It is also a way to beautify your neighborhood and build community spirit. Community gardens can be found in urban, suburban, and rural areas across the United States. They come in all shapes and sizes, from small plots in backyards to large shared spaces in parks or on vacant land.&#10;&#10;Community gardens are usually managed by a group of people who come together to plan, plant, and maintain the garden. This can be done informally, such as by neighbors who decide to start a garden together, or through a more formal organization, such as a community garden association or city park department.&#10;&#10;Plots in community gardens are generally leased or rented to individual growers. The size of the plot varies depending on the size of the overall garden, but is typically around 10×10 feet.&#10;&#10;Gardeners are responsible for planting, watering, weeding, and harvesting their own plot. Some community gardens also have common areas where everyone works together to grow crops that can be shared amongst the group, such as fruits and vegetables.&#10;&#10;Community gardening provides many benefits to both individuals and communities. For gardeners, it is a way to get fresh air and exercise, grow healthy food, and connect with nature.&#10;&#10;For communities, community gardens can help beautify neighborhoods, provide green space for residents to enjoy, create social cohesion, and promote sustainability.&#10;&#10;History of community gardening&#10;&#10;In the early 1900s, community gardens began popping up in cities across the United States as a way to provide fresh food for residents and beautify neighborhoods.&#10;&#10;The Victory Gardens of World War II increased the popularity of home gardening, and by the 1970s, community gardens were being established in urban areas all over the world.&#10;&#10;Today, community gardens come in all shapes and sizes, from small plots in backyards to large-scale farming operations.&#10;&#10;They provide fresh produce for families, foster a sense of community among neighbors, and give people a chance to connect with nature.&#10;&#10;How to start a community garden&#10;&#10;Community gardens are a great way to get involved in your local community and to meet other like-minded people who are passionate about gardening. They are also a great way to learn new gardening techniques and to share your knowledge with others.&#10;&#10;If you are interested in starting a community garden, the first step is to find out if there is already a garden in your area. If so, you can contact the garden coordinator to find out how you can get involved.&#10;&#10;If there is not already a garden in your area, you can start one! The first step is to find a suitable location for the garden.&#10;&#10;Once you have found a location, you will need to secure funding and volunteers. Once you have done this, you can start planning and planting your community garden!&#10;&#10;• • • • • • • •&#10;&#10;ABOUT PARAGRAPHIC:&#10;Handcrafted documentaries featuring artisans of all trades. We are filmmakers who tell the stories of creators, makers, entrepreneurs, and artists. The ones who have committed everything to their craft. From garage bakeries and mushroom farms to backyard aquaponics and innovative fabricators, these stories will take you behind the brand and show an inside look at the people who make it happen. &#10;&#10;-Of the earth, from the plough&#10;&#10;#communitygarden #gardening #foodforest" id="367" name="Google Shape;367;p80" title="Creating a Grower's Paradise | PARAGRAPHIC">
            <a:hlinkClick r:id="rId3"/>
          </p:cNvPr>
          <p:cNvPicPr preferRelativeResize="0"/>
          <p:nvPr/>
        </p:nvPicPr>
        <p:blipFill rotWithShape="1">
          <a:blip r:embed="rId4">
            <a:alphaModFix/>
          </a:blip>
          <a:srcRect b="0" l="0" r="0" t="0"/>
          <a:stretch/>
        </p:blipFill>
        <p:spPr>
          <a:xfrm>
            <a:off x="6029575" y="1988376"/>
            <a:ext cx="3048000" cy="1714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7"/>
                                        </p:tgtEl>
                                        <p:attrNameLst>
                                          <p:attrName>style.visibility</p:attrName>
                                        </p:attrNameLst>
                                      </p:cBhvr>
                                      <p:to>
                                        <p:strVal val="visible"/>
                                      </p:to>
                                    </p:set>
                                    <p:animEffect filter="fade" transition="in">
                                      <p:cBhvr>
                                        <p:cTn dur="1000"/>
                                        <p:tgtEl>
                                          <p:spTgt spid="3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81"/>
          <p:cNvSpPr txBox="1"/>
          <p:nvPr>
            <p:ph idx="1" type="body"/>
          </p:nvPr>
        </p:nvSpPr>
        <p:spPr>
          <a:xfrm>
            <a:off x="4553710" y="2257421"/>
            <a:ext cx="4480780" cy="3025808"/>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7F7F7F"/>
              </a:buClr>
              <a:buSzPts val="900"/>
              <a:buFont typeface="Arial"/>
              <a:buNone/>
            </a:pPr>
            <a:r>
              <a:rPr lang="it-IT" sz="1600">
                <a:solidFill>
                  <a:schemeClr val="dk1"/>
                </a:solidFill>
                <a:latin typeface="Calibri"/>
                <a:ea typeface="Calibri"/>
                <a:cs typeface="Calibri"/>
                <a:sym typeface="Calibri"/>
              </a:rPr>
              <a:t>3. Pratiche di giardinaggio sostenibile</a:t>
            </a:r>
            <a:endParaRPr/>
          </a:p>
          <a:p>
            <a:pPr indent="-228600" lvl="0" marL="457200" marR="0" rtl="0" algn="l">
              <a:lnSpc>
                <a:spcPct val="100000"/>
              </a:lnSpc>
              <a:spcBef>
                <a:spcPts val="0"/>
              </a:spcBef>
              <a:spcAft>
                <a:spcPts val="0"/>
              </a:spcAft>
              <a:buClr>
                <a:srgbClr val="7F7F7F"/>
              </a:buClr>
              <a:buSzPts val="900"/>
              <a:buFont typeface="Arial"/>
              <a:buNone/>
            </a:pPr>
            <a:r>
              <a:rPr lang="it-IT" sz="1600">
                <a:solidFill>
                  <a:schemeClr val="dk1"/>
                </a:solidFill>
                <a:latin typeface="Calibri"/>
                <a:ea typeface="Calibri"/>
                <a:cs typeface="Calibri"/>
                <a:sym typeface="Calibri"/>
              </a:rPr>
              <a:t>- Creare il proprio terreno con il compostaggio degli scarti di cucina e dei rifiuti del giardino.</a:t>
            </a:r>
            <a:endParaRPr/>
          </a:p>
          <a:p>
            <a:pPr indent="-228600" lvl="0" marL="457200" marR="0" rtl="0" algn="l">
              <a:lnSpc>
                <a:spcPct val="100000"/>
              </a:lnSpc>
              <a:spcBef>
                <a:spcPts val="0"/>
              </a:spcBef>
              <a:spcAft>
                <a:spcPts val="0"/>
              </a:spcAft>
              <a:buClr>
                <a:srgbClr val="7F7F7F"/>
              </a:buClr>
              <a:buSzPts val="900"/>
              <a:buFont typeface="Arial"/>
              <a:buNone/>
            </a:pPr>
            <a:r>
              <a:rPr lang="it-IT" sz="1600">
                <a:solidFill>
                  <a:schemeClr val="dk1"/>
                </a:solidFill>
                <a:latin typeface="Calibri"/>
                <a:ea typeface="Calibri"/>
                <a:cs typeface="Calibri"/>
                <a:sym typeface="Calibri"/>
              </a:rPr>
              <a:t>- Raccogliere e riutilizzare l'acqua piovana per la coltivazione del cibo.</a:t>
            </a:r>
            <a:endParaRPr/>
          </a:p>
          <a:p>
            <a:pPr indent="-228600" lvl="0" marL="457200" marR="0" rtl="0" algn="l">
              <a:lnSpc>
                <a:spcPct val="100000"/>
              </a:lnSpc>
              <a:spcBef>
                <a:spcPts val="0"/>
              </a:spcBef>
              <a:spcAft>
                <a:spcPts val="0"/>
              </a:spcAft>
              <a:buClr>
                <a:srgbClr val="7F7F7F"/>
              </a:buClr>
              <a:buSzPts val="900"/>
              <a:buFont typeface="Arial"/>
              <a:buNone/>
            </a:pPr>
            <a:r>
              <a:t/>
            </a:r>
            <a:endParaRPr sz="1600">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Clr>
                <a:srgbClr val="7F7F7F"/>
              </a:buClr>
              <a:buSzPts val="900"/>
              <a:buFont typeface="Arial"/>
              <a:buNone/>
            </a:pPr>
            <a:r>
              <a:rPr lang="it-IT" sz="1600">
                <a:solidFill>
                  <a:schemeClr val="dk1"/>
                </a:solidFill>
                <a:latin typeface="Calibri"/>
                <a:ea typeface="Calibri"/>
                <a:cs typeface="Calibri"/>
                <a:sym typeface="Calibri"/>
              </a:rPr>
              <a:t>4. Giardino comunitario</a:t>
            </a:r>
            <a:endParaRPr/>
          </a:p>
          <a:p>
            <a:pPr indent="-228600" lvl="0" marL="457200" marR="0" rtl="0" algn="l">
              <a:lnSpc>
                <a:spcPct val="100000"/>
              </a:lnSpc>
              <a:spcBef>
                <a:spcPts val="0"/>
              </a:spcBef>
              <a:spcAft>
                <a:spcPts val="0"/>
              </a:spcAft>
              <a:buClr>
                <a:srgbClr val="7F7F7F"/>
              </a:buClr>
              <a:buSzPts val="900"/>
              <a:buFont typeface="Arial"/>
              <a:buNone/>
            </a:pPr>
            <a:r>
              <a:rPr lang="it-IT" sz="1600">
                <a:solidFill>
                  <a:schemeClr val="dk1"/>
                </a:solidFill>
                <a:latin typeface="Calibri"/>
                <a:ea typeface="Calibri"/>
                <a:cs typeface="Calibri"/>
                <a:sym typeface="Calibri"/>
              </a:rPr>
              <a:t>- Avviare o aderire a un giardino comunitario.</a:t>
            </a:r>
            <a:endParaRPr/>
          </a:p>
          <a:p>
            <a:pPr indent="-228600" lvl="0" marL="457200" marR="0" rtl="0" algn="l">
              <a:lnSpc>
                <a:spcPct val="100000"/>
              </a:lnSpc>
              <a:spcBef>
                <a:spcPts val="0"/>
              </a:spcBef>
              <a:spcAft>
                <a:spcPts val="0"/>
              </a:spcAft>
              <a:buClr>
                <a:srgbClr val="7F7F7F"/>
              </a:buClr>
              <a:buSzPts val="900"/>
              <a:buFont typeface="Arial"/>
              <a:buNone/>
            </a:pPr>
            <a:r>
              <a:rPr lang="it-IT" sz="1600">
                <a:solidFill>
                  <a:schemeClr val="dk1"/>
                </a:solidFill>
                <a:latin typeface="Calibri"/>
                <a:ea typeface="Calibri"/>
                <a:cs typeface="Calibri"/>
                <a:sym typeface="Calibri"/>
              </a:rPr>
              <a:t>- Chi contattare.</a:t>
            </a:r>
            <a:endParaRPr/>
          </a:p>
          <a:p>
            <a:pPr indent="-228600" lvl="0" marL="457200" marR="0" rtl="0" algn="l">
              <a:lnSpc>
                <a:spcPct val="100000"/>
              </a:lnSpc>
              <a:spcBef>
                <a:spcPts val="0"/>
              </a:spcBef>
              <a:spcAft>
                <a:spcPts val="0"/>
              </a:spcAft>
              <a:buClr>
                <a:srgbClr val="7F7F7F"/>
              </a:buClr>
              <a:buSzPts val="900"/>
              <a:buFont typeface="Arial"/>
              <a:buNone/>
            </a:pPr>
            <a:r>
              <a:rPr lang="it-IT" sz="1600">
                <a:solidFill>
                  <a:schemeClr val="dk1"/>
                </a:solidFill>
                <a:latin typeface="Calibri"/>
                <a:ea typeface="Calibri"/>
                <a:cs typeface="Calibri"/>
                <a:sym typeface="Calibri"/>
              </a:rPr>
              <a:t>- Preparare il sito per la semina.</a:t>
            </a:r>
            <a:endParaRPr b="0" i="0" sz="1600" u="none" cap="none" strike="noStrike">
              <a:solidFill>
                <a:srgbClr val="000000"/>
              </a:solidFill>
              <a:latin typeface="Calibri"/>
              <a:ea typeface="Calibri"/>
              <a:cs typeface="Calibri"/>
              <a:sym typeface="Calibri"/>
            </a:endParaRPr>
          </a:p>
          <a:p>
            <a:pPr indent="-228600" lvl="0" marL="457200" marR="0" rtl="0" algn="l">
              <a:lnSpc>
                <a:spcPct val="100000"/>
              </a:lnSpc>
              <a:spcBef>
                <a:spcPts val="600"/>
              </a:spcBef>
              <a:spcAft>
                <a:spcPts val="0"/>
              </a:spcAft>
              <a:buClr>
                <a:srgbClr val="7F7F7F"/>
              </a:buClr>
              <a:buSzPts val="900"/>
              <a:buFont typeface="Arial"/>
              <a:buNone/>
            </a:pPr>
            <a:r>
              <a:rPr b="0" i="0" lang="it-IT" sz="1600" u="none" cap="none" strike="noStrike">
                <a:solidFill>
                  <a:srgbClr val="000000"/>
                </a:solidFill>
                <a:latin typeface="Calibri"/>
                <a:ea typeface="Calibri"/>
                <a:cs typeface="Calibri"/>
                <a:sym typeface="Calibri"/>
              </a:rPr>
              <a:t>   </a:t>
            </a:r>
            <a:endParaRPr sz="1600">
              <a:latin typeface="Calibri"/>
              <a:ea typeface="Calibri"/>
              <a:cs typeface="Calibri"/>
              <a:sym typeface="Calibri"/>
            </a:endParaRPr>
          </a:p>
        </p:txBody>
      </p:sp>
      <p:sp>
        <p:nvSpPr>
          <p:cNvPr id="373" name="Google Shape;373;p81"/>
          <p:cNvSpPr txBox="1"/>
          <p:nvPr/>
        </p:nvSpPr>
        <p:spPr>
          <a:xfrm>
            <a:off x="581759" y="1169008"/>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Cosa puoi fare ora?</a:t>
            </a:r>
            <a:endParaRPr b="1" i="0" sz="2400" u="none" cap="none" strike="noStrike">
              <a:solidFill>
                <a:srgbClr val="42AC32"/>
              </a:solidFill>
              <a:latin typeface="Calibri"/>
              <a:ea typeface="Calibri"/>
              <a:cs typeface="Calibri"/>
              <a:sym typeface="Calibri"/>
            </a:endParaRPr>
          </a:p>
        </p:txBody>
      </p:sp>
      <p:sp>
        <p:nvSpPr>
          <p:cNvPr id="374" name="Google Shape;374;p8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375" name="Google Shape;375;p81"/>
          <p:cNvSpPr txBox="1"/>
          <p:nvPr/>
        </p:nvSpPr>
        <p:spPr>
          <a:xfrm>
            <a:off x="581759" y="1710534"/>
            <a:ext cx="8179966"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it-IT" sz="1800" u="none" cap="none" strike="noStrike">
                <a:solidFill>
                  <a:schemeClr val="dk1"/>
                </a:solidFill>
                <a:latin typeface="Calibri"/>
                <a:ea typeface="Calibri"/>
                <a:cs typeface="Calibri"/>
                <a:sym typeface="Calibri"/>
              </a:rPr>
              <a:t>Passi per ridurre l'impatto negativo dell'attività umana sull'ambiente</a:t>
            </a:r>
            <a:endParaRPr b="1" i="0" sz="1800" u="none" cap="none" strike="noStrike">
              <a:solidFill>
                <a:srgbClr val="000000"/>
              </a:solidFill>
              <a:latin typeface="Calibri"/>
              <a:ea typeface="Calibri"/>
              <a:cs typeface="Calibri"/>
              <a:sym typeface="Calibri"/>
            </a:endParaRPr>
          </a:p>
        </p:txBody>
      </p:sp>
      <p:sp>
        <p:nvSpPr>
          <p:cNvPr id="376" name="Google Shape;376;p81"/>
          <p:cNvSpPr txBox="1"/>
          <p:nvPr/>
        </p:nvSpPr>
        <p:spPr>
          <a:xfrm>
            <a:off x="1" y="2257421"/>
            <a:ext cx="4314654" cy="396043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0"/>
              </a:spcBef>
              <a:spcAft>
                <a:spcPts val="0"/>
              </a:spcAft>
              <a:buClr>
                <a:srgbClr val="7F7F7F"/>
              </a:buClr>
              <a:buSzPts val="900"/>
              <a:buFont typeface="Arial"/>
              <a:buNone/>
            </a:pPr>
            <a:r>
              <a:rPr b="0" i="0" lang="it-IT" sz="1600" u="none" cap="none" strike="noStrike">
                <a:solidFill>
                  <a:schemeClr val="dk1"/>
                </a:solidFill>
                <a:latin typeface="Calibri"/>
                <a:ea typeface="Calibri"/>
                <a:cs typeface="Calibri"/>
                <a:sym typeface="Calibri"/>
              </a:rPr>
              <a:t>1. Aiutare e sostenere la biodiversità</a:t>
            </a:r>
            <a:endParaRPr/>
          </a:p>
          <a:p>
            <a:pPr indent="0" lvl="0" marL="228600" marR="0" rtl="0" algn="l">
              <a:lnSpc>
                <a:spcPct val="100000"/>
              </a:lnSpc>
              <a:spcBef>
                <a:spcPts val="0"/>
              </a:spcBef>
              <a:spcAft>
                <a:spcPts val="0"/>
              </a:spcAft>
              <a:buClr>
                <a:srgbClr val="7F7F7F"/>
              </a:buClr>
              <a:buSzPts val="900"/>
              <a:buFont typeface="Arial"/>
              <a:buNone/>
            </a:pPr>
            <a:r>
              <a:rPr b="0" i="0" lang="it-IT" sz="1600" u="none" cap="none" strike="noStrike">
                <a:solidFill>
                  <a:schemeClr val="dk1"/>
                </a:solidFill>
                <a:latin typeface="Calibri"/>
                <a:ea typeface="Calibri"/>
                <a:cs typeface="Calibri"/>
                <a:sym typeface="Calibri"/>
              </a:rPr>
              <a:t>	- Scegliere alimenti prodotti in modo sostenibile e di provenienza locale. </a:t>
            </a:r>
            <a:endParaRPr/>
          </a:p>
          <a:p>
            <a:pPr indent="0" lvl="0" marL="228600" marR="0" rtl="0" algn="l">
              <a:lnSpc>
                <a:spcPct val="100000"/>
              </a:lnSpc>
              <a:spcBef>
                <a:spcPts val="0"/>
              </a:spcBef>
              <a:spcAft>
                <a:spcPts val="0"/>
              </a:spcAft>
              <a:buClr>
                <a:srgbClr val="7F7F7F"/>
              </a:buClr>
              <a:buSzPts val="900"/>
              <a:buFont typeface="Arial"/>
              <a:buNone/>
            </a:pPr>
            <a:r>
              <a:rPr b="0" i="0" lang="it-IT" sz="1600" u="none" cap="none" strike="noStrike">
                <a:solidFill>
                  <a:schemeClr val="dk1"/>
                </a:solidFill>
                <a:latin typeface="Calibri"/>
                <a:ea typeface="Calibri"/>
                <a:cs typeface="Calibri"/>
                <a:sym typeface="Calibri"/>
              </a:rPr>
              <a:t>- Ridurre al minimo l'uso di sostanze chimiche dannose, come pesticidi e fertilizzanti, e ridurre l'inquinamento nella vita quotidiana.</a:t>
            </a:r>
            <a:endParaRPr/>
          </a:p>
          <a:p>
            <a:pPr indent="0" lvl="0" marL="228600" marR="0" rtl="0" algn="l">
              <a:lnSpc>
                <a:spcPct val="100000"/>
              </a:lnSpc>
              <a:spcBef>
                <a:spcPts val="0"/>
              </a:spcBef>
              <a:spcAft>
                <a:spcPts val="0"/>
              </a:spcAft>
              <a:buClr>
                <a:srgbClr val="7F7F7F"/>
              </a:buClr>
              <a:buSzPts val="900"/>
              <a:buFont typeface="Arial"/>
              <a:buNone/>
            </a:pPr>
            <a:r>
              <a:rPr b="0" i="0" lang="it-IT" sz="1600" u="none" cap="none" strike="noStrike">
                <a:solidFill>
                  <a:schemeClr val="dk1"/>
                </a:solidFill>
                <a:latin typeface="Calibri"/>
                <a:ea typeface="Calibri"/>
                <a:cs typeface="Calibri"/>
                <a:sym typeface="Calibri"/>
              </a:rPr>
              <a:t>- Creare un giardino con piante autoctone per fornire cibo e habitat alla fauna locale.</a:t>
            </a:r>
            <a:endParaRPr/>
          </a:p>
          <a:p>
            <a:pPr indent="0" lvl="0" marL="228600" marR="0" rtl="0" algn="l">
              <a:lnSpc>
                <a:spcPct val="100000"/>
              </a:lnSpc>
              <a:spcBef>
                <a:spcPts val="0"/>
              </a:spcBef>
              <a:spcAft>
                <a:spcPts val="0"/>
              </a:spcAft>
              <a:buClr>
                <a:srgbClr val="7F7F7F"/>
              </a:buClr>
              <a:buSzPts val="900"/>
              <a:buFont typeface="Arial"/>
              <a:buNone/>
            </a:pPr>
            <a:r>
              <a:t/>
            </a:r>
            <a:endParaRPr b="0" i="0" sz="1600" u="none" cap="none" strike="noStrike">
              <a:solidFill>
                <a:schemeClr val="dk1"/>
              </a:solidFill>
              <a:latin typeface="Calibri"/>
              <a:ea typeface="Calibri"/>
              <a:cs typeface="Calibri"/>
              <a:sym typeface="Calibri"/>
            </a:endParaRPr>
          </a:p>
          <a:p>
            <a:pPr indent="0" lvl="0" marL="228600" marR="0" rtl="0" algn="l">
              <a:lnSpc>
                <a:spcPct val="100000"/>
              </a:lnSpc>
              <a:spcBef>
                <a:spcPts val="0"/>
              </a:spcBef>
              <a:spcAft>
                <a:spcPts val="0"/>
              </a:spcAft>
              <a:buClr>
                <a:srgbClr val="7F7F7F"/>
              </a:buClr>
              <a:buSzPts val="900"/>
              <a:buFont typeface="Arial"/>
              <a:buNone/>
            </a:pPr>
            <a:r>
              <a:rPr b="0" i="0" lang="it-IT" sz="1600" u="none" cap="none" strike="noStrike">
                <a:solidFill>
                  <a:schemeClr val="dk1"/>
                </a:solidFill>
                <a:latin typeface="Calibri"/>
                <a:ea typeface="Calibri"/>
                <a:cs typeface="Calibri"/>
                <a:sym typeface="Calibri"/>
              </a:rPr>
              <a:t>2. Ridurre l'impronta di carbonio con il giardinaggio</a:t>
            </a:r>
            <a:endParaRPr/>
          </a:p>
          <a:p>
            <a:pPr indent="0" lvl="0" marL="228600" marR="0" rtl="0" algn="l">
              <a:lnSpc>
                <a:spcPct val="100000"/>
              </a:lnSpc>
              <a:spcBef>
                <a:spcPts val="0"/>
              </a:spcBef>
              <a:spcAft>
                <a:spcPts val="0"/>
              </a:spcAft>
              <a:buClr>
                <a:srgbClr val="7F7F7F"/>
              </a:buClr>
              <a:buSzPts val="900"/>
              <a:buFont typeface="Arial"/>
              <a:buNone/>
            </a:pPr>
            <a:r>
              <a:rPr b="0" i="0" lang="it-IT" sz="1600" u="none" cap="none" strike="noStrike">
                <a:solidFill>
                  <a:schemeClr val="dk1"/>
                </a:solidFill>
                <a:latin typeface="Calibri"/>
                <a:ea typeface="Calibri"/>
                <a:cs typeface="Calibri"/>
                <a:sym typeface="Calibri"/>
              </a:rPr>
              <a:t>   - Coltivate il vostro cibo, indipendentemente dalle dimensioni del vostro spazio vitale.</a:t>
            </a:r>
            <a:r>
              <a:rPr b="0" i="0" lang="it-IT" sz="900" u="none" cap="none" strike="noStrike">
                <a:solidFill>
                  <a:srgbClr val="7F7F7F"/>
                </a:solidFill>
                <a:latin typeface="Helvetica Neue"/>
                <a:ea typeface="Helvetica Neue"/>
                <a:cs typeface="Helvetica Neue"/>
                <a:sym typeface="Helvetica Neue"/>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82"/>
          <p:cNvSpPr txBox="1"/>
          <p:nvPr>
            <p:ph idx="1" type="body"/>
          </p:nvPr>
        </p:nvSpPr>
        <p:spPr>
          <a:xfrm>
            <a:off x="904804" y="2200417"/>
            <a:ext cx="6262559" cy="3285983"/>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7F7F7F"/>
              </a:buClr>
              <a:buSzPts val="900"/>
              <a:buFont typeface="Arial"/>
              <a:buNone/>
            </a:pPr>
            <a:r>
              <a:rPr b="0" i="0" lang="it-IT" sz="1600" u="sng" cap="none" strike="noStrike">
                <a:solidFill>
                  <a:srgbClr val="1155CC"/>
                </a:solidFill>
                <a:latin typeface="Calibri"/>
                <a:ea typeface="Calibri"/>
                <a:cs typeface="Calibri"/>
                <a:sym typeface="Calibri"/>
                <a:hlinkClick r:id="rId3">
                  <a:extLst>
                    <a:ext uri="{A12FA001-AC4F-418D-AE19-62706E023703}">
                      <ahyp:hlinkClr val="tx"/>
                    </a:ext>
                  </a:extLst>
                </a:hlinkClick>
              </a:rPr>
              <a:t>https://www.instagram.com/bringnatureinside/</a:t>
            </a:r>
            <a:r>
              <a:rPr b="0" i="0" lang="it-IT" sz="1600" u="none" cap="none" strike="noStrike">
                <a:solidFill>
                  <a:srgbClr val="1155CC"/>
                </a:solidFill>
                <a:latin typeface="Calibri"/>
                <a:ea typeface="Calibri"/>
                <a:cs typeface="Calibri"/>
                <a:sym typeface="Calibri"/>
              </a:rPr>
              <a:t> </a:t>
            </a:r>
            <a:endParaRPr sz="1600">
              <a:solidFill>
                <a:srgbClr val="1155CC"/>
              </a:solidFill>
              <a:latin typeface="Calibri"/>
              <a:ea typeface="Calibri"/>
              <a:cs typeface="Calibri"/>
              <a:sym typeface="Calibri"/>
            </a:endParaRPr>
          </a:p>
          <a:p>
            <a:pPr indent="0" lvl="0" marL="0" marR="0" rtl="0" algn="l">
              <a:lnSpc>
                <a:spcPct val="200000"/>
              </a:lnSpc>
              <a:spcBef>
                <a:spcPts val="0"/>
              </a:spcBef>
              <a:spcAft>
                <a:spcPts val="0"/>
              </a:spcAft>
              <a:buClr>
                <a:srgbClr val="7F7F7F"/>
              </a:buClr>
              <a:buSzPts val="900"/>
              <a:buFont typeface="Arial"/>
              <a:buNone/>
            </a:pPr>
            <a:r>
              <a:rPr b="0" i="0" lang="it-IT" sz="1600" u="sng" cap="none" strike="noStrike">
                <a:solidFill>
                  <a:srgbClr val="1155CC"/>
                </a:solidFill>
                <a:latin typeface="Calibri"/>
                <a:ea typeface="Calibri"/>
                <a:cs typeface="Calibri"/>
                <a:sym typeface="Calibri"/>
                <a:hlinkClick r:id="rId4">
                  <a:extLst>
                    <a:ext uri="{A12FA001-AC4F-418D-AE19-62706E023703}">
                      <ahyp:hlinkClr val="tx"/>
                    </a:ext>
                  </a:extLst>
                </a:hlinkClick>
              </a:rPr>
              <a:t>https://www.instagram.com/we_worldeducation/#</a:t>
            </a:r>
            <a:r>
              <a:rPr b="0" i="0" lang="it-IT" sz="1600" u="none" cap="none" strike="noStrike">
                <a:solidFill>
                  <a:srgbClr val="1155CC"/>
                </a:solidFill>
                <a:latin typeface="Calibri"/>
                <a:ea typeface="Calibri"/>
                <a:cs typeface="Calibri"/>
                <a:sym typeface="Calibri"/>
              </a:rPr>
              <a:t>]</a:t>
            </a:r>
            <a:endParaRPr>
              <a:solidFill>
                <a:srgbClr val="1155CC"/>
              </a:solidFill>
            </a:endParaRPr>
          </a:p>
          <a:p>
            <a:pPr indent="0" lvl="0" marL="0" marR="0" rtl="0" algn="l">
              <a:lnSpc>
                <a:spcPct val="200000"/>
              </a:lnSpc>
              <a:spcBef>
                <a:spcPts val="0"/>
              </a:spcBef>
              <a:spcAft>
                <a:spcPts val="0"/>
              </a:spcAft>
              <a:buClr>
                <a:srgbClr val="7F7F7F"/>
              </a:buClr>
              <a:buSzPts val="900"/>
              <a:buFont typeface="Arial"/>
              <a:buNone/>
            </a:pPr>
            <a:r>
              <a:rPr b="0" i="0" lang="it-IT" sz="1600" u="sng" cap="none" strike="noStrike">
                <a:solidFill>
                  <a:srgbClr val="1155CC"/>
                </a:solidFill>
                <a:latin typeface="Calibri"/>
                <a:ea typeface="Calibri"/>
                <a:cs typeface="Calibri"/>
                <a:sym typeface="Calibri"/>
                <a:hlinkClick r:id="rId5">
                  <a:extLst>
                    <a:ext uri="{A12FA001-AC4F-418D-AE19-62706E023703}">
                      <ahyp:hlinkClr val="tx"/>
                    </a:ext>
                  </a:extLst>
                </a:hlinkClick>
              </a:rPr>
              <a:t>https://www.instagram.com/community.gardening/?hl=da</a:t>
            </a:r>
            <a:r>
              <a:rPr b="0" i="0" lang="it-IT" sz="1600" u="none" cap="none" strike="noStrike">
                <a:solidFill>
                  <a:srgbClr val="1155CC"/>
                </a:solidFill>
                <a:latin typeface="Calibri"/>
                <a:ea typeface="Calibri"/>
                <a:cs typeface="Calibri"/>
                <a:sym typeface="Calibri"/>
              </a:rPr>
              <a:t> </a:t>
            </a:r>
            <a:endParaRPr>
              <a:solidFill>
                <a:srgbClr val="1155CC"/>
              </a:solidFill>
            </a:endParaRPr>
          </a:p>
          <a:p>
            <a:pPr indent="0" lvl="0" marL="0" marR="0" rtl="0" algn="l">
              <a:lnSpc>
                <a:spcPct val="200000"/>
              </a:lnSpc>
              <a:spcBef>
                <a:spcPts val="0"/>
              </a:spcBef>
              <a:spcAft>
                <a:spcPts val="0"/>
              </a:spcAft>
              <a:buClr>
                <a:srgbClr val="7F7F7F"/>
              </a:buClr>
              <a:buSzPts val="900"/>
              <a:buFont typeface="Arial"/>
              <a:buNone/>
            </a:pPr>
            <a:r>
              <a:rPr b="0" i="0" lang="it-IT" sz="1600" u="sng" cap="none" strike="noStrike">
                <a:solidFill>
                  <a:srgbClr val="1155CC"/>
                </a:solidFill>
                <a:latin typeface="Calibri"/>
                <a:ea typeface="Calibri"/>
                <a:cs typeface="Calibri"/>
                <a:sym typeface="Calibri"/>
                <a:hlinkClick r:id="rId6">
                  <a:extLst>
                    <a:ext uri="{A12FA001-AC4F-418D-AE19-62706E023703}">
                      <ahyp:hlinkClr val="tx"/>
                    </a:ext>
                  </a:extLst>
                </a:hlinkClick>
              </a:rPr>
              <a:t>https://www.instagram.com/jiwagarden/?hl=da</a:t>
            </a:r>
            <a:r>
              <a:rPr b="0" i="0" lang="it-IT" sz="1600" u="none" cap="none" strike="noStrike">
                <a:solidFill>
                  <a:srgbClr val="1155CC"/>
                </a:solidFill>
                <a:latin typeface="Calibri"/>
                <a:ea typeface="Calibri"/>
                <a:cs typeface="Calibri"/>
                <a:sym typeface="Calibri"/>
              </a:rPr>
              <a:t> </a:t>
            </a:r>
            <a:endParaRPr>
              <a:solidFill>
                <a:srgbClr val="1155CC"/>
              </a:solidFill>
            </a:endParaRPr>
          </a:p>
          <a:p>
            <a:pPr indent="0" lvl="0" marL="0" rtl="0" algn="l">
              <a:lnSpc>
                <a:spcPct val="200000"/>
              </a:lnSpc>
              <a:spcBef>
                <a:spcPts val="0"/>
              </a:spcBef>
              <a:spcAft>
                <a:spcPts val="0"/>
              </a:spcAft>
              <a:buClr>
                <a:srgbClr val="7F7F7F"/>
              </a:buClr>
              <a:buSzPts val="900"/>
              <a:buNone/>
            </a:pPr>
            <a:r>
              <a:t/>
            </a:r>
            <a:endParaRPr/>
          </a:p>
        </p:txBody>
      </p:sp>
      <p:sp>
        <p:nvSpPr>
          <p:cNvPr id="382" name="Google Shape;382;p82"/>
          <p:cNvSpPr txBox="1"/>
          <p:nvPr/>
        </p:nvSpPr>
        <p:spPr>
          <a:xfrm>
            <a:off x="904804" y="1512660"/>
            <a:ext cx="3478212"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Ispirazione</a:t>
            </a:r>
            <a:endParaRPr b="1" i="0" sz="2400" u="none" cap="none" strike="noStrike">
              <a:solidFill>
                <a:srgbClr val="42AC32"/>
              </a:solidFill>
              <a:latin typeface="Calibri"/>
              <a:ea typeface="Calibri"/>
              <a:cs typeface="Calibri"/>
              <a:sym typeface="Calibri"/>
            </a:endParaRPr>
          </a:p>
        </p:txBody>
      </p:sp>
      <p:sp>
        <p:nvSpPr>
          <p:cNvPr id="383" name="Google Shape;383;p8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83"/>
          <p:cNvSpPr txBox="1"/>
          <p:nvPr>
            <p:ph idx="1" type="body"/>
          </p:nvPr>
        </p:nvSpPr>
        <p:spPr>
          <a:xfrm>
            <a:off x="910279" y="1943071"/>
            <a:ext cx="8288475" cy="2787717"/>
          </a:xfrm>
          <a:prstGeom prst="rect">
            <a:avLst/>
          </a:prstGeom>
          <a:noFill/>
          <a:ln>
            <a:noFill/>
          </a:ln>
        </p:spPr>
        <p:txBody>
          <a:bodyPr anchorCtr="0" anchor="t" bIns="45700" lIns="91425" spcFirstLastPara="1" rIns="91425" wrap="square" tIns="45700">
            <a:noAutofit/>
          </a:bodyPr>
          <a:lstStyle/>
          <a:p>
            <a:pPr indent="0" lvl="0" marL="0" rtl="0" algn="l">
              <a:lnSpc>
                <a:spcPct val="200000"/>
              </a:lnSpc>
              <a:spcBef>
                <a:spcPts val="0"/>
              </a:spcBef>
              <a:spcAft>
                <a:spcPts val="0"/>
              </a:spcAft>
              <a:buSzPts val="900"/>
              <a:buNone/>
            </a:pPr>
            <a:r>
              <a:rPr lang="it-IT" sz="1600" u="sng">
                <a:solidFill>
                  <a:srgbClr val="0563C1"/>
                </a:solidFill>
                <a:latin typeface="Calibri"/>
                <a:ea typeface="Calibri"/>
                <a:cs typeface="Calibri"/>
                <a:sym typeface="Calibri"/>
                <a:hlinkClick r:id="rId3">
                  <a:extLst>
                    <a:ext uri="{A12FA001-AC4F-418D-AE19-62706E023703}">
                      <ahyp:hlinkClr val="tx"/>
                    </a:ext>
                  </a:extLst>
                </a:hlinkClick>
              </a:rPr>
              <a:t>https://naturespath.com/blogs/posts/20-activities-kids-learn-sustainability</a:t>
            </a:r>
            <a:br>
              <a:rPr lang="it-IT" sz="1600" u="sng">
                <a:solidFill>
                  <a:srgbClr val="0563C1"/>
                </a:solidFill>
                <a:latin typeface="Calibri"/>
                <a:ea typeface="Calibri"/>
                <a:cs typeface="Calibri"/>
                <a:sym typeface="Calibri"/>
              </a:rPr>
            </a:br>
            <a:r>
              <a:rPr lang="it-IT" sz="1600" u="sng">
                <a:solidFill>
                  <a:srgbClr val="0563C1"/>
                </a:solidFill>
                <a:latin typeface="Calibri"/>
                <a:ea typeface="Calibri"/>
                <a:cs typeface="Calibri"/>
                <a:sym typeface="Calibri"/>
                <a:hlinkClick r:id="rId4">
                  <a:extLst>
                    <a:ext uri="{A12FA001-AC4F-418D-AE19-62706E023703}">
                      <ahyp:hlinkClr val="tx"/>
                    </a:ext>
                  </a:extLst>
                </a:hlinkClick>
              </a:rPr>
              <a:t>https://www.activesustainability.com/sustainable-development/what-is-sustainability/?_adin=02021864894</a:t>
            </a:r>
            <a:r>
              <a:rPr lang="it-IT" sz="1600">
                <a:latin typeface="Calibri"/>
                <a:ea typeface="Calibri"/>
                <a:cs typeface="Calibri"/>
                <a:sym typeface="Calibri"/>
              </a:rPr>
              <a:t> </a:t>
            </a:r>
            <a:br>
              <a:rPr lang="it-IT" sz="1600">
                <a:latin typeface="Calibri"/>
                <a:ea typeface="Calibri"/>
                <a:cs typeface="Calibri"/>
                <a:sym typeface="Calibri"/>
              </a:rPr>
            </a:br>
            <a:r>
              <a:rPr lang="it-IT" sz="1600" u="sng">
                <a:solidFill>
                  <a:srgbClr val="0563C1"/>
                </a:solidFill>
                <a:latin typeface="Calibri"/>
                <a:ea typeface="Calibri"/>
                <a:cs typeface="Calibri"/>
                <a:sym typeface="Calibri"/>
                <a:hlinkClick r:id="rId5">
                  <a:extLst>
                    <a:ext uri="{A12FA001-AC4F-418D-AE19-62706E023703}">
                      <ahyp:hlinkClr val="tx"/>
                    </a:ext>
                  </a:extLst>
                </a:hlinkClick>
              </a:rPr>
              <a:t>https://www.amnh.org/explore/ology/biodiversity</a:t>
            </a:r>
            <a:r>
              <a:rPr lang="it-IT" sz="1600">
                <a:latin typeface="Calibri"/>
                <a:ea typeface="Calibri"/>
                <a:cs typeface="Calibri"/>
                <a:sym typeface="Calibri"/>
              </a:rPr>
              <a:t> </a:t>
            </a:r>
            <a:endParaRPr/>
          </a:p>
          <a:p>
            <a:pPr indent="0" lvl="0" marL="0" rtl="0" algn="l">
              <a:lnSpc>
                <a:spcPct val="200000"/>
              </a:lnSpc>
              <a:spcBef>
                <a:spcPts val="0"/>
              </a:spcBef>
              <a:spcAft>
                <a:spcPts val="0"/>
              </a:spcAft>
              <a:buSzPts val="900"/>
              <a:buNone/>
            </a:pPr>
            <a:r>
              <a:rPr lang="it-IT" sz="1600" u="sng">
                <a:solidFill>
                  <a:schemeClr val="hlink"/>
                </a:solidFill>
                <a:latin typeface="Calibri"/>
                <a:ea typeface="Calibri"/>
                <a:cs typeface="Calibri"/>
                <a:sym typeface="Calibri"/>
                <a:hlinkClick r:id="rId6"/>
              </a:rPr>
              <a:t>https://www.un.org/sustainabledevelopment/student-resources/</a:t>
            </a:r>
            <a:r>
              <a:rPr lang="it-IT" sz="1600">
                <a:latin typeface="Calibri"/>
                <a:ea typeface="Calibri"/>
                <a:cs typeface="Calibri"/>
                <a:sym typeface="Calibri"/>
              </a:rPr>
              <a:t> </a:t>
            </a:r>
            <a:endParaRPr sz="1600">
              <a:latin typeface="Calibri"/>
              <a:ea typeface="Calibri"/>
              <a:cs typeface="Calibri"/>
              <a:sym typeface="Calibri"/>
            </a:endParaRPr>
          </a:p>
        </p:txBody>
      </p:sp>
      <p:sp>
        <p:nvSpPr>
          <p:cNvPr id="389" name="Google Shape;389;p83"/>
          <p:cNvSpPr txBox="1"/>
          <p:nvPr/>
        </p:nvSpPr>
        <p:spPr>
          <a:xfrm>
            <a:off x="822678" y="1288166"/>
            <a:ext cx="3478212"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Altro da esplorare</a:t>
            </a:r>
            <a:endParaRPr b="1" i="0" sz="2400" u="none" cap="none" strike="noStrike">
              <a:solidFill>
                <a:srgbClr val="42AC32"/>
              </a:solidFill>
              <a:latin typeface="Calibri"/>
              <a:ea typeface="Calibri"/>
              <a:cs typeface="Calibri"/>
              <a:sym typeface="Calibri"/>
            </a:endParaRPr>
          </a:p>
        </p:txBody>
      </p:sp>
      <p:sp>
        <p:nvSpPr>
          <p:cNvPr id="390" name="Google Shape;390;p8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84"/>
          <p:cNvSpPr txBox="1"/>
          <p:nvPr>
            <p:ph idx="1" type="body"/>
          </p:nvPr>
        </p:nvSpPr>
        <p:spPr>
          <a:xfrm>
            <a:off x="510576" y="1691200"/>
            <a:ext cx="9410942" cy="4233236"/>
          </a:xfrm>
          <a:prstGeom prst="rect">
            <a:avLst/>
          </a:prstGeom>
          <a:noFill/>
          <a:ln>
            <a:noFill/>
          </a:ln>
        </p:spPr>
        <p:txBody>
          <a:bodyPr anchorCtr="0" anchor="t" bIns="45700" lIns="91425" spcFirstLastPara="1" rIns="91425" wrap="square" tIns="45700">
            <a:noAutofit/>
          </a:bodyPr>
          <a:lstStyle/>
          <a:p>
            <a:pPr indent="0" lvl="0" marL="0" rtl="0" algn="l">
              <a:lnSpc>
                <a:spcPct val="200000"/>
              </a:lnSpc>
              <a:spcBef>
                <a:spcPts val="0"/>
              </a:spcBef>
              <a:spcAft>
                <a:spcPts val="0"/>
              </a:spcAft>
              <a:buClr>
                <a:srgbClr val="7F7F7F"/>
              </a:buClr>
              <a:buSzPts val="900"/>
              <a:buNone/>
            </a:pPr>
            <a:r>
              <a:rPr lang="it-IT" sz="1600" u="sng">
                <a:solidFill>
                  <a:schemeClr val="hlink"/>
                </a:solidFill>
                <a:latin typeface="Calibri"/>
                <a:ea typeface="Calibri"/>
                <a:cs typeface="Calibri"/>
                <a:sym typeface="Calibri"/>
                <a:hlinkClick r:id="rId3"/>
              </a:rPr>
              <a:t>https://thegogreenpost.com/what-is-sustainability-explained-by-an-expert/</a:t>
            </a:r>
            <a:endParaRPr/>
          </a:p>
          <a:p>
            <a:pPr indent="0" lvl="0" marL="0" rtl="0" algn="l">
              <a:lnSpc>
                <a:spcPct val="200000"/>
              </a:lnSpc>
              <a:spcBef>
                <a:spcPts val="0"/>
              </a:spcBef>
              <a:spcAft>
                <a:spcPts val="0"/>
              </a:spcAft>
              <a:buClr>
                <a:srgbClr val="7F7F7F"/>
              </a:buClr>
              <a:buSzPts val="900"/>
              <a:buNone/>
            </a:pPr>
            <a:r>
              <a:rPr lang="it-IT" sz="1600" u="sng">
                <a:solidFill>
                  <a:schemeClr val="hlink"/>
                </a:solidFill>
                <a:latin typeface="Calibri"/>
                <a:ea typeface="Calibri"/>
                <a:cs typeface="Calibri"/>
                <a:sym typeface="Calibri"/>
                <a:hlinkClick r:id="rId4"/>
              </a:rPr>
              <a:t>https://www.ecomasteryproject.com/eco-friendly-habits-to-live-healthy-life/</a:t>
            </a:r>
            <a:endParaRPr/>
          </a:p>
          <a:p>
            <a:pPr indent="0" lvl="0" marL="0" rtl="0" algn="l">
              <a:lnSpc>
                <a:spcPct val="200000"/>
              </a:lnSpc>
              <a:spcBef>
                <a:spcPts val="0"/>
              </a:spcBef>
              <a:spcAft>
                <a:spcPts val="0"/>
              </a:spcAft>
              <a:buClr>
                <a:srgbClr val="7F7F7F"/>
              </a:buClr>
              <a:buSzPts val="900"/>
              <a:buNone/>
            </a:pPr>
            <a:r>
              <a:rPr lang="it-IT" sz="1600" u="sng">
                <a:solidFill>
                  <a:schemeClr val="hlink"/>
                </a:solidFill>
                <a:latin typeface="Calibri"/>
                <a:ea typeface="Calibri"/>
                <a:cs typeface="Calibri"/>
                <a:sym typeface="Calibri"/>
                <a:hlinkClick r:id="rId5"/>
              </a:rPr>
              <a:t>https://www.weforum.org/agenda/2022/10/nature-loss-biodiversity-wwf/</a:t>
            </a:r>
            <a:endParaRPr sz="1600">
              <a:latin typeface="Calibri"/>
              <a:ea typeface="Calibri"/>
              <a:cs typeface="Calibri"/>
              <a:sym typeface="Calibri"/>
            </a:endParaRPr>
          </a:p>
          <a:p>
            <a:pPr indent="0" lvl="0" marL="0" rtl="0" algn="l">
              <a:lnSpc>
                <a:spcPct val="200000"/>
              </a:lnSpc>
              <a:spcBef>
                <a:spcPts val="0"/>
              </a:spcBef>
              <a:spcAft>
                <a:spcPts val="0"/>
              </a:spcAft>
              <a:buClr>
                <a:srgbClr val="7F7F7F"/>
              </a:buClr>
              <a:buSzPts val="900"/>
              <a:buNone/>
            </a:pPr>
            <a:r>
              <a:rPr lang="it-IT" sz="1600" u="sng">
                <a:solidFill>
                  <a:schemeClr val="hlink"/>
                </a:solidFill>
                <a:latin typeface="Calibri"/>
                <a:ea typeface="Calibri"/>
                <a:cs typeface="Calibri"/>
                <a:sym typeface="Calibri"/>
                <a:hlinkClick r:id="rId6"/>
              </a:rPr>
              <a:t>https://bringnatureinside.blog/</a:t>
            </a:r>
            <a:r>
              <a:rPr lang="it-IT" sz="1600">
                <a:latin typeface="Calibri"/>
                <a:ea typeface="Calibri"/>
                <a:cs typeface="Calibri"/>
                <a:sym typeface="Calibri"/>
              </a:rPr>
              <a:t>  </a:t>
            </a:r>
            <a:endParaRPr/>
          </a:p>
          <a:p>
            <a:pPr indent="0" lvl="0" marL="0" rtl="0" algn="l">
              <a:lnSpc>
                <a:spcPct val="200000"/>
              </a:lnSpc>
              <a:spcBef>
                <a:spcPts val="0"/>
              </a:spcBef>
              <a:spcAft>
                <a:spcPts val="0"/>
              </a:spcAft>
              <a:buClr>
                <a:srgbClr val="7F7F7F"/>
              </a:buClr>
              <a:buSzPts val="900"/>
              <a:buNone/>
            </a:pPr>
            <a:r>
              <a:rPr lang="it-IT" sz="1600" u="sng">
                <a:solidFill>
                  <a:schemeClr val="hlink"/>
                </a:solidFill>
                <a:latin typeface="Calibri"/>
                <a:ea typeface="Calibri"/>
                <a:cs typeface="Calibri"/>
                <a:sym typeface="Calibri"/>
                <a:hlinkClick r:id="rId7"/>
              </a:rPr>
              <a:t>https://www.growveg.com/</a:t>
            </a:r>
            <a:r>
              <a:rPr lang="it-IT" sz="1600">
                <a:latin typeface="Calibri"/>
                <a:ea typeface="Calibri"/>
                <a:cs typeface="Calibri"/>
                <a:sym typeface="Calibri"/>
              </a:rPr>
              <a:t>  </a:t>
            </a:r>
            <a:endParaRPr/>
          </a:p>
          <a:p>
            <a:pPr indent="0" lvl="0" marL="0" rtl="0" algn="l">
              <a:lnSpc>
                <a:spcPct val="200000"/>
              </a:lnSpc>
              <a:spcBef>
                <a:spcPts val="0"/>
              </a:spcBef>
              <a:spcAft>
                <a:spcPts val="0"/>
              </a:spcAft>
              <a:buClr>
                <a:srgbClr val="7F7F7F"/>
              </a:buClr>
              <a:buSzPts val="900"/>
              <a:buNone/>
            </a:pPr>
            <a:r>
              <a:rPr lang="it-IT" sz="1600" u="sng">
                <a:solidFill>
                  <a:schemeClr val="hlink"/>
                </a:solidFill>
                <a:latin typeface="Calibri"/>
                <a:ea typeface="Calibri"/>
                <a:cs typeface="Calibri"/>
                <a:sym typeface="Calibri"/>
                <a:hlinkClick r:id="rId8"/>
              </a:rPr>
              <a:t>https://wellington.govt.nz/climate-change-sustainability-environment/sustainable-living/sustainable-</a:t>
            </a:r>
            <a:br>
              <a:rPr lang="it-IT" sz="1600" u="sng">
                <a:solidFill>
                  <a:schemeClr val="hlink"/>
                </a:solidFill>
                <a:latin typeface="Calibri"/>
                <a:ea typeface="Calibri"/>
                <a:cs typeface="Calibri"/>
                <a:sym typeface="Calibri"/>
                <a:hlinkClick r:id="rId9"/>
              </a:rPr>
            </a:br>
            <a:r>
              <a:rPr lang="it-IT" sz="1600" u="sng">
                <a:solidFill>
                  <a:schemeClr val="hlink"/>
                </a:solidFill>
                <a:latin typeface="Calibri"/>
                <a:ea typeface="Calibri"/>
                <a:cs typeface="Calibri"/>
                <a:sym typeface="Calibri"/>
                <a:hlinkClick r:id="rId10"/>
              </a:rPr>
              <a:t>food-initiative/community-gardens/starting-a-community-garden</a:t>
            </a:r>
            <a:r>
              <a:rPr lang="it-IT" sz="1600">
                <a:latin typeface="Calibri"/>
                <a:ea typeface="Calibri"/>
                <a:cs typeface="Calibri"/>
                <a:sym typeface="Calibri"/>
              </a:rPr>
              <a:t> </a:t>
            </a:r>
            <a:endParaRPr/>
          </a:p>
          <a:p>
            <a:pPr indent="0" lvl="0" marL="0" rtl="0" algn="l">
              <a:lnSpc>
                <a:spcPct val="200000"/>
              </a:lnSpc>
              <a:spcBef>
                <a:spcPts val="0"/>
              </a:spcBef>
              <a:spcAft>
                <a:spcPts val="0"/>
              </a:spcAft>
              <a:buClr>
                <a:srgbClr val="7F7F7F"/>
              </a:buClr>
              <a:buSzPts val="900"/>
              <a:buNone/>
            </a:pPr>
            <a:r>
              <a:rPr lang="it-IT" sz="1600" u="sng">
                <a:solidFill>
                  <a:schemeClr val="hlink"/>
                </a:solidFill>
                <a:latin typeface="Calibri"/>
                <a:ea typeface="Calibri"/>
                <a:cs typeface="Calibri"/>
                <a:sym typeface="Calibri"/>
                <a:hlinkClick r:id="rId11"/>
              </a:rPr>
              <a:t>https://kansashealthyyards.org/all-videos/search?q=Community%20Gardens</a:t>
            </a:r>
            <a:r>
              <a:rPr lang="it-IT" sz="1600">
                <a:latin typeface="Calibri"/>
                <a:ea typeface="Calibri"/>
                <a:cs typeface="Calibri"/>
                <a:sym typeface="Calibri"/>
              </a:rPr>
              <a:t> </a:t>
            </a:r>
            <a:endParaRPr sz="1600">
              <a:latin typeface="Calibri"/>
              <a:ea typeface="Calibri"/>
              <a:cs typeface="Calibri"/>
              <a:sym typeface="Calibri"/>
            </a:endParaRPr>
          </a:p>
        </p:txBody>
      </p:sp>
      <p:sp>
        <p:nvSpPr>
          <p:cNvPr id="396" name="Google Shape;396;p84"/>
          <p:cNvSpPr txBox="1"/>
          <p:nvPr/>
        </p:nvSpPr>
        <p:spPr>
          <a:xfrm>
            <a:off x="510576" y="1140329"/>
            <a:ext cx="8226127"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Fonti utilizzate per la creazione di questa unità didattica</a:t>
            </a:r>
            <a:endParaRPr b="1" i="0" sz="2400" u="none" cap="none" strike="noStrike">
              <a:solidFill>
                <a:srgbClr val="42AC32"/>
              </a:solidFill>
              <a:latin typeface="Calibri"/>
              <a:ea typeface="Calibri"/>
              <a:cs typeface="Calibri"/>
              <a:sym typeface="Calibri"/>
            </a:endParaRPr>
          </a:p>
        </p:txBody>
      </p:sp>
      <p:sp>
        <p:nvSpPr>
          <p:cNvPr id="397" name="Google Shape;397;p8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85"/>
          <p:cNvSpPr txBox="1"/>
          <p:nvPr>
            <p:ph type="title"/>
          </p:nvPr>
        </p:nvSpPr>
        <p:spPr>
          <a:xfrm>
            <a:off x="662530" y="1904386"/>
            <a:ext cx="6532211" cy="2111565"/>
          </a:xfrm>
          <a:prstGeom prst="rect">
            <a:avLst/>
          </a:prstGeom>
          <a:noFill/>
          <a:ln>
            <a:noFill/>
          </a:ln>
        </p:spPr>
        <p:txBody>
          <a:bodyPr anchorCtr="0" anchor="ctr" bIns="45700" lIns="45700" spcFirstLastPara="1" rIns="45700" wrap="square" tIns="45700">
            <a:noAutofit/>
          </a:bodyPr>
          <a:lstStyle/>
          <a:p>
            <a:pPr indent="0" lvl="0" marL="0" rtl="0" algn="l">
              <a:lnSpc>
                <a:spcPct val="90000"/>
              </a:lnSpc>
              <a:spcBef>
                <a:spcPts val="0"/>
              </a:spcBef>
              <a:spcAft>
                <a:spcPts val="0"/>
              </a:spcAft>
              <a:buClr>
                <a:schemeClr val="lt1"/>
              </a:buClr>
              <a:buSzPts val="6600"/>
              <a:buFont typeface="Montserrat"/>
              <a:buNone/>
            </a:pPr>
            <a:r>
              <a:rPr lang="it-IT" sz="2400">
                <a:latin typeface="Calibri"/>
                <a:ea typeface="Calibri"/>
                <a:cs typeface="Calibri"/>
                <a:sym typeface="Calibri"/>
              </a:rPr>
              <a:t>Grazie per aver completato questa unità di apprendimento WE!</a:t>
            </a:r>
            <a:endParaRPr sz="2400">
              <a:latin typeface="Calibri"/>
              <a:ea typeface="Calibri"/>
              <a:cs typeface="Calibri"/>
              <a:sym typeface="Calibri"/>
            </a:endParaRPr>
          </a:p>
        </p:txBody>
      </p:sp>
      <p:sp>
        <p:nvSpPr>
          <p:cNvPr id="403" name="Google Shape;403;p85"/>
          <p:cNvSpPr txBox="1"/>
          <p:nvPr>
            <p:ph idx="2" type="body"/>
          </p:nvPr>
        </p:nvSpPr>
        <p:spPr>
          <a:xfrm>
            <a:off x="2501415" y="5973693"/>
            <a:ext cx="1931960" cy="2466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42AC32"/>
              </a:buClr>
              <a:buSzPts val="1100"/>
              <a:buNone/>
            </a:pPr>
            <a:r>
              <a:t/>
            </a:r>
            <a:endParaRPr/>
          </a:p>
        </p:txBody>
      </p:sp>
      <p:sp>
        <p:nvSpPr>
          <p:cNvPr id="404" name="Google Shape;404;p85"/>
          <p:cNvSpPr txBox="1"/>
          <p:nvPr>
            <p:ph idx="3" type="body"/>
          </p:nvPr>
        </p:nvSpPr>
        <p:spPr>
          <a:xfrm>
            <a:off x="2501415" y="6238858"/>
            <a:ext cx="1931960" cy="23497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7F7F7F"/>
              </a:buClr>
              <a:buSzPts val="11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5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42" name="Google Shape;142;p52"/>
          <p:cNvSpPr txBox="1"/>
          <p:nvPr>
            <p:ph idx="1" type="body"/>
          </p:nvPr>
        </p:nvSpPr>
        <p:spPr>
          <a:xfrm>
            <a:off x="504158" y="1949282"/>
            <a:ext cx="3766106" cy="3259531"/>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1000"/>
              </a:spcBef>
              <a:spcAft>
                <a:spcPts val="0"/>
              </a:spcAft>
              <a:buSzPts val="900"/>
              <a:buNone/>
            </a:pPr>
            <a:r>
              <a:rPr b="1" lang="it-IT" sz="1600">
                <a:solidFill>
                  <a:schemeClr val="dk1"/>
                </a:solidFill>
                <a:latin typeface="Calibri"/>
                <a:ea typeface="Calibri"/>
                <a:cs typeface="Calibri"/>
                <a:sym typeface="Calibri"/>
              </a:rPr>
              <a:t>Conoscenza</a:t>
            </a:r>
            <a:endParaRPr b="1" sz="1600">
              <a:solidFill>
                <a:schemeClr val="dk1"/>
              </a:solidFill>
              <a:latin typeface="Calibri"/>
              <a:ea typeface="Calibri"/>
              <a:cs typeface="Calibri"/>
              <a:sym typeface="Calibri"/>
            </a:endParaRPr>
          </a:p>
          <a:p>
            <a:pPr indent="-228600" lvl="0" marL="457200" rtl="0" algn="l">
              <a:lnSpc>
                <a:spcPct val="100000"/>
              </a:lnSpc>
              <a:spcBef>
                <a:spcPts val="1000"/>
              </a:spcBef>
              <a:spcAft>
                <a:spcPts val="0"/>
              </a:spcAft>
              <a:buClr>
                <a:schemeClr val="dk1"/>
              </a:buClr>
              <a:buSzPts val="1600"/>
              <a:buFont typeface="Arial"/>
              <a:buAutoNum type="arabicPeriod"/>
            </a:pPr>
            <a:r>
              <a:rPr lang="it-IT" sz="1600">
                <a:solidFill>
                  <a:schemeClr val="dk1"/>
                </a:solidFill>
                <a:latin typeface="Calibri"/>
                <a:ea typeface="Calibri"/>
                <a:cs typeface="Calibri"/>
                <a:sym typeface="Calibri"/>
              </a:rPr>
              <a:t>Comprendere l'impatto delle scelte alimentari personali sul clima e sulla natura.</a:t>
            </a:r>
            <a:endParaRPr/>
          </a:p>
          <a:p>
            <a:pPr indent="-228600" lvl="0" marL="457200" rtl="0" algn="l">
              <a:lnSpc>
                <a:spcPct val="100000"/>
              </a:lnSpc>
              <a:spcBef>
                <a:spcPts val="1000"/>
              </a:spcBef>
              <a:spcAft>
                <a:spcPts val="0"/>
              </a:spcAft>
              <a:buClr>
                <a:schemeClr val="dk1"/>
              </a:buClr>
              <a:buSzPts val="1600"/>
              <a:buFont typeface="Arial"/>
              <a:buAutoNum type="arabicPeriod"/>
            </a:pPr>
            <a:r>
              <a:rPr lang="it-IT" sz="1600">
                <a:solidFill>
                  <a:schemeClr val="dk1"/>
                </a:solidFill>
                <a:latin typeface="Calibri"/>
                <a:ea typeface="Calibri"/>
                <a:cs typeface="Calibri"/>
                <a:sym typeface="Calibri"/>
              </a:rPr>
              <a:t>Comprendere la differenza tra cibo coltivato localmente e globalmente e il fattore sostenibilità.  </a:t>
            </a:r>
            <a:endParaRPr/>
          </a:p>
          <a:p>
            <a:pPr indent="-228600" lvl="0" marL="457200" rtl="0" algn="l">
              <a:lnSpc>
                <a:spcPct val="100000"/>
              </a:lnSpc>
              <a:spcBef>
                <a:spcPts val="1000"/>
              </a:spcBef>
              <a:spcAft>
                <a:spcPts val="0"/>
              </a:spcAft>
              <a:buClr>
                <a:schemeClr val="dk1"/>
              </a:buClr>
              <a:buSzPts val="1600"/>
              <a:buFont typeface="Arial"/>
              <a:buAutoNum type="arabicPeriod"/>
            </a:pPr>
            <a:r>
              <a:rPr lang="it-IT" sz="1600">
                <a:solidFill>
                  <a:schemeClr val="dk1"/>
                </a:solidFill>
                <a:latin typeface="Calibri"/>
                <a:ea typeface="Calibri"/>
                <a:cs typeface="Calibri"/>
                <a:sym typeface="Calibri"/>
              </a:rPr>
              <a:t>Capire cosa può fare un orto comunitario per il clima, la natura e la sostenibilità.</a:t>
            </a:r>
            <a:endParaRPr>
              <a:solidFill>
                <a:schemeClr val="dk1"/>
              </a:solidFill>
              <a:latin typeface="Helvetica Neue"/>
              <a:ea typeface="Helvetica Neue"/>
              <a:cs typeface="Helvetica Neue"/>
              <a:sym typeface="Helvetica Neue"/>
            </a:endParaRPr>
          </a:p>
          <a:p>
            <a:pPr indent="-285750" lvl="0" marL="571500" rtl="0" algn="l">
              <a:lnSpc>
                <a:spcPct val="200000"/>
              </a:lnSpc>
              <a:spcBef>
                <a:spcPts val="1000"/>
              </a:spcBef>
              <a:spcAft>
                <a:spcPts val="0"/>
              </a:spcAft>
              <a:buSzPts val="900"/>
              <a:buNone/>
            </a:pPr>
            <a:r>
              <a:t/>
            </a:r>
            <a:endParaRPr>
              <a:solidFill>
                <a:schemeClr val="dk1"/>
              </a:solidFill>
              <a:latin typeface="Helvetica Neue"/>
              <a:ea typeface="Helvetica Neue"/>
              <a:cs typeface="Helvetica Neue"/>
              <a:sym typeface="Helvetica Neue"/>
            </a:endParaRPr>
          </a:p>
          <a:p>
            <a:pPr indent="-285750" lvl="0" marL="5715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285750" lvl="0" marL="5715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a:p>
            <a:pPr indent="-171450" lvl="0" marL="457200" rtl="0" algn="l">
              <a:lnSpc>
                <a:spcPct val="200000"/>
              </a:lnSpc>
              <a:spcBef>
                <a:spcPts val="1000"/>
              </a:spcBef>
              <a:spcAft>
                <a:spcPts val="0"/>
              </a:spcAft>
              <a:buSzPts val="900"/>
              <a:buNone/>
            </a:pPr>
            <a:r>
              <a:t/>
            </a:r>
            <a:endParaRPr>
              <a:latin typeface="Helvetica Neue"/>
              <a:ea typeface="Helvetica Neue"/>
              <a:cs typeface="Helvetica Neue"/>
              <a:sym typeface="Helvetica Neue"/>
            </a:endParaRPr>
          </a:p>
        </p:txBody>
      </p:sp>
      <p:sp>
        <p:nvSpPr>
          <p:cNvPr id="143" name="Google Shape;143;p52"/>
          <p:cNvSpPr txBox="1"/>
          <p:nvPr/>
        </p:nvSpPr>
        <p:spPr>
          <a:xfrm>
            <a:off x="4142445" y="1949282"/>
            <a:ext cx="5158872" cy="5246175"/>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1000"/>
              </a:spcBef>
              <a:spcAft>
                <a:spcPts val="0"/>
              </a:spcAft>
              <a:buClr>
                <a:srgbClr val="7F7F7F"/>
              </a:buClr>
              <a:buSzPts val="900"/>
              <a:buFont typeface="Arial"/>
              <a:buNone/>
            </a:pPr>
            <a:r>
              <a:rPr b="1" i="0" lang="it-IT" sz="1600" u="none" cap="none" strike="noStrike">
                <a:solidFill>
                  <a:schemeClr val="dk1"/>
                </a:solidFill>
                <a:latin typeface="Calibri"/>
                <a:ea typeface="Calibri"/>
                <a:cs typeface="Calibri"/>
                <a:sym typeface="Calibri"/>
              </a:rPr>
              <a:t>Competenze</a:t>
            </a:r>
            <a:endParaRPr b="1" i="0" sz="1600" u="none" cap="none" strike="noStrike">
              <a:solidFill>
                <a:schemeClr val="dk1"/>
              </a:solidFill>
              <a:latin typeface="Calibri"/>
              <a:ea typeface="Calibri"/>
              <a:cs typeface="Calibri"/>
              <a:sym typeface="Calibri"/>
            </a:endParaRPr>
          </a:p>
          <a:p>
            <a:pPr indent="-228600" lvl="0" marL="457200" marR="0" rtl="0" algn="l">
              <a:lnSpc>
                <a:spcPct val="100000"/>
              </a:lnSpc>
              <a:spcBef>
                <a:spcPts val="1000"/>
              </a:spcBef>
              <a:spcAft>
                <a:spcPts val="0"/>
              </a:spcAft>
              <a:buClr>
                <a:schemeClr val="dk1"/>
              </a:buClr>
              <a:buSzPts val="1600"/>
              <a:buFont typeface="Arial"/>
              <a:buAutoNum type="arabicPeriod"/>
            </a:pPr>
            <a:r>
              <a:rPr b="0" i="0" lang="it-IT" sz="1600" u="none" cap="none" strike="noStrike">
                <a:solidFill>
                  <a:schemeClr val="dk1"/>
                </a:solidFill>
                <a:latin typeface="Calibri"/>
                <a:ea typeface="Calibri"/>
                <a:cs typeface="Calibri"/>
                <a:sym typeface="Calibri"/>
              </a:rPr>
              <a:t>Applicare nuovi metodi per ridurre l'impatto personale sulla sostenibilità ecologica. </a:t>
            </a:r>
            <a:endParaRPr/>
          </a:p>
          <a:p>
            <a:pPr indent="-228600" lvl="0" marL="457200" marR="0" rtl="0" algn="l">
              <a:lnSpc>
                <a:spcPct val="100000"/>
              </a:lnSpc>
              <a:spcBef>
                <a:spcPts val="1000"/>
              </a:spcBef>
              <a:spcAft>
                <a:spcPts val="0"/>
              </a:spcAft>
              <a:buClr>
                <a:schemeClr val="dk1"/>
              </a:buClr>
              <a:buSzPts val="1600"/>
              <a:buFont typeface="Arial"/>
              <a:buAutoNum type="arabicPeriod"/>
            </a:pPr>
            <a:r>
              <a:rPr b="0" i="0" lang="it-IT" sz="1600" u="none" cap="none" strike="noStrike">
                <a:solidFill>
                  <a:schemeClr val="dk1"/>
                </a:solidFill>
                <a:latin typeface="Calibri"/>
                <a:ea typeface="Calibri"/>
                <a:cs typeface="Calibri"/>
                <a:sym typeface="Calibri"/>
              </a:rPr>
              <a:t>Applicare diversi metodi per coltivare il cibo in modo sostenibile ed ecologico. </a:t>
            </a:r>
            <a:endParaRPr/>
          </a:p>
          <a:p>
            <a:pPr indent="-228600" lvl="0" marL="457200" marR="0" rtl="0" algn="l">
              <a:lnSpc>
                <a:spcPct val="100000"/>
              </a:lnSpc>
              <a:spcBef>
                <a:spcPts val="1000"/>
              </a:spcBef>
              <a:spcAft>
                <a:spcPts val="0"/>
              </a:spcAft>
              <a:buClr>
                <a:schemeClr val="dk1"/>
              </a:buClr>
              <a:buSzPts val="1600"/>
              <a:buFont typeface="Arial"/>
              <a:buAutoNum type="arabicPeriod"/>
            </a:pPr>
            <a:r>
              <a:rPr b="0" i="0" lang="it-IT" sz="1600" u="none" cap="none" strike="noStrike">
                <a:solidFill>
                  <a:schemeClr val="dk1"/>
                </a:solidFill>
                <a:latin typeface="Calibri"/>
                <a:ea typeface="Calibri"/>
                <a:cs typeface="Calibri"/>
                <a:sym typeface="Calibri"/>
              </a:rPr>
              <a:t>Individuare e scegliere metodi di coltivazione ecologicamente sostenibili e di supporto alla biodiversità.</a:t>
            </a:r>
            <a:endParaRPr/>
          </a:p>
          <a:p>
            <a:pPr indent="0" lvl="0" marL="228600" marR="0" rtl="0" algn="l">
              <a:lnSpc>
                <a:spcPct val="100000"/>
              </a:lnSpc>
              <a:spcBef>
                <a:spcPts val="1000"/>
              </a:spcBef>
              <a:spcAft>
                <a:spcPts val="0"/>
              </a:spcAft>
              <a:buClr>
                <a:schemeClr val="dk1"/>
              </a:buClr>
              <a:buSzPts val="1600"/>
              <a:buFont typeface="Arial"/>
              <a:buNone/>
            </a:pPr>
            <a:r>
              <a:rPr b="0" i="0" lang="it-IT" sz="1600" u="none" cap="none" strike="noStrike">
                <a:solidFill>
                  <a:schemeClr val="dk1"/>
                </a:solidFill>
                <a:latin typeface="Calibri"/>
                <a:ea typeface="Calibri"/>
                <a:cs typeface="Calibri"/>
                <a:sym typeface="Calibri"/>
              </a:rPr>
              <a:t>Queste competenze sono direttamente collegate alla competenza ESCO:</a:t>
            </a:r>
            <a:br>
              <a:rPr b="0" i="0" lang="it-IT" sz="1600" u="none" cap="none" strike="noStrike">
                <a:solidFill>
                  <a:schemeClr val="dk1"/>
                </a:solidFill>
                <a:latin typeface="Calibri"/>
                <a:ea typeface="Calibri"/>
                <a:cs typeface="Calibri"/>
                <a:sym typeface="Calibri"/>
              </a:rPr>
            </a:br>
            <a:r>
              <a:rPr b="0" i="1" lang="it-IT" sz="1600" u="none" cap="none" strike="noStrike">
                <a:solidFill>
                  <a:schemeClr val="dk1"/>
                </a:solidFill>
                <a:latin typeface="Calibri"/>
                <a:ea typeface="Calibri"/>
                <a:cs typeface="Calibri"/>
                <a:sym typeface="Calibri"/>
              </a:rPr>
              <a:t>Valutare l'impatto ambientale dei comportamenti personali.</a:t>
            </a:r>
            <a:endParaRPr b="0" i="0" sz="900" u="none" cap="none" strike="noStrike">
              <a:solidFill>
                <a:srgbClr val="7F7F7F"/>
              </a:solidFill>
              <a:latin typeface="Helvetica Neue"/>
              <a:ea typeface="Helvetica Neue"/>
              <a:cs typeface="Helvetica Neue"/>
              <a:sym typeface="Helvetica Neue"/>
            </a:endParaRPr>
          </a:p>
          <a:p>
            <a:pPr indent="-171450" lvl="0" marL="4572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p:txBody>
      </p:sp>
      <p:sp>
        <p:nvSpPr>
          <p:cNvPr id="144" name="Google Shape;144;p52"/>
          <p:cNvSpPr txBox="1"/>
          <p:nvPr/>
        </p:nvSpPr>
        <p:spPr>
          <a:xfrm>
            <a:off x="710986" y="1069476"/>
            <a:ext cx="5532498" cy="575636"/>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chemeClr val="dk1"/>
              </a:buClr>
              <a:buSzPts val="2800"/>
              <a:buFont typeface="Montserrat"/>
              <a:buNone/>
            </a:pPr>
            <a:r>
              <a:rPr b="1" i="0" lang="it-IT" sz="2400" u="none" cap="none" strike="noStrike">
                <a:solidFill>
                  <a:schemeClr val="accent6"/>
                </a:solidFill>
                <a:latin typeface="Calibri"/>
                <a:ea typeface="Calibri"/>
                <a:cs typeface="Calibri"/>
                <a:sym typeface="Calibri"/>
              </a:rPr>
              <a:t>Risultati di apprendimento di questa unità</a:t>
            </a:r>
            <a:endParaRPr b="1" i="0" sz="2400" u="none" cap="none" strike="noStrike">
              <a:solidFill>
                <a:schemeClr val="accent6"/>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53"/>
          <p:cNvSpPr txBox="1"/>
          <p:nvPr/>
        </p:nvSpPr>
        <p:spPr>
          <a:xfrm>
            <a:off x="784349" y="1189608"/>
            <a:ext cx="7617022"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Introduzione: Sostenibilità</a:t>
            </a:r>
            <a:endParaRPr b="1" i="0" sz="2800" u="none" cap="none" strike="noStrike">
              <a:solidFill>
                <a:srgbClr val="42AC32"/>
              </a:solidFill>
              <a:latin typeface="Montserrat"/>
              <a:ea typeface="Montserrat"/>
              <a:cs typeface="Montserrat"/>
              <a:sym typeface="Montserrat"/>
            </a:endParaRPr>
          </a:p>
          <a:p>
            <a:pPr indent="0" lvl="0" marL="0" marR="0" rtl="0" algn="l">
              <a:lnSpc>
                <a:spcPct val="90000"/>
              </a:lnSpc>
              <a:spcBef>
                <a:spcPts val="0"/>
              </a:spcBef>
              <a:spcAft>
                <a:spcPts val="0"/>
              </a:spcAft>
              <a:buClr>
                <a:srgbClr val="42AC32"/>
              </a:buClr>
              <a:buSzPts val="2400"/>
              <a:buFont typeface="Arial"/>
              <a:buNone/>
            </a:pPr>
            <a:r>
              <a:t/>
            </a:r>
            <a:endParaRPr b="1" i="0" sz="2800" u="none" cap="none" strike="noStrike">
              <a:solidFill>
                <a:srgbClr val="42AC32"/>
              </a:solidFill>
              <a:latin typeface="Montserrat"/>
              <a:ea typeface="Montserrat"/>
              <a:cs typeface="Montserrat"/>
              <a:sym typeface="Montserrat"/>
            </a:endParaRPr>
          </a:p>
          <a:p>
            <a:pPr indent="0" lvl="0" marL="0" marR="0" rtl="0" algn="l">
              <a:lnSpc>
                <a:spcPct val="90000"/>
              </a:lnSpc>
              <a:spcBef>
                <a:spcPts val="0"/>
              </a:spcBef>
              <a:spcAft>
                <a:spcPts val="0"/>
              </a:spcAft>
              <a:buClr>
                <a:srgbClr val="42AC32"/>
              </a:buClr>
              <a:buSzPts val="2400"/>
              <a:buFont typeface="Arial"/>
              <a:buNone/>
            </a:pPr>
            <a:r>
              <a:rPr b="1" i="0" lang="it-IT" sz="1800" u="none" cap="none" strike="noStrike">
                <a:solidFill>
                  <a:srgbClr val="000000"/>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0"/>
              </a:spcBef>
              <a:spcAft>
                <a:spcPts val="0"/>
              </a:spcAft>
              <a:buClr>
                <a:srgbClr val="42AC32"/>
              </a:buClr>
              <a:buSzPts val="2400"/>
              <a:buFont typeface="Arial"/>
              <a:buNone/>
            </a:pPr>
            <a:r>
              <a:t/>
            </a:r>
            <a:endParaRPr b="1" i="0" sz="1800" u="none" cap="none" strike="noStrike">
              <a:solidFill>
                <a:srgbClr val="42AC32"/>
              </a:solidFill>
              <a:latin typeface="Calibri"/>
              <a:ea typeface="Calibri"/>
              <a:cs typeface="Calibri"/>
              <a:sym typeface="Calibri"/>
            </a:endParaRPr>
          </a:p>
          <a:p>
            <a:pPr indent="0" lvl="0" marL="0" marR="0" rtl="0" algn="l">
              <a:lnSpc>
                <a:spcPct val="90000"/>
              </a:lnSpc>
              <a:spcBef>
                <a:spcPts val="0"/>
              </a:spcBef>
              <a:spcAft>
                <a:spcPts val="0"/>
              </a:spcAft>
              <a:buClr>
                <a:srgbClr val="42AC32"/>
              </a:buClr>
              <a:buSzPts val="2400"/>
              <a:buFont typeface="Arial"/>
              <a:buNone/>
            </a:pPr>
            <a:r>
              <a:t/>
            </a:r>
            <a:endParaRPr b="1" i="0" sz="1800" u="none" cap="none" strike="noStrike">
              <a:solidFill>
                <a:srgbClr val="42AC32"/>
              </a:solidFill>
              <a:latin typeface="Montserrat"/>
              <a:ea typeface="Montserrat"/>
              <a:cs typeface="Montserrat"/>
              <a:sym typeface="Montserrat"/>
            </a:endParaRPr>
          </a:p>
        </p:txBody>
      </p:sp>
      <p:sp>
        <p:nvSpPr>
          <p:cNvPr id="150" name="Google Shape;150;p5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151" name="Google Shape;151;p53"/>
          <p:cNvSpPr txBox="1"/>
          <p:nvPr/>
        </p:nvSpPr>
        <p:spPr>
          <a:xfrm>
            <a:off x="784350" y="2612350"/>
            <a:ext cx="44850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sng" cap="none" strike="noStrike">
                <a:solidFill>
                  <a:schemeClr val="hlink"/>
                </a:solidFill>
                <a:latin typeface="Calibri"/>
                <a:ea typeface="Calibri"/>
                <a:cs typeface="Calibri"/>
                <a:sym typeface="Calibri"/>
                <a:hlinkClick r:id="rId3"/>
              </a:rPr>
              <a:t>https://www.youtube.com/watch?v=99VrWNJyJ3E</a:t>
            </a:r>
            <a:endParaRPr b="0" i="0" sz="16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p:txBody>
      </p:sp>
      <p:sp>
        <p:nvSpPr>
          <p:cNvPr id="152" name="Google Shape;152;p53"/>
          <p:cNvSpPr txBox="1"/>
          <p:nvPr/>
        </p:nvSpPr>
        <p:spPr>
          <a:xfrm>
            <a:off x="877925" y="4485125"/>
            <a:ext cx="56373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sng" cap="none" strike="noStrike">
                <a:solidFill>
                  <a:schemeClr val="hlink"/>
                </a:solidFill>
                <a:latin typeface="Arial"/>
                <a:ea typeface="Arial"/>
                <a:cs typeface="Arial"/>
                <a:sym typeface="Arial"/>
                <a:hlinkClick r:id="rId4"/>
              </a:rPr>
              <a:t>https://www.youtube.com/watch?v=_u0nQYw2Dl4</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Arial"/>
              <a:ea typeface="Arial"/>
              <a:cs typeface="Arial"/>
              <a:sym typeface="Arial"/>
            </a:endParaRPr>
          </a:p>
        </p:txBody>
      </p:sp>
      <p:sp>
        <p:nvSpPr>
          <p:cNvPr id="153" name="Google Shape;153;p53"/>
          <p:cNvSpPr txBox="1"/>
          <p:nvPr/>
        </p:nvSpPr>
        <p:spPr>
          <a:xfrm>
            <a:off x="877925" y="3953325"/>
            <a:ext cx="3792398" cy="433935"/>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42AC32"/>
              </a:buClr>
              <a:buSzPts val="2400"/>
              <a:buFont typeface="Arial"/>
              <a:buNone/>
            </a:pPr>
            <a:r>
              <a:rPr b="1" i="0" lang="it-IT" sz="1800" u="none" cap="none" strike="noStrike">
                <a:solidFill>
                  <a:schemeClr val="dk1"/>
                </a:solidFill>
                <a:latin typeface="Calibri"/>
                <a:ea typeface="Calibri"/>
                <a:cs typeface="Calibri"/>
                <a:sym typeface="Calibri"/>
              </a:rPr>
              <a:t>La sostenibilità nella vita quotidiana</a:t>
            </a:r>
            <a:endParaRPr b="0" i="0" sz="2800" u="none" cap="none" strike="noStrike">
              <a:solidFill>
                <a:schemeClr val="dk1"/>
              </a:solidFill>
              <a:latin typeface="Calibri"/>
              <a:ea typeface="Calibri"/>
              <a:cs typeface="Calibri"/>
              <a:sym typeface="Calibri"/>
            </a:endParaRPr>
          </a:p>
        </p:txBody>
      </p:sp>
      <p:sp>
        <p:nvSpPr>
          <p:cNvPr id="154" name="Google Shape;154;p53"/>
          <p:cNvSpPr txBox="1"/>
          <p:nvPr/>
        </p:nvSpPr>
        <p:spPr>
          <a:xfrm>
            <a:off x="877925" y="1897438"/>
            <a:ext cx="3072300" cy="683234"/>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42AC32"/>
              </a:buClr>
              <a:buSzPts val="2400"/>
              <a:buFont typeface="Arial"/>
              <a:buNone/>
            </a:pPr>
            <a:r>
              <a:rPr b="1" i="0" lang="it-IT" sz="1800" u="none" cap="none" strike="noStrike">
                <a:solidFill>
                  <a:schemeClr val="dk1"/>
                </a:solidFill>
                <a:latin typeface="Calibri"/>
                <a:ea typeface="Calibri"/>
                <a:cs typeface="Calibri"/>
                <a:sym typeface="Calibri"/>
              </a:rPr>
              <a:t>Che cos'è la sostenibilità? 		</a:t>
            </a:r>
            <a:endParaRPr b="0" i="0" sz="2800" u="none" cap="none" strike="noStrike">
              <a:solidFill>
                <a:schemeClr val="dk1"/>
              </a:solidFill>
              <a:latin typeface="Calibri"/>
              <a:ea typeface="Calibri"/>
              <a:cs typeface="Calibri"/>
              <a:sym typeface="Calibri"/>
            </a:endParaRPr>
          </a:p>
        </p:txBody>
      </p:sp>
      <p:pic>
        <p:nvPicPr>
          <p:cNvPr descr="Sustainability is the balance of economic opportunity, social equality, and Earth's resources. These are the three pillars of sustainability and there must be tradeoffs between them to have a sustainable society.&#10;&#10;What is SUSTAINABILITY? &#10;&#10;Watch: Eutrophication Explained by A Sustainability Expert  - https://youtu.be/Pko6n4o8Ri8&#10;&#10;Video Script/Article and Sources with Bonus Information&#10;https://thegogreenpost.com/what-is-sustainability-explained-by-an-expert/&#10;&#10;Recommended Sustainable Products:&#10;https://thegogreenpost.com/product-reviews/&#10;&#10;Visit my EnergySage Portal For Recommended Solar Providers:&#10;Research solar panels and get quotes for free!&#10;https://www.energysage.com/p/gogreenpost&#10;&#10;👉 Follow Me&#10;Instagram&#10;https://www.instagram.com/gogreenpost/&#10;&#10;Website&#10;www.thegogreenpost.com&#10;Contact us: thegogreenpost@gmail.com&#10;&#10;I may earn a small commission for my endorsement or recommendation to products or services linked above, but I wouldn't put them here if I didn't like them.  Your purchase helps support the channel and the videos I produce.  Thank you." id="155" name="Google Shape;155;p53" title="What is SUSTAINABILITY? Explained By An Expert">
            <a:hlinkClick r:id="rId5"/>
          </p:cNvPr>
          <p:cNvPicPr preferRelativeResize="0"/>
          <p:nvPr/>
        </p:nvPicPr>
        <p:blipFill rotWithShape="1">
          <a:blip r:embed="rId6">
            <a:alphaModFix/>
          </a:blip>
          <a:srcRect b="0" l="0" r="0" t="0"/>
          <a:stretch/>
        </p:blipFill>
        <p:spPr>
          <a:xfrm>
            <a:off x="5909724" y="1616650"/>
            <a:ext cx="3048000" cy="1714500"/>
          </a:xfrm>
          <a:prstGeom prst="rect">
            <a:avLst/>
          </a:prstGeom>
          <a:noFill/>
          <a:ln>
            <a:noFill/>
          </a:ln>
        </p:spPr>
      </p:pic>
      <p:pic>
        <p:nvPicPr>
          <p:cNvPr descr="12 Eco friendly Habits for a More Sustainable Life&#10;&#10;Our planet and environment are threatened by the rapid growth of population and unsustainable consumption patterns. The key to a sustainable future is in our hands, but it will take time for us all to make changes that are necessary on an individual level before we can see any real change at large scale levels.&#10;One of the most important things you can do for our environment is to live a more sustainable and eco-friendly life. You don’t have to be an expert on living a green lifestyle, but there are some simple habits that anyone can incorporate into their daily routine. These 12 eco-friendly habits will not only make your life more sustainable and healthy, but they’ll also help keep the earth clean!&#10;&#10;Follow US!&#10;Blog&#10;https://www.ecomasteryproject.com/&#10;Instagram&#10;https://www.instagram.com/ecomasteryp...&#10;Pinterest&#10;https://www.pinterest.ca/ecomasterypr...&#10;Facebook&#10;https://www.facebook.com/Eco-Mastery-...&#10;Twitter&#10;https://twitter.com/ecomasterypro&#10;&#10;&#10;Full article:&#10;https://www.ecomasteryproject.com/eco-friendly-habits-to-live-healthy-life/" id="156" name="Google Shape;156;p53" title="12 Eco friendly Habits for a More Sustainable Life">
            <a:hlinkClick r:id="rId7"/>
          </p:cNvPr>
          <p:cNvPicPr preferRelativeResize="0"/>
          <p:nvPr/>
        </p:nvPicPr>
        <p:blipFill rotWithShape="1">
          <a:blip r:embed="rId8">
            <a:alphaModFix/>
          </a:blip>
          <a:srcRect b="0" l="0" r="0" t="0"/>
          <a:stretch/>
        </p:blipFill>
        <p:spPr>
          <a:xfrm>
            <a:off x="6028249" y="3716225"/>
            <a:ext cx="2929476" cy="164783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5"/>
                                        </p:tgtEl>
                                        <p:attrNameLst>
                                          <p:attrName>style.visibility</p:attrName>
                                        </p:attrNameLst>
                                      </p:cBhvr>
                                      <p:to>
                                        <p:strVal val="visible"/>
                                      </p:to>
                                    </p:set>
                                    <p:animEffect filter="fade" transition="in">
                                      <p:cBhvr>
                                        <p:cTn dur="1000"/>
                                        <p:tgtEl>
                                          <p:spTgt spid="1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6"/>
                                        </p:tgtEl>
                                        <p:attrNameLst>
                                          <p:attrName>style.visibility</p:attrName>
                                        </p:attrNameLst>
                                      </p:cBhvr>
                                      <p:to>
                                        <p:strVal val="visible"/>
                                      </p:to>
                                    </p:set>
                                    <p:animEffect filter="fade" transition="in">
                                      <p:cBhvr>
                                        <p:cTn dur="1000"/>
                                        <p:tgtEl>
                                          <p:spTgt spid="1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54"/>
          <p:cNvSpPr txBox="1"/>
          <p:nvPr>
            <p:ph idx="1" type="body"/>
          </p:nvPr>
        </p:nvSpPr>
        <p:spPr>
          <a:xfrm>
            <a:off x="682089" y="1920470"/>
            <a:ext cx="8333337" cy="1320995"/>
          </a:xfrm>
          <a:prstGeom prst="rect">
            <a:avLst/>
          </a:prstGeom>
          <a:noFill/>
          <a:ln>
            <a:noFill/>
          </a:ln>
        </p:spPr>
        <p:txBody>
          <a:bodyPr anchorCtr="0" anchor="t" bIns="45700" lIns="91425" spcFirstLastPara="1" rIns="91425" wrap="square" tIns="45700">
            <a:noAutofit/>
          </a:bodyPr>
          <a:lstStyle/>
          <a:p>
            <a:pPr indent="0" lvl="0" marL="177800" rtl="0" algn="l">
              <a:lnSpc>
                <a:spcPct val="150000"/>
              </a:lnSpc>
              <a:spcBef>
                <a:spcPts val="1000"/>
              </a:spcBef>
              <a:spcAft>
                <a:spcPts val="0"/>
              </a:spcAft>
              <a:buSzPts val="900"/>
              <a:buNone/>
            </a:pPr>
            <a:r>
              <a:rPr lang="it-IT" sz="1600">
                <a:solidFill>
                  <a:schemeClr val="dk1"/>
                </a:solidFill>
                <a:latin typeface="Calibri"/>
                <a:ea typeface="Calibri"/>
                <a:cs typeface="Calibri"/>
                <a:sym typeface="Calibri"/>
              </a:rPr>
              <a:t>La sostenibilità consiste nel soddisfare le esigenze delle generazioni attuali senza compromettere quelle delle generazioni future, garantendo un equilibrio tra crescita economica, tutela dell'ambiente e benessere sociale.</a:t>
            </a:r>
            <a:endParaRPr sz="1600">
              <a:solidFill>
                <a:schemeClr val="dk1"/>
              </a:solidFill>
              <a:latin typeface="Calibri"/>
              <a:ea typeface="Calibri"/>
              <a:cs typeface="Calibri"/>
              <a:sym typeface="Calibri"/>
            </a:endParaRPr>
          </a:p>
        </p:txBody>
      </p:sp>
      <p:sp>
        <p:nvSpPr>
          <p:cNvPr id="162" name="Google Shape;162;p54"/>
          <p:cNvSpPr txBox="1"/>
          <p:nvPr/>
        </p:nvSpPr>
        <p:spPr>
          <a:xfrm>
            <a:off x="854668" y="1454498"/>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Definizione di sostenibilità</a:t>
            </a:r>
            <a:endParaRPr b="1" i="0" sz="2400" u="none" cap="none" strike="noStrike">
              <a:solidFill>
                <a:srgbClr val="42AC32"/>
              </a:solidFill>
              <a:latin typeface="Calibri"/>
              <a:ea typeface="Calibri"/>
              <a:cs typeface="Calibri"/>
              <a:sym typeface="Calibri"/>
            </a:endParaRPr>
          </a:p>
        </p:txBody>
      </p:sp>
      <p:sp>
        <p:nvSpPr>
          <p:cNvPr id="163" name="Google Shape;163;p5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164" name="Google Shape;164;p54"/>
          <p:cNvSpPr txBox="1"/>
          <p:nvPr/>
        </p:nvSpPr>
        <p:spPr>
          <a:xfrm>
            <a:off x="854668" y="3375975"/>
            <a:ext cx="6345076"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La sostenibilità nella vita quotidiana</a:t>
            </a:r>
            <a:endParaRPr b="1" i="0" sz="1800" u="none" cap="none" strike="noStrike">
              <a:solidFill>
                <a:srgbClr val="42AC32"/>
              </a:solidFill>
              <a:latin typeface="Montserrat"/>
              <a:ea typeface="Montserrat"/>
              <a:cs typeface="Montserrat"/>
              <a:sym typeface="Montserrat"/>
            </a:endParaRPr>
          </a:p>
        </p:txBody>
      </p:sp>
      <p:sp>
        <p:nvSpPr>
          <p:cNvPr id="165" name="Google Shape;165;p54"/>
          <p:cNvSpPr txBox="1"/>
          <p:nvPr/>
        </p:nvSpPr>
        <p:spPr>
          <a:xfrm>
            <a:off x="682089" y="3880882"/>
            <a:ext cx="8130543" cy="1797348"/>
          </a:xfrm>
          <a:prstGeom prst="rect">
            <a:avLst/>
          </a:prstGeom>
          <a:noFill/>
          <a:ln>
            <a:noFill/>
          </a:ln>
        </p:spPr>
        <p:txBody>
          <a:bodyPr anchorCtr="0" anchor="t" bIns="45700" lIns="91425" spcFirstLastPara="1" rIns="91425" wrap="square" tIns="45700">
            <a:noAutofit/>
          </a:bodyPr>
          <a:lstStyle/>
          <a:p>
            <a:pPr indent="0" lvl="0" marL="177800" marR="0" rtl="0" algn="l">
              <a:lnSpc>
                <a:spcPct val="150000"/>
              </a:lnSpc>
              <a:spcBef>
                <a:spcPts val="1000"/>
              </a:spcBef>
              <a:spcAft>
                <a:spcPts val="0"/>
              </a:spcAft>
              <a:buClr>
                <a:srgbClr val="7F7F7F"/>
              </a:buClr>
              <a:buSzPts val="900"/>
              <a:buFont typeface="Arial"/>
              <a:buNone/>
            </a:pPr>
            <a:r>
              <a:rPr b="0" i="0" lang="it-IT" sz="1600" u="none" cap="none" strike="noStrike">
                <a:solidFill>
                  <a:schemeClr val="dk1"/>
                </a:solidFill>
                <a:latin typeface="Calibri"/>
                <a:ea typeface="Calibri"/>
                <a:cs typeface="Calibri"/>
                <a:sym typeface="Calibri"/>
              </a:rPr>
              <a:t>Lo stile di vita sostenibile è </a:t>
            </a:r>
            <a:r>
              <a:rPr b="1" i="0" lang="it-IT" sz="1600" u="none" cap="none" strike="noStrike">
                <a:solidFill>
                  <a:schemeClr val="dk1"/>
                </a:solidFill>
                <a:latin typeface="Calibri"/>
                <a:ea typeface="Calibri"/>
                <a:cs typeface="Calibri"/>
                <a:sym typeface="Calibri"/>
              </a:rPr>
              <a:t>uno stile di vita che cerca di ridurre l'uso delle risorse naturali della Terra e delle risorse personali da parte di un individuo o di una società. </a:t>
            </a:r>
            <a:r>
              <a:rPr b="0" i="0" lang="it-IT" sz="1600" u="none" cap="none" strike="noStrike">
                <a:solidFill>
                  <a:schemeClr val="dk1"/>
                </a:solidFill>
                <a:latin typeface="Calibri"/>
                <a:ea typeface="Calibri"/>
                <a:cs typeface="Calibri"/>
                <a:sym typeface="Calibri"/>
              </a:rPr>
              <a:t>Chi pratica uno stile di vita sostenibile cerca spesso di ridurre la propria impronta di carbonio modificando i metodi di trasporto, il consumo di energia e la dieta.</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55"/>
          <p:cNvSpPr txBox="1"/>
          <p:nvPr>
            <p:ph idx="1" type="body"/>
          </p:nvPr>
        </p:nvSpPr>
        <p:spPr>
          <a:xfrm>
            <a:off x="88490" y="1370508"/>
            <a:ext cx="9329281" cy="4847343"/>
          </a:xfrm>
          <a:prstGeom prst="rect">
            <a:avLst/>
          </a:prstGeom>
          <a:noFill/>
          <a:ln>
            <a:noFill/>
          </a:ln>
        </p:spPr>
        <p:txBody>
          <a:bodyPr anchorCtr="0" anchor="t" bIns="45700" lIns="91425" spcFirstLastPara="1" rIns="91425" wrap="square" tIns="45700">
            <a:noAutofit/>
          </a:bodyPr>
          <a:lstStyle/>
          <a:p>
            <a:pPr indent="-228600" lvl="0" marL="457200" rtl="0" algn="l">
              <a:lnSpc>
                <a:spcPct val="150000"/>
              </a:lnSpc>
              <a:spcBef>
                <a:spcPts val="1000"/>
              </a:spcBef>
              <a:spcAft>
                <a:spcPts val="0"/>
              </a:spcAft>
              <a:buSzPts val="1088"/>
              <a:buFont typeface="Arial"/>
              <a:buAutoNum type="arabicPeriod"/>
            </a:pPr>
            <a:r>
              <a:rPr b="1" lang="it-IT" sz="1400">
                <a:solidFill>
                  <a:schemeClr val="dk1"/>
                </a:solidFill>
                <a:latin typeface="Calibri"/>
                <a:ea typeface="Calibri"/>
                <a:cs typeface="Calibri"/>
                <a:sym typeface="Calibri"/>
              </a:rPr>
              <a:t>Ridurre, riutilizzare, riciclare</a:t>
            </a:r>
            <a:r>
              <a:rPr lang="it-IT" sz="1400">
                <a:solidFill>
                  <a:schemeClr val="dk1"/>
                </a:solidFill>
                <a:latin typeface="Calibri"/>
                <a:ea typeface="Calibri"/>
                <a:cs typeface="Calibri"/>
                <a:sym typeface="Calibri"/>
              </a:rPr>
              <a:t>: Mettete in pratica le "3 R" riducendo al minimo i rifiuti attraverso il riciclo, il riutilizzo degli oggetti e la riduzione del consumo di prodotti monouso.</a:t>
            </a:r>
            <a:endParaRPr/>
          </a:p>
          <a:p>
            <a:pPr indent="-228600" lvl="0" marL="457200" rtl="0" algn="l">
              <a:lnSpc>
                <a:spcPct val="150000"/>
              </a:lnSpc>
              <a:spcBef>
                <a:spcPts val="1000"/>
              </a:spcBef>
              <a:spcAft>
                <a:spcPts val="0"/>
              </a:spcAft>
              <a:buSzPts val="1088"/>
              <a:buFont typeface="Arial"/>
              <a:buAutoNum type="arabicPeriod"/>
            </a:pPr>
            <a:r>
              <a:rPr b="1" lang="it-IT" sz="1400">
                <a:solidFill>
                  <a:schemeClr val="dk1"/>
                </a:solidFill>
                <a:latin typeface="Calibri"/>
                <a:ea typeface="Calibri"/>
                <a:cs typeface="Calibri"/>
                <a:sym typeface="Calibri"/>
              </a:rPr>
              <a:t>Risparmiare acqua</a:t>
            </a:r>
            <a:r>
              <a:rPr lang="it-IT" sz="1400">
                <a:solidFill>
                  <a:schemeClr val="dk1"/>
                </a:solidFill>
                <a:latin typeface="Calibri"/>
                <a:ea typeface="Calibri"/>
                <a:cs typeface="Calibri"/>
                <a:sym typeface="Calibri"/>
              </a:rPr>
              <a:t>: Riparare i rubinetti che perdono, utilizzare apparecchi a basso flusso d'acqua e prestare attenzione all'uso dell'acqua in attività come la doccia e il giardinaggio.</a:t>
            </a:r>
            <a:endParaRPr/>
          </a:p>
          <a:p>
            <a:pPr indent="-228600" lvl="0" marL="457200" rtl="0" algn="l">
              <a:lnSpc>
                <a:spcPct val="150000"/>
              </a:lnSpc>
              <a:spcBef>
                <a:spcPts val="1000"/>
              </a:spcBef>
              <a:spcAft>
                <a:spcPts val="0"/>
              </a:spcAft>
              <a:buSzPts val="1088"/>
              <a:buFont typeface="Arial"/>
              <a:buAutoNum type="arabicPeriod"/>
            </a:pPr>
            <a:r>
              <a:rPr b="1" lang="it-IT" sz="1400">
                <a:solidFill>
                  <a:schemeClr val="dk1"/>
                </a:solidFill>
                <a:latin typeface="Calibri"/>
                <a:ea typeface="Calibri"/>
                <a:cs typeface="Calibri"/>
                <a:sym typeface="Calibri"/>
              </a:rPr>
              <a:t>Efficienza energetica</a:t>
            </a:r>
            <a:r>
              <a:rPr lang="it-IT" sz="1400">
                <a:solidFill>
                  <a:schemeClr val="dk1"/>
                </a:solidFill>
                <a:latin typeface="Calibri"/>
                <a:ea typeface="Calibri"/>
                <a:cs typeface="Calibri"/>
                <a:sym typeface="Calibri"/>
              </a:rPr>
              <a:t>: Utilizzare elettrodomestici e illuminazione a basso consumo, spegnere le luci e i dispositivi elettronici quando non vengono utilizzati e prendere in considerazione fonti di energia rinnovabili come i pannelli solari.</a:t>
            </a:r>
            <a:endParaRPr/>
          </a:p>
          <a:p>
            <a:pPr indent="-228600" lvl="0" marL="457200" rtl="0" algn="l">
              <a:lnSpc>
                <a:spcPct val="150000"/>
              </a:lnSpc>
              <a:spcBef>
                <a:spcPts val="1000"/>
              </a:spcBef>
              <a:spcAft>
                <a:spcPts val="0"/>
              </a:spcAft>
              <a:buSzPts val="1088"/>
              <a:buFont typeface="Arial"/>
              <a:buAutoNum type="arabicPeriod"/>
            </a:pPr>
            <a:r>
              <a:rPr b="1" lang="it-IT" sz="1400">
                <a:solidFill>
                  <a:schemeClr val="dk1"/>
                </a:solidFill>
                <a:latin typeface="Calibri"/>
                <a:ea typeface="Calibri"/>
                <a:cs typeface="Calibri"/>
                <a:sym typeface="Calibri"/>
              </a:rPr>
              <a:t>Ridurre il consumo di carne</a:t>
            </a:r>
            <a:r>
              <a:rPr lang="it-IT" sz="1400">
                <a:solidFill>
                  <a:schemeClr val="dk1"/>
                </a:solidFill>
                <a:latin typeface="Calibri"/>
                <a:ea typeface="Calibri"/>
                <a:cs typeface="Calibri"/>
                <a:sym typeface="Calibri"/>
              </a:rPr>
              <a:t>: Incorporare nella propria dieta un maggior numero di pasti a base vegetale, poiché la produzione di carne ha un notevole impatto ambientale. Scegliere frutti di mare di provenienza sostenibile quando si consuma pesce.</a:t>
            </a:r>
            <a:endParaRPr/>
          </a:p>
          <a:p>
            <a:pPr indent="-228600" lvl="0" marL="457200" rtl="0" algn="l">
              <a:lnSpc>
                <a:spcPct val="150000"/>
              </a:lnSpc>
              <a:spcBef>
                <a:spcPts val="1000"/>
              </a:spcBef>
              <a:spcAft>
                <a:spcPts val="0"/>
              </a:spcAft>
              <a:buSzPts val="1088"/>
              <a:buFont typeface="Arial"/>
              <a:buAutoNum type="arabicPeriod"/>
            </a:pPr>
            <a:r>
              <a:rPr b="1" lang="it-IT" sz="1400">
                <a:solidFill>
                  <a:schemeClr val="dk1"/>
                </a:solidFill>
                <a:latin typeface="Calibri"/>
                <a:ea typeface="Calibri"/>
                <a:cs typeface="Calibri"/>
                <a:sym typeface="Calibri"/>
              </a:rPr>
              <a:t>Trasporto pubblico e car pooling</a:t>
            </a:r>
            <a:r>
              <a:rPr lang="it-IT" sz="1400">
                <a:solidFill>
                  <a:schemeClr val="dk1"/>
                </a:solidFill>
                <a:latin typeface="Calibri"/>
                <a:ea typeface="Calibri"/>
                <a:cs typeface="Calibri"/>
                <a:sym typeface="Calibri"/>
              </a:rPr>
              <a:t>: Usare i mezzi pubblici, il car pooling o andare in bicicletta o a piedi quando possibile per ridurre le emissioni di carbonio dei veicoli personali.</a:t>
            </a:r>
            <a:endParaRPr sz="1400">
              <a:solidFill>
                <a:schemeClr val="dk1"/>
              </a:solidFill>
            </a:endParaRPr>
          </a:p>
        </p:txBody>
      </p:sp>
      <p:sp>
        <p:nvSpPr>
          <p:cNvPr id="171" name="Google Shape;171;p55"/>
          <p:cNvSpPr txBox="1"/>
          <p:nvPr/>
        </p:nvSpPr>
        <p:spPr>
          <a:xfrm>
            <a:off x="476660" y="1014820"/>
            <a:ext cx="7005687"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Esempi di come vivere in modo sostenibile - parte 1</a:t>
            </a:r>
            <a:endParaRPr b="1" i="0" sz="2400" u="none" cap="none" strike="noStrike">
              <a:solidFill>
                <a:srgbClr val="42AC32"/>
              </a:solidFill>
              <a:latin typeface="Calibri"/>
              <a:ea typeface="Calibri"/>
              <a:cs typeface="Calibri"/>
              <a:sym typeface="Calibri"/>
            </a:endParaRPr>
          </a:p>
        </p:txBody>
      </p:sp>
      <p:sp>
        <p:nvSpPr>
          <p:cNvPr id="172" name="Google Shape;172;p55"/>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56"/>
          <p:cNvSpPr txBox="1"/>
          <p:nvPr>
            <p:ph idx="1" type="body"/>
          </p:nvPr>
        </p:nvSpPr>
        <p:spPr>
          <a:xfrm>
            <a:off x="170238" y="1334438"/>
            <a:ext cx="9077795" cy="4327175"/>
          </a:xfrm>
          <a:prstGeom prst="rect">
            <a:avLst/>
          </a:prstGeom>
          <a:noFill/>
          <a:ln>
            <a:noFill/>
          </a:ln>
        </p:spPr>
        <p:txBody>
          <a:bodyPr anchorCtr="0" anchor="t" bIns="45700" lIns="91425" spcFirstLastPara="1" rIns="91425" wrap="square" tIns="45700">
            <a:noAutofit/>
          </a:bodyPr>
          <a:lstStyle/>
          <a:p>
            <a:pPr indent="-228600" lvl="0" marL="457200" rtl="0" algn="l">
              <a:lnSpc>
                <a:spcPct val="150000"/>
              </a:lnSpc>
              <a:spcBef>
                <a:spcPts val="1000"/>
              </a:spcBef>
              <a:spcAft>
                <a:spcPts val="0"/>
              </a:spcAft>
              <a:buSzPts val="1088"/>
              <a:buFont typeface="Arial"/>
              <a:buAutoNum type="arabicPeriod" startAt="6"/>
            </a:pPr>
            <a:r>
              <a:rPr b="1" lang="it-IT" sz="1600">
                <a:solidFill>
                  <a:schemeClr val="dk1"/>
                </a:solidFill>
                <a:latin typeface="Calibri"/>
                <a:ea typeface="Calibri"/>
                <a:cs typeface="Calibri"/>
                <a:sym typeface="Calibri"/>
              </a:rPr>
              <a:t>Ridurre l'uso della plastica</a:t>
            </a:r>
            <a:r>
              <a:rPr lang="it-IT" sz="1600">
                <a:solidFill>
                  <a:schemeClr val="dk1"/>
                </a:solidFill>
                <a:latin typeface="Calibri"/>
                <a:ea typeface="Calibri"/>
                <a:cs typeface="Calibri"/>
                <a:sym typeface="Calibri"/>
              </a:rPr>
              <a:t>: Riducete gli articoli di plastica monouso come borse, bottiglie e cannucce. Optate per alternative riutilizzabili e sostenete le aziende con imballaggi sostenibili.</a:t>
            </a:r>
            <a:endParaRPr/>
          </a:p>
          <a:p>
            <a:pPr indent="-228600" lvl="0" marL="457200" rtl="0" algn="l">
              <a:lnSpc>
                <a:spcPct val="150000"/>
              </a:lnSpc>
              <a:spcBef>
                <a:spcPts val="1000"/>
              </a:spcBef>
              <a:spcAft>
                <a:spcPts val="0"/>
              </a:spcAft>
              <a:buSzPts val="1088"/>
              <a:buFont typeface="Arial"/>
              <a:buAutoNum type="arabicPeriod" startAt="6"/>
            </a:pPr>
            <a:r>
              <a:rPr b="1" lang="it-IT" sz="1600">
                <a:solidFill>
                  <a:schemeClr val="dk1"/>
                </a:solidFill>
                <a:latin typeface="Calibri"/>
                <a:ea typeface="Calibri"/>
                <a:cs typeface="Calibri"/>
                <a:sym typeface="Calibri"/>
              </a:rPr>
              <a:t>Acquistare prodotti locali e di stagione</a:t>
            </a:r>
            <a:r>
              <a:rPr lang="it-IT" sz="1600">
                <a:solidFill>
                  <a:schemeClr val="dk1"/>
                </a:solidFill>
                <a:latin typeface="Calibri"/>
                <a:ea typeface="Calibri"/>
                <a:cs typeface="Calibri"/>
                <a:sym typeface="Calibri"/>
              </a:rPr>
              <a:t>: Scegliete alimenti di provenienza locale e di stagione per ridurre l'impronta di carbonio associata al trasporto e per sostenere gli agricoltori locali.</a:t>
            </a:r>
            <a:endParaRPr/>
          </a:p>
          <a:p>
            <a:pPr indent="-228600" lvl="0" marL="457200" rtl="0" algn="l">
              <a:lnSpc>
                <a:spcPct val="150000"/>
              </a:lnSpc>
              <a:spcBef>
                <a:spcPts val="1000"/>
              </a:spcBef>
              <a:spcAft>
                <a:spcPts val="0"/>
              </a:spcAft>
              <a:buSzPts val="1088"/>
              <a:buFont typeface="Arial"/>
              <a:buAutoNum type="arabicPeriod" startAt="6"/>
            </a:pPr>
            <a:r>
              <a:rPr b="1" lang="it-IT" sz="1600">
                <a:solidFill>
                  <a:schemeClr val="dk1"/>
                </a:solidFill>
                <a:latin typeface="Calibri"/>
                <a:ea typeface="Calibri"/>
                <a:cs typeface="Calibri"/>
                <a:sym typeface="Calibri"/>
              </a:rPr>
              <a:t>Riduzione dei rifiuti</a:t>
            </a:r>
            <a:r>
              <a:rPr lang="it-IT" sz="1600">
                <a:solidFill>
                  <a:schemeClr val="dk1"/>
                </a:solidFill>
                <a:latin typeface="Calibri"/>
                <a:ea typeface="Calibri"/>
                <a:cs typeface="Calibri"/>
                <a:sym typeface="Calibri"/>
              </a:rPr>
              <a:t>: Fate il compostaggio degli avanzi di cucina e dei rifiuti del giardino e fate attenzione agli imballaggi quando fate la spesa per ridurre la quantità di rifiuti inviati alle discariche.</a:t>
            </a:r>
            <a:endParaRPr/>
          </a:p>
          <a:p>
            <a:pPr indent="-228600" lvl="0" marL="457200" rtl="0" algn="l">
              <a:lnSpc>
                <a:spcPct val="150000"/>
              </a:lnSpc>
              <a:spcBef>
                <a:spcPts val="1000"/>
              </a:spcBef>
              <a:spcAft>
                <a:spcPts val="0"/>
              </a:spcAft>
              <a:buSzPts val="1088"/>
              <a:buFont typeface="Arial"/>
              <a:buAutoNum type="arabicPeriod" startAt="6"/>
            </a:pPr>
            <a:r>
              <a:rPr b="1" lang="it-IT" sz="1600">
                <a:solidFill>
                  <a:schemeClr val="dk1"/>
                </a:solidFill>
                <a:latin typeface="Calibri"/>
                <a:ea typeface="Calibri"/>
                <a:cs typeface="Calibri"/>
                <a:sym typeface="Calibri"/>
              </a:rPr>
              <a:t>Sostenere i prodotti ecologici</a:t>
            </a:r>
            <a:r>
              <a:rPr lang="it-IT" sz="1600">
                <a:solidFill>
                  <a:schemeClr val="dk1"/>
                </a:solidFill>
                <a:latin typeface="Calibri"/>
                <a:ea typeface="Calibri"/>
                <a:cs typeface="Calibri"/>
                <a:sym typeface="Calibri"/>
              </a:rPr>
              <a:t>: Acquistate prodotti realizzati con materiali sostenibili, come il bambù o i materiali riciclati, e sostenete le aziende con pratiche responsabili dal punto di vista ambientale.</a:t>
            </a:r>
            <a:endParaRPr/>
          </a:p>
          <a:p>
            <a:pPr indent="-228600" lvl="0" marL="457200" rtl="0" algn="l">
              <a:lnSpc>
                <a:spcPct val="150000"/>
              </a:lnSpc>
              <a:spcBef>
                <a:spcPts val="1000"/>
              </a:spcBef>
              <a:spcAft>
                <a:spcPts val="0"/>
              </a:spcAft>
              <a:buSzPts val="1088"/>
              <a:buFont typeface="Arial"/>
              <a:buAutoNum type="arabicPeriod" startAt="6"/>
            </a:pPr>
            <a:r>
              <a:rPr b="1" lang="it-IT" sz="1600">
                <a:solidFill>
                  <a:schemeClr val="dk1"/>
                </a:solidFill>
                <a:latin typeface="Calibri"/>
                <a:ea typeface="Calibri"/>
                <a:cs typeface="Calibri"/>
                <a:sym typeface="Calibri"/>
              </a:rPr>
              <a:t>Consumismo consapevole</a:t>
            </a:r>
            <a:r>
              <a:rPr lang="it-IT" sz="1600">
                <a:solidFill>
                  <a:schemeClr val="dk1"/>
                </a:solidFill>
                <a:latin typeface="Calibri"/>
                <a:ea typeface="Calibri"/>
                <a:cs typeface="Calibri"/>
                <a:sym typeface="Calibri"/>
              </a:rPr>
              <a:t>: Prima di fare un acquisto, valutate se avete davvero bisogno dell'articolo, la sua durata e il suo impatto ambientale e sociale. Optate per la qualità piuttosto che per la quantità.</a:t>
            </a:r>
            <a:endParaRPr>
              <a:solidFill>
                <a:schemeClr val="dk1"/>
              </a:solidFill>
            </a:endParaRPr>
          </a:p>
        </p:txBody>
      </p:sp>
      <p:sp>
        <p:nvSpPr>
          <p:cNvPr id="178" name="Google Shape;178;p56"/>
          <p:cNvSpPr txBox="1"/>
          <p:nvPr/>
        </p:nvSpPr>
        <p:spPr>
          <a:xfrm>
            <a:off x="410954" y="982868"/>
            <a:ext cx="6973071" cy="427037"/>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Esempi di come vivere in modo sostenibile - parte 2</a:t>
            </a:r>
            <a:endParaRPr b="1" i="0" sz="2400" u="none" cap="none" strike="noStrike">
              <a:solidFill>
                <a:srgbClr val="42AC32"/>
              </a:solidFill>
              <a:latin typeface="Calibri"/>
              <a:ea typeface="Calibri"/>
              <a:cs typeface="Calibri"/>
              <a:sym typeface="Calibri"/>
            </a:endParaRPr>
          </a:p>
        </p:txBody>
      </p:sp>
      <p:sp>
        <p:nvSpPr>
          <p:cNvPr id="179" name="Google Shape;179;p56"/>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57"/>
          <p:cNvSpPr txBox="1"/>
          <p:nvPr/>
        </p:nvSpPr>
        <p:spPr>
          <a:xfrm>
            <a:off x="827590" y="1364822"/>
            <a:ext cx="8069451" cy="906916"/>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Tema 1: Biodiversità ed ecosistemi</a:t>
            </a:r>
            <a:endParaRPr b="1" i="0" sz="2400" u="none" cap="none" strike="noStrike">
              <a:solidFill>
                <a:srgbClr val="42AC32"/>
              </a:solidFill>
              <a:latin typeface="Calibri"/>
              <a:ea typeface="Calibri"/>
              <a:cs typeface="Calibri"/>
              <a:sym typeface="Calibri"/>
            </a:endParaRPr>
          </a:p>
        </p:txBody>
      </p:sp>
      <p:sp>
        <p:nvSpPr>
          <p:cNvPr id="185" name="Google Shape;185;p5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186" name="Google Shape;186;p57"/>
          <p:cNvSpPr txBox="1"/>
          <p:nvPr>
            <p:ph idx="1" type="body"/>
          </p:nvPr>
        </p:nvSpPr>
        <p:spPr>
          <a:xfrm>
            <a:off x="699178" y="2156754"/>
            <a:ext cx="8326276" cy="1154113"/>
          </a:xfrm>
          <a:prstGeom prst="rect">
            <a:avLst/>
          </a:prstGeom>
          <a:noFill/>
          <a:ln>
            <a:noFill/>
          </a:ln>
        </p:spPr>
        <p:txBody>
          <a:bodyPr anchorCtr="0" anchor="t" bIns="45700" lIns="91425" spcFirstLastPara="1" rIns="91425" wrap="square" tIns="45700">
            <a:normAutofit fontScale="85000" lnSpcReduction="20000"/>
          </a:bodyPr>
          <a:lstStyle/>
          <a:p>
            <a:pPr indent="0" lvl="0" marL="174625" rtl="0" algn="l">
              <a:lnSpc>
                <a:spcPct val="120000"/>
              </a:lnSpc>
              <a:spcBef>
                <a:spcPts val="1000"/>
              </a:spcBef>
              <a:spcAft>
                <a:spcPts val="0"/>
              </a:spcAft>
              <a:buSzPct val="66176"/>
              <a:buNone/>
            </a:pPr>
            <a:r>
              <a:rPr b="1" lang="it-IT" sz="1600">
                <a:solidFill>
                  <a:srgbClr val="000000"/>
                </a:solidFill>
                <a:latin typeface="Calibri"/>
                <a:ea typeface="Calibri"/>
                <a:cs typeface="Calibri"/>
                <a:sym typeface="Calibri"/>
              </a:rPr>
              <a:t>Che cos'è un ecosistema? </a:t>
            </a:r>
            <a:endParaRPr/>
          </a:p>
          <a:p>
            <a:pPr indent="0" lvl="0" marL="174625" rtl="0" algn="l">
              <a:lnSpc>
                <a:spcPct val="120000"/>
              </a:lnSpc>
              <a:spcBef>
                <a:spcPts val="1000"/>
              </a:spcBef>
              <a:spcAft>
                <a:spcPts val="0"/>
              </a:spcAft>
              <a:buSzPct val="66176"/>
              <a:buNone/>
            </a:pPr>
            <a:r>
              <a:rPr b="1" lang="it-IT" sz="1600">
                <a:solidFill>
                  <a:srgbClr val="000000"/>
                </a:solidFill>
                <a:latin typeface="Calibri"/>
                <a:ea typeface="Calibri"/>
                <a:cs typeface="Calibri"/>
                <a:sym typeface="Calibri"/>
              </a:rPr>
              <a:t>Che cos'è la biodiversità? </a:t>
            </a:r>
            <a:endParaRPr/>
          </a:p>
          <a:p>
            <a:pPr indent="0" lvl="0" marL="174625" rtl="0" algn="l">
              <a:lnSpc>
                <a:spcPct val="120000"/>
              </a:lnSpc>
              <a:spcBef>
                <a:spcPts val="1000"/>
              </a:spcBef>
              <a:spcAft>
                <a:spcPts val="0"/>
              </a:spcAft>
              <a:buSzPct val="66176"/>
              <a:buNone/>
            </a:pPr>
            <a:r>
              <a:rPr b="1" lang="it-IT" sz="1600">
                <a:solidFill>
                  <a:srgbClr val="000000"/>
                </a:solidFill>
                <a:latin typeface="Calibri"/>
                <a:ea typeface="Calibri"/>
                <a:cs typeface="Calibri"/>
                <a:sym typeface="Calibri"/>
              </a:rPr>
              <a:t>E perché la biodiversità è importante per gli ecosistemi?</a:t>
            </a:r>
            <a:endParaRPr sz="1800">
              <a:latin typeface="Montserrat Medium"/>
              <a:ea typeface="Montserrat Medium"/>
              <a:cs typeface="Montserrat Medium"/>
              <a:sym typeface="Montserrat Medium"/>
            </a:endParaRPr>
          </a:p>
        </p:txBody>
      </p:sp>
      <p:sp>
        <p:nvSpPr>
          <p:cNvPr id="187" name="Google Shape;187;p57"/>
          <p:cNvSpPr txBox="1"/>
          <p:nvPr/>
        </p:nvSpPr>
        <p:spPr>
          <a:xfrm>
            <a:off x="891575" y="3593575"/>
            <a:ext cx="4512600" cy="415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500"/>
              <a:buFont typeface="Arial"/>
              <a:buNone/>
            </a:pPr>
            <a:r>
              <a:rPr b="0" i="0" lang="it-IT" sz="1500" u="none" cap="none" strike="noStrike">
                <a:solidFill>
                  <a:schemeClr val="dk1"/>
                </a:solidFill>
                <a:latin typeface="Arial"/>
                <a:ea typeface="Arial"/>
                <a:cs typeface="Arial"/>
                <a:sym typeface="Arial"/>
              </a:rPr>
              <a:t>https://www.youtube.com/watch?v=j84OMxerKlg</a:t>
            </a:r>
            <a:endParaRPr b="0" i="0" sz="1500" u="none" cap="none" strike="noStrike">
              <a:solidFill>
                <a:schemeClr val="dk1"/>
              </a:solidFill>
              <a:latin typeface="Calibri"/>
              <a:ea typeface="Calibri"/>
              <a:cs typeface="Calibri"/>
              <a:sym typeface="Calibri"/>
            </a:endParaRPr>
          </a:p>
        </p:txBody>
      </p:sp>
      <p:pic>
        <p:nvPicPr>
          <p:cNvPr descr="Why Is Biodiversity Important? Why Is Biodiversity Important to Ecosystems?&#10;https://dynamicearthlearning.com/why-is-biodiversity-important-to-ecosystems/&#10;&#10;Visit our channel for other introductory sustainability and science videos!&#10;https://www.youtube.com/c/DynamicEarthLearning&#10;&#10;📝 See Dynamic Earth Learning's lesson plan for this video in our store:&#10;https://www.teacherspayteachers.com/Product/Why-is-Biodiversity-so-Important-7th-10th-Grade-Science-BUNDLE-7183690&#10;&#10;👀 Check out the accompanying blog post on Dynamic Earth Learning's website:&#10;https://dynamicearthlearning.com/why-is-biodiversity-important-to-ecosystems/&#10;&#10;🖳 See Dynamic Earth Learning's online environmental science courses!&#10;https://dynamicearthlearning.thinkific.com/&#10;&#10;More topics in this video:&#10;- How Could the Loss of Biodiversity Affect Humans?&#10;- How Does a Decrease in Biodiversity Impact an Ecosystem?&#10;- What is the Location of the Greatest Remaining Natural Biodiversity?&#10;- Three Levels of Biodiversity&#10;- What Are the Threats to Biodiversity?&#10;- Why Are Non Native Species a Threat to Biodiversity? #middleschool #highschool #education #distancelearning #onlinelearning #homeschool #virtuallearning #earthday #sustainabilityeducation" id="188" name="Google Shape;188;p57" title="Why Is Biodiversity Important To Ecosystems?">
            <a:hlinkClick r:id="rId3"/>
          </p:cNvPr>
          <p:cNvPicPr preferRelativeResize="0"/>
          <p:nvPr/>
        </p:nvPicPr>
        <p:blipFill rotWithShape="1">
          <a:blip r:embed="rId4">
            <a:alphaModFix/>
          </a:blip>
          <a:srcRect b="0" l="0" r="0" t="0"/>
          <a:stretch/>
        </p:blipFill>
        <p:spPr>
          <a:xfrm>
            <a:off x="5977450" y="3116475"/>
            <a:ext cx="3048000" cy="17145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1000"/>
                                        <p:tgtEl>
                                          <p:spTgt spid="1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2023-09-26T06:23:35Z</dcterms:created>
  <dc:creator>SIA eva93</dc:creator>
</cp:coreProperties>
</file>