
<file path=[Content_Types].xml><?xml version="1.0" encoding="utf-8"?>
<Types xmlns="http://schemas.openxmlformats.org/package/2006/content-types">
  <Default ContentType="image/jpeg" Extension="jpg"/>
  <Default ContentType="application/vnd.openxmlformats-officedocument.spreadsheetml.sheet" Extension="xlsx"/>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1.xml"/>
  <Override ContentType="application/vnd.openxmlformats-officedocument.theme+xml" PartName="/ppt/theme/theme1.xml"/>
  <Override ContentType="application/vnd.openxmlformats-officedocument.theme+xml" PartName="/ppt/theme/theme2.xml"/>
  <Override ContentType="application/vnd.openxmlformats-officedocument.drawingml.chart+xml" PartName="/ppt/charts/chart1.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ms-office.chartstyle+xml" PartName="/ppt/charts/style1.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Lst>
  <p:sldSz cy="6858000" cx="12192000"/>
  <p:notesSz cx="6858000" cy="9144000"/>
  <p:embeddedFontLst>
    <p:embeddedFont>
      <p:font typeface="Montserrat SemiBold"/>
      <p:regular r:id="rId46"/>
      <p:bold r:id="rId47"/>
      <p:italic r:id="rId48"/>
      <p:boldItalic r:id="rId49"/>
    </p:embeddedFont>
    <p:embeddedFont>
      <p:font typeface="Montserrat"/>
      <p:regular r:id="rId50"/>
      <p:bold r:id="rId51"/>
      <p:italic r:id="rId52"/>
      <p:boldItalic r:id="rId53"/>
    </p:embeddedFont>
    <p:embeddedFont>
      <p:font typeface="Helvetica Neue"/>
      <p:regular r:id="rId54"/>
      <p:bold r:id="rId55"/>
      <p:italic r:id="rId56"/>
      <p:boldItalic r:id="rId5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8" roundtripDataSignature="AMtx7mhknHey/dMWwlhEFBUSMInE4zz0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font" Target="fonts/MontserratSemiBold-regular.fntdata"/><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MontserratSemiBold-italic.fntdata"/><Relationship Id="rId47" Type="http://schemas.openxmlformats.org/officeDocument/2006/relationships/font" Target="fonts/MontserratSemiBold-bold.fntdata"/><Relationship Id="rId49" Type="http://schemas.openxmlformats.org/officeDocument/2006/relationships/font" Target="fonts/MontserratSemiBold-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Montserrat-bold.fntdata"/><Relationship Id="rId50" Type="http://schemas.openxmlformats.org/officeDocument/2006/relationships/font" Target="fonts/Montserrat-regular.fntdata"/><Relationship Id="rId53" Type="http://schemas.openxmlformats.org/officeDocument/2006/relationships/font" Target="fonts/Montserrat-boldItalic.fntdata"/><Relationship Id="rId52" Type="http://schemas.openxmlformats.org/officeDocument/2006/relationships/font" Target="fonts/Montserrat-italic.fntdata"/><Relationship Id="rId11" Type="http://schemas.openxmlformats.org/officeDocument/2006/relationships/slide" Target="slides/slide7.xml"/><Relationship Id="rId55" Type="http://schemas.openxmlformats.org/officeDocument/2006/relationships/font" Target="fonts/HelveticaNeue-bold.fntdata"/><Relationship Id="rId10" Type="http://schemas.openxmlformats.org/officeDocument/2006/relationships/slide" Target="slides/slide6.xml"/><Relationship Id="rId54" Type="http://schemas.openxmlformats.org/officeDocument/2006/relationships/font" Target="fonts/HelveticaNeue-regular.fntdata"/><Relationship Id="rId13" Type="http://schemas.openxmlformats.org/officeDocument/2006/relationships/slide" Target="slides/slide9.xml"/><Relationship Id="rId57" Type="http://schemas.openxmlformats.org/officeDocument/2006/relationships/font" Target="fonts/HelveticaNeue-boldItalic.fntdata"/><Relationship Id="rId12" Type="http://schemas.openxmlformats.org/officeDocument/2006/relationships/slide" Target="slides/slide8.xml"/><Relationship Id="rId56" Type="http://schemas.openxmlformats.org/officeDocument/2006/relationships/font" Target="fonts/HelveticaNeue-italic.fntdata"/><Relationship Id="rId15" Type="http://schemas.openxmlformats.org/officeDocument/2006/relationships/slide" Target="slides/slide11.xml"/><Relationship Id="rId14" Type="http://schemas.openxmlformats.org/officeDocument/2006/relationships/slide" Target="slides/slide10.xml"/><Relationship Id="rId58" Type="http://customschemas.google.com/relationships/presentationmetadata" Target="meta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a:t>Report of</a:t>
            </a:r>
            <a:r>
              <a:rPr lang="it-IT" baseline="0" dirty="0"/>
              <a:t> WE</a:t>
            </a:r>
            <a:endParaRPr lang="it-IT"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cked"/>
        <c:varyColors val="0"/>
        <c:ser>
          <c:idx val="0"/>
          <c:order val="0"/>
          <c:tx>
            <c:strRef>
              <c:f>Foglio1!$B$1</c:f>
              <c:strCache>
                <c:ptCount val="1"/>
                <c:pt idx="0">
                  <c:v>Lorem 1</c:v>
                </c:pt>
              </c:strCache>
            </c:strRef>
          </c:tx>
          <c:spPr>
            <a:solidFill>
              <a:schemeClr val="accent1"/>
            </a:solidFill>
            <a:ln>
              <a:noFill/>
            </a:ln>
            <a:effectLst/>
          </c:spPr>
          <c:cat>
            <c:strRef>
              <c:f>Foglio1!$A$2:$A$5</c:f>
              <c:strCache>
                <c:ptCount val="4"/>
                <c:pt idx="0">
                  <c:v>Lorem 1</c:v>
                </c:pt>
                <c:pt idx="1">
                  <c:v>Lorem 2</c:v>
                </c:pt>
                <c:pt idx="2">
                  <c:v>Lorem 3</c:v>
                </c:pt>
                <c:pt idx="3">
                  <c:v>Lorem 4</c:v>
                </c:pt>
              </c:strCache>
            </c:strRef>
          </c:cat>
          <c:val>
            <c:numRef>
              <c:f>Foglio1!$B$2:$B$5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A87-0043-98CB-8392DC94ED2D}"/>
            </c:ext>
          </c:extLst>
        </c:ser>
        <c:ser>
          <c:idx val="1"/>
          <c:order val="1"/>
          <c:tx>
            <c:strRef>
              <c:f>Foglio1!$C$1</c:f>
              <c:strCache>
                <c:ptCount val="1"/>
                <c:pt idx="0">
                  <c:v>Lorem 2</c:v>
                </c:pt>
              </c:strCache>
            </c:strRef>
          </c:tx>
          <c:spPr>
            <a:solidFill>
              <a:schemeClr val="accent2"/>
            </a:solidFill>
            <a:ln>
              <a:noFill/>
            </a:ln>
            <a:effectLst/>
          </c:spPr>
          <c:cat>
            <c:strRef>
              <c:f>Foglio1!$A$2:$A$5</c:f>
              <c:strCache>
                <c:ptCount val="4"/>
                <c:pt idx="0">
                  <c:v>Lorem 1</c:v>
                </c:pt>
                <c:pt idx="1">
                  <c:v>Lorem 2</c:v>
                </c:pt>
                <c:pt idx="2">
                  <c:v>Lorem 3</c:v>
                </c:pt>
                <c:pt idx="3">
                  <c:v>Lorem 4</c:v>
                </c:pt>
              </c:strCache>
            </c:strRef>
          </c:cat>
          <c:val>
            <c:numRef>
              <c:f>Foglio1!$C$2:$C$5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A87-0043-98CB-8392DC94ED2D}"/>
            </c:ext>
          </c:extLst>
        </c:ser>
        <c:ser>
          <c:idx val="2"/>
          <c:order val="2"/>
          <c:tx>
            <c:strRef>
              <c:f>Foglio1!$D$1</c:f>
              <c:strCache>
                <c:ptCount val="1"/>
                <c:pt idx="0">
                  <c:v>Lorem 3</c:v>
                </c:pt>
              </c:strCache>
            </c:strRef>
          </c:tx>
          <c:spPr>
            <a:solidFill>
              <a:schemeClr val="accent3"/>
            </a:solidFill>
            <a:ln>
              <a:noFill/>
            </a:ln>
            <a:effectLst/>
          </c:spPr>
          <c:cat>
            <c:strRef>
              <c:f>Foglio1!$A$2:$A$5</c:f>
              <c:strCache>
                <c:ptCount val="4"/>
                <c:pt idx="0">
                  <c:v>Lorem 1</c:v>
                </c:pt>
                <c:pt idx="1">
                  <c:v>Lorem 2</c:v>
                </c:pt>
                <c:pt idx="2">
                  <c:v>Lorem 3</c:v>
                </c:pt>
                <c:pt idx="3">
                  <c:v>Lorem 4</c:v>
                </c:pt>
              </c:strCache>
            </c:strRef>
          </c:cat>
          <c:val>
            <c:numRef>
              <c:f>Foglio1!$D$2:$D$5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A87-0043-98CB-8392DC94ED2D}"/>
            </c:ext>
          </c:extLst>
        </c:ser>
        <c:dLbls>
          <c:showLegendKey val="0"/>
          <c:showVal val="0"/>
          <c:showCatName val="0"/>
          <c:showSerName val="0"/>
          <c:showPercent val="0"/>
          <c:showBubbleSize val="0"/>
        </c:dLbls>
        <c:axId val="1922619680"/>
        <c:axId val="1922497616"/>
      </c:areaChart>
      <c:catAx>
        <c:axId val="1922619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2497616"/>
        <c:crosses val="autoZero"/>
        <c:auto val="1"/>
        <c:lblAlgn val="ctr"/>
        <c:lblOffset val="100"/>
        <c:noMultiLvlLbl val="0"/>
      </c:catAx>
      <c:valAx>
        <c:axId val="1922497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261968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notes"/>
          <p:cNvSpPr txBox="1"/>
          <p:nvPr>
            <p:ph idx="1" type="body"/>
          </p:nvPr>
        </p:nvSpPr>
        <p:spPr>
          <a:xfrm>
            <a:off x="906357" y="4715153"/>
            <a:ext cx="4984962" cy="44669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38" name="Google Shape;138;p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5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32" name="Google Shape;232;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5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41" name="Google Shape;241;p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6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50" name="Google Shape;250;p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59" name="Google Shape;259;p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6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69" name="Google Shape;269;p6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6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78" name="Google Shape;278;p6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6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87" name="Google Shape;287;p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6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96" name="Google Shape;296;p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6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05" name="Google Shape;305;p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14" name="Google Shape;314;p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5: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4" name="Google Shape;144;p1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6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23" name="Google Shape;323;p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6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32" name="Google Shape;332;p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7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41" name="Google Shape;341;p7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7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51" name="Google Shape;351;p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7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61" name="Google Shape;361;p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7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70" name="Google Shape;370;p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7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79" name="Google Shape;379;p7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7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88" name="Google Shape;388;p7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7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97" name="Google Shape;397;p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07" name="Google Shape;407;p7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51: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0" name="Google Shape;150;p5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7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16" name="Google Shape;416;p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p7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26" name="Google Shape;426;p7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p8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35" name="Google Shape;435;p8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44" name="Google Shape;444;p8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p8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53" name="Google Shape;453;p8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p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2" name="Google Shape;462;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p8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78" name="Google Shape;478;p8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p8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85" name="Google Shape;485;p8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92" name="Google Shape;492;p8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p8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99" name="Google Shape;499;p8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52: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7" name="Google Shape;157;p5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p8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506" name="Google Shape;506;p8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p89:notes"/>
          <p:cNvSpPr txBox="1"/>
          <p:nvPr>
            <p:ph idx="1" type="body"/>
          </p:nvPr>
        </p:nvSpPr>
        <p:spPr>
          <a:xfrm>
            <a:off x="906357" y="4715153"/>
            <a:ext cx="4984962" cy="44669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513" name="Google Shape;513;p89: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5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65" name="Google Shape;165;p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5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72" name="Google Shape;172;p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5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79" name="Google Shape;179;p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6" name="Google Shape;216;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5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24" name="Google Shape;224;p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8.pn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chart" Target="../charts/chart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9.png"/><Relationship Id="rId6"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
  <p:cSld name="Title A">
    <p:spTree>
      <p:nvGrpSpPr>
        <p:cNvPr id="15" name="Shape 15"/>
        <p:cNvGrpSpPr/>
        <p:nvPr/>
      </p:nvGrpSpPr>
      <p:grpSpPr>
        <a:xfrm>
          <a:off x="0" y="0"/>
          <a:ext cx="0" cy="0"/>
          <a:chOff x="0" y="0"/>
          <a:chExt cx="0" cy="0"/>
        </a:xfrm>
      </p:grpSpPr>
      <p:sp>
        <p:nvSpPr>
          <p:cNvPr id="16" name="Google Shape;16;p17"/>
          <p:cNvSpPr txBox="1"/>
          <p:nvPr>
            <p:ph type="title"/>
          </p:nvPr>
        </p:nvSpPr>
        <p:spPr>
          <a:xfrm>
            <a:off x="609600" y="2648201"/>
            <a:ext cx="5191119" cy="1508126"/>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rgbClr val="316DB2"/>
              </a:buClr>
              <a:buSzPts val="4000"/>
              <a:buFont typeface="Montserrat"/>
              <a:buNone/>
              <a:defRPr b="1" i="0" sz="4000" u="none" cap="none" strike="noStrike">
                <a:solidFill>
                  <a:srgbClr val="316DB2"/>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17" name="Google Shape;17;p17"/>
          <p:cNvPicPr preferRelativeResize="0"/>
          <p:nvPr/>
        </p:nvPicPr>
        <p:blipFill rotWithShape="1">
          <a:blip r:embed="rId2">
            <a:alphaModFix/>
          </a:blip>
          <a:srcRect b="0" l="0" r="0" t="0"/>
          <a:stretch/>
        </p:blipFill>
        <p:spPr>
          <a:xfrm>
            <a:off x="609600" y="836740"/>
            <a:ext cx="2272057" cy="743582"/>
          </a:xfrm>
          <a:prstGeom prst="rect">
            <a:avLst/>
          </a:prstGeom>
          <a:noFill/>
          <a:ln>
            <a:noFill/>
          </a:ln>
        </p:spPr>
      </p:pic>
      <p:sp>
        <p:nvSpPr>
          <p:cNvPr id="18" name="Google Shape;18;p17"/>
          <p:cNvSpPr/>
          <p:nvPr/>
        </p:nvSpPr>
        <p:spPr>
          <a:xfrm>
            <a:off x="3313125" y="661135"/>
            <a:ext cx="985853" cy="98818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9" name="Google Shape;19;p17"/>
          <p:cNvSpPr txBox="1"/>
          <p:nvPr>
            <p:ph idx="1" type="body"/>
          </p:nvPr>
        </p:nvSpPr>
        <p:spPr>
          <a:xfrm>
            <a:off x="609600" y="4156417"/>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000"/>
              <a:buFont typeface="Arial"/>
              <a:buNone/>
              <a:defRPr b="0" i="0" sz="20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0" name="Google Shape;20;p17"/>
          <p:cNvSpPr txBox="1"/>
          <p:nvPr>
            <p:ph idx="2" type="body"/>
          </p:nvPr>
        </p:nvSpPr>
        <p:spPr>
          <a:xfrm>
            <a:off x="4431895" y="753009"/>
            <a:ext cx="1931960" cy="440664"/>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600"/>
              <a:buFont typeface="Arial"/>
              <a:buNone/>
              <a:defRPr b="1" i="0" sz="16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1" name="Google Shape;21;p17"/>
          <p:cNvSpPr txBox="1"/>
          <p:nvPr>
            <p:ph idx="3" type="body"/>
          </p:nvPr>
        </p:nvSpPr>
        <p:spPr>
          <a:xfrm>
            <a:off x="4431895" y="1200727"/>
            <a:ext cx="1931960" cy="358736"/>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400"/>
              <a:buFont typeface="Arial"/>
              <a:buNone/>
              <a:defRPr b="0" i="0" sz="14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2" name="Google Shape;22;p17"/>
          <p:cNvSpPr/>
          <p:nvPr>
            <p:ph idx="4" type="pic"/>
          </p:nvPr>
        </p:nvSpPr>
        <p:spPr>
          <a:xfrm>
            <a:off x="3356649" y="701433"/>
            <a:ext cx="906462" cy="904875"/>
          </a:xfrm>
          <a:prstGeom prst="ellipse">
            <a:avLst/>
          </a:prstGeom>
          <a:solidFill>
            <a:schemeClr val="lt1"/>
          </a:solidFill>
          <a:ln>
            <a:noFill/>
          </a:ln>
        </p:spPr>
      </p:sp>
      <p:cxnSp>
        <p:nvCxnSpPr>
          <p:cNvPr id="23" name="Google Shape;23;p17"/>
          <p:cNvCxnSpPr/>
          <p:nvPr/>
        </p:nvCxnSpPr>
        <p:spPr>
          <a:xfrm>
            <a:off x="3112655" y="678577"/>
            <a:ext cx="0" cy="970742"/>
          </a:xfrm>
          <a:prstGeom prst="straightConnector1">
            <a:avLst/>
          </a:prstGeom>
          <a:noFill/>
          <a:ln cap="flat" cmpd="sng" w="12700">
            <a:solidFill>
              <a:srgbClr val="42AC32"/>
            </a:solidFill>
            <a:prstDash val="solid"/>
            <a:round/>
            <a:headEnd len="sm" w="sm" type="none"/>
            <a:tailEnd len="sm" w="sm" type="none"/>
          </a:ln>
        </p:spPr>
      </p:cxnSp>
      <p:pic>
        <p:nvPicPr>
          <p:cNvPr id="24" name="Google Shape;24;p17"/>
          <p:cNvPicPr preferRelativeResize="0"/>
          <p:nvPr/>
        </p:nvPicPr>
        <p:blipFill rotWithShape="1">
          <a:blip r:embed="rId3">
            <a:alphaModFix/>
          </a:blip>
          <a:srcRect b="0" l="0" r="0" t="0"/>
          <a:stretch/>
        </p:blipFill>
        <p:spPr>
          <a:xfrm>
            <a:off x="620953" y="5793647"/>
            <a:ext cx="2055475" cy="436010"/>
          </a:xfrm>
          <a:prstGeom prst="rect">
            <a:avLst/>
          </a:prstGeom>
          <a:noFill/>
          <a:ln>
            <a:noFill/>
          </a:ln>
        </p:spPr>
      </p:pic>
      <p:sp>
        <p:nvSpPr>
          <p:cNvPr id="25" name="Google Shape;25;p17"/>
          <p:cNvSpPr txBox="1"/>
          <p:nvPr/>
        </p:nvSpPr>
        <p:spPr>
          <a:xfrm>
            <a:off x="2687782"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b="0" i="0" sz="1800" u="none" cap="none" strike="noStrike">
              <a:solidFill>
                <a:schemeClr val="dk1"/>
              </a:solidFill>
              <a:latin typeface="Calibri"/>
              <a:ea typeface="Calibri"/>
              <a:cs typeface="Calibri"/>
              <a:sym typeface="Calibri"/>
            </a:endParaRPr>
          </a:p>
        </p:txBody>
      </p:sp>
      <p:sp>
        <p:nvSpPr>
          <p:cNvPr id="26" name="Google Shape;26;p17"/>
          <p:cNvSpPr/>
          <p:nvPr/>
        </p:nvSpPr>
        <p:spPr>
          <a:xfrm>
            <a:off x="6871855" y="0"/>
            <a:ext cx="5320145" cy="6858000"/>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27" name="Google Shape;27;p17"/>
          <p:cNvSpPr/>
          <p:nvPr>
            <p:ph idx="5" type="pic"/>
          </p:nvPr>
        </p:nvSpPr>
        <p:spPr>
          <a:xfrm>
            <a:off x="6872288" y="0"/>
            <a:ext cx="5319712" cy="6858000"/>
          </a:xfrm>
          <a:prstGeom prst="rect">
            <a:avLst/>
          </a:prstGeom>
          <a:solidFill>
            <a:schemeClr val="lt1"/>
          </a:solidFill>
          <a:ln>
            <a:noFill/>
          </a:ln>
          <a:effectLst>
            <a:reflection blurRad="0" dir="5400000" dist="50800" endA="0" endPos="0" kx="0" rotWithShape="0" algn="bl" stPos="0" sy="-100000" ky="0"/>
          </a:effectLst>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6" name="Shape 106"/>
        <p:cNvGrpSpPr/>
        <p:nvPr/>
      </p:nvGrpSpPr>
      <p:grpSpPr>
        <a:xfrm>
          <a:off x="0" y="0"/>
          <a:ext cx="0" cy="0"/>
          <a:chOff x="0" y="0"/>
          <a:chExt cx="0" cy="0"/>
        </a:xfrm>
      </p:grpSpPr>
      <p:sp>
        <p:nvSpPr>
          <p:cNvPr id="107" name="Google Shape;107;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9" name="Google Shape;109;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0" name="Shape 110"/>
        <p:cNvGrpSpPr/>
        <p:nvPr/>
      </p:nvGrpSpPr>
      <p:grpSpPr>
        <a:xfrm>
          <a:off x="0" y="0"/>
          <a:ext cx="0" cy="0"/>
          <a:chOff x="0" y="0"/>
          <a:chExt cx="0" cy="0"/>
        </a:xfrm>
      </p:grpSpPr>
      <p:sp>
        <p:nvSpPr>
          <p:cNvPr id="111" name="Google Shape;111;p3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3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13" name="Google Shape;113;p3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14" name="Google Shape;114;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6" name="Google Shape;116;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7" name="Shape 117"/>
        <p:cNvGrpSpPr/>
        <p:nvPr/>
      </p:nvGrpSpPr>
      <p:grpSpPr>
        <a:xfrm>
          <a:off x="0" y="0"/>
          <a:ext cx="0" cy="0"/>
          <a:chOff x="0" y="0"/>
          <a:chExt cx="0" cy="0"/>
        </a:xfrm>
      </p:grpSpPr>
      <p:sp>
        <p:nvSpPr>
          <p:cNvPr id="118" name="Google Shape;118;p3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9" name="Google Shape;119;p37"/>
          <p:cNvSpPr/>
          <p:nvPr>
            <p:ph idx="2" type="pic"/>
          </p:nvPr>
        </p:nvSpPr>
        <p:spPr>
          <a:xfrm>
            <a:off x="5183188" y="987425"/>
            <a:ext cx="6172200" cy="4873625"/>
          </a:xfrm>
          <a:prstGeom prst="rect">
            <a:avLst/>
          </a:prstGeom>
          <a:noFill/>
          <a:ln>
            <a:noFill/>
          </a:ln>
        </p:spPr>
      </p:sp>
      <p:sp>
        <p:nvSpPr>
          <p:cNvPr id="120" name="Google Shape;120;p37"/>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21" name="Google Shape;121;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2" name="Google Shape;122;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4" name="Shape 124"/>
        <p:cNvGrpSpPr/>
        <p:nvPr/>
      </p:nvGrpSpPr>
      <p:grpSpPr>
        <a:xfrm>
          <a:off x="0" y="0"/>
          <a:ext cx="0" cy="0"/>
          <a:chOff x="0" y="0"/>
          <a:chExt cx="0" cy="0"/>
        </a:xfrm>
      </p:grpSpPr>
      <p:sp>
        <p:nvSpPr>
          <p:cNvPr id="125" name="Google Shape;125;p3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38"/>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7" name="Google Shape;127;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8" name="Google Shape;128;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9" name="Google Shape;129;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0" name="Shape 130"/>
        <p:cNvGrpSpPr/>
        <p:nvPr/>
      </p:nvGrpSpPr>
      <p:grpSpPr>
        <a:xfrm>
          <a:off x="0" y="0"/>
          <a:ext cx="0" cy="0"/>
          <a:chOff x="0" y="0"/>
          <a:chExt cx="0" cy="0"/>
        </a:xfrm>
      </p:grpSpPr>
      <p:sp>
        <p:nvSpPr>
          <p:cNvPr id="131" name="Google Shape;131;p3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2" name="Google Shape;132;p39"/>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3" name="Google Shape;133;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2">
  <p:cSld name="Slide text 2">
    <p:spTree>
      <p:nvGrpSpPr>
        <p:cNvPr id="28" name="Shape 28"/>
        <p:cNvGrpSpPr/>
        <p:nvPr/>
      </p:nvGrpSpPr>
      <p:grpSpPr>
        <a:xfrm>
          <a:off x="0" y="0"/>
          <a:ext cx="0" cy="0"/>
          <a:chOff x="0" y="0"/>
          <a:chExt cx="0" cy="0"/>
        </a:xfrm>
      </p:grpSpPr>
      <p:sp>
        <p:nvSpPr>
          <p:cNvPr id="29" name="Google Shape;29;p19"/>
          <p:cNvSpPr/>
          <p:nvPr/>
        </p:nvSpPr>
        <p:spPr>
          <a:xfrm>
            <a:off x="9312965" y="-296"/>
            <a:ext cx="2879035" cy="6858295"/>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0" name="Google Shape;30;p1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31" name="Google Shape;31;p19"/>
          <p:cNvSpPr txBox="1"/>
          <p:nvPr>
            <p:ph type="title"/>
          </p:nvPr>
        </p:nvSpPr>
        <p:spPr>
          <a:xfrm>
            <a:off x="904810" y="2200417"/>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32" name="Google Shape;32;p19"/>
          <p:cNvSpPr txBox="1"/>
          <p:nvPr>
            <p:ph idx="1" type="body"/>
          </p:nvPr>
        </p:nvSpPr>
        <p:spPr>
          <a:xfrm>
            <a:off x="904875" y="3851275"/>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33" name="Google Shape;33;p19"/>
          <p:cNvSpPr/>
          <p:nvPr>
            <p:ph idx="2" type="pic"/>
          </p:nvPr>
        </p:nvSpPr>
        <p:spPr>
          <a:xfrm>
            <a:off x="7573332" y="1118755"/>
            <a:ext cx="3547595" cy="4620490"/>
          </a:xfrm>
          <a:prstGeom prst="roundRect">
            <a:avLst>
              <a:gd fmla="val 4430" name="adj"/>
            </a:avLst>
          </a:prstGeom>
          <a:solidFill>
            <a:schemeClr val="lt1"/>
          </a:solidFill>
          <a:ln>
            <a:noFill/>
          </a:ln>
          <a:effectLst>
            <a:reflection blurRad="0" dir="5400000" dist="50800" endA="0" endPos="0" kx="0" rotWithShape="0" algn="bl" stPos="0" sy="-100000" ky="0"/>
          </a:effectLst>
        </p:spPr>
      </p:sp>
      <p:pic>
        <p:nvPicPr>
          <p:cNvPr id="34" name="Google Shape;34;p19"/>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pic>
        <p:nvPicPr>
          <p:cNvPr id="35" name="Google Shape;35;p19"/>
          <p:cNvPicPr preferRelativeResize="0"/>
          <p:nvPr/>
        </p:nvPicPr>
        <p:blipFill rotWithShape="1">
          <a:blip r:embed="rId3">
            <a:alphaModFix/>
          </a:blip>
          <a:srcRect b="0" l="0" r="0" t="0"/>
          <a:stretch/>
        </p:blipFill>
        <p:spPr>
          <a:xfrm>
            <a:off x="899304" y="5793647"/>
            <a:ext cx="2055475" cy="436010"/>
          </a:xfrm>
          <a:prstGeom prst="rect">
            <a:avLst/>
          </a:prstGeom>
          <a:noFill/>
          <a:ln>
            <a:noFill/>
          </a:ln>
        </p:spPr>
      </p:pic>
      <p:sp>
        <p:nvSpPr>
          <p:cNvPr id="36" name="Google Shape;36;p19"/>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infographics 3">
  <p:cSld name="Slide text infographics 3">
    <p:spTree>
      <p:nvGrpSpPr>
        <p:cNvPr id="37" name="Shape 37"/>
        <p:cNvGrpSpPr/>
        <p:nvPr/>
      </p:nvGrpSpPr>
      <p:grpSpPr>
        <a:xfrm>
          <a:off x="0" y="0"/>
          <a:ext cx="0" cy="0"/>
          <a:chOff x="0" y="0"/>
          <a:chExt cx="0" cy="0"/>
        </a:xfrm>
      </p:grpSpPr>
      <p:sp>
        <p:nvSpPr>
          <p:cNvPr id="38" name="Google Shape;38;p27"/>
          <p:cNvSpPr/>
          <p:nvPr/>
        </p:nvSpPr>
        <p:spPr>
          <a:xfrm>
            <a:off x="0" y="1837496"/>
            <a:ext cx="6095929" cy="204870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9" name="Google Shape;39;p2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40" name="Google Shape;40;p27"/>
          <p:cNvSpPr txBox="1"/>
          <p:nvPr>
            <p:ph type="title"/>
          </p:nvPr>
        </p:nvSpPr>
        <p:spPr>
          <a:xfrm>
            <a:off x="904810" y="2160660"/>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lt1"/>
              </a:buClr>
              <a:buSzPts val="2800"/>
              <a:buFont typeface="Montserrat"/>
              <a:buNone/>
              <a:defRPr b="1" i="0" sz="28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41" name="Google Shape;41;p27"/>
          <p:cNvSpPr txBox="1"/>
          <p:nvPr>
            <p:ph idx="1" type="body"/>
          </p:nvPr>
        </p:nvSpPr>
        <p:spPr>
          <a:xfrm>
            <a:off x="904875" y="4004296"/>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42" name="Google Shape;42;p27"/>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pic>
        <p:nvPicPr>
          <p:cNvPr id="43" name="Google Shape;43;p27"/>
          <p:cNvPicPr preferRelativeResize="0"/>
          <p:nvPr/>
        </p:nvPicPr>
        <p:blipFill rotWithShape="1">
          <a:blip r:embed="rId3">
            <a:alphaModFix/>
          </a:blip>
          <a:srcRect b="0" l="0" r="0" t="0"/>
          <a:stretch/>
        </p:blipFill>
        <p:spPr>
          <a:xfrm>
            <a:off x="6993421" y="924339"/>
            <a:ext cx="4293704" cy="4637524"/>
          </a:xfrm>
          <a:prstGeom prst="rect">
            <a:avLst/>
          </a:prstGeom>
          <a:noFill/>
          <a:ln>
            <a:noFill/>
          </a:ln>
        </p:spPr>
      </p:pic>
      <p:pic>
        <p:nvPicPr>
          <p:cNvPr id="44" name="Google Shape;44;p27"/>
          <p:cNvPicPr preferRelativeResize="0"/>
          <p:nvPr/>
        </p:nvPicPr>
        <p:blipFill rotWithShape="1">
          <a:blip r:embed="rId4">
            <a:alphaModFix/>
          </a:blip>
          <a:srcRect b="0" l="0" r="0" t="0"/>
          <a:stretch/>
        </p:blipFill>
        <p:spPr>
          <a:xfrm>
            <a:off x="899304" y="5793647"/>
            <a:ext cx="2055475" cy="436010"/>
          </a:xfrm>
          <a:prstGeom prst="rect">
            <a:avLst/>
          </a:prstGeom>
          <a:noFill/>
          <a:ln>
            <a:noFill/>
          </a:ln>
        </p:spPr>
      </p:pic>
      <p:sp>
        <p:nvSpPr>
          <p:cNvPr id="45" name="Google Shape;45;p27"/>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infographics 2">
  <p:cSld name="Slide text infographics 2">
    <p:spTree>
      <p:nvGrpSpPr>
        <p:cNvPr id="46" name="Shape 46"/>
        <p:cNvGrpSpPr/>
        <p:nvPr/>
      </p:nvGrpSpPr>
      <p:grpSpPr>
        <a:xfrm>
          <a:off x="0" y="0"/>
          <a:ext cx="0" cy="0"/>
          <a:chOff x="0" y="0"/>
          <a:chExt cx="0" cy="0"/>
        </a:xfrm>
      </p:grpSpPr>
      <p:sp>
        <p:nvSpPr>
          <p:cNvPr id="47" name="Google Shape;47;p26"/>
          <p:cNvSpPr/>
          <p:nvPr/>
        </p:nvSpPr>
        <p:spPr>
          <a:xfrm>
            <a:off x="0" y="1837496"/>
            <a:ext cx="6095929" cy="204870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8" name="Google Shape;48;p26"/>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49" name="Google Shape;49;p26"/>
          <p:cNvSpPr txBox="1"/>
          <p:nvPr>
            <p:ph type="title"/>
          </p:nvPr>
        </p:nvSpPr>
        <p:spPr>
          <a:xfrm>
            <a:off x="904810" y="2160660"/>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lt1"/>
              </a:buClr>
              <a:buSzPts val="2800"/>
              <a:buFont typeface="Montserrat"/>
              <a:buNone/>
              <a:defRPr b="1" i="0" sz="28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50" name="Google Shape;50;p26"/>
          <p:cNvSpPr txBox="1"/>
          <p:nvPr>
            <p:ph idx="1" type="body"/>
          </p:nvPr>
        </p:nvSpPr>
        <p:spPr>
          <a:xfrm>
            <a:off x="904875" y="4004296"/>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51" name="Google Shape;51;p26"/>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graphicFrame>
        <p:nvGraphicFramePr>
          <p:cNvPr id="52" name="Google Shape;52;p26"/>
          <p:cNvGraphicFramePr/>
          <p:nvPr/>
        </p:nvGraphicFramePr>
        <p:xfrm>
          <a:off x="6993421" y="924339"/>
          <a:ext cx="4293704" cy="4637524"/>
        </p:xfrm>
        <a:graphic>
          <a:graphicData uri="http://schemas.openxmlformats.org/drawingml/2006/chart">
            <c:chart r:id="rId3"/>
          </a:graphicData>
        </a:graphic>
      </p:graphicFrame>
      <p:pic>
        <p:nvPicPr>
          <p:cNvPr id="53" name="Google Shape;53;p26"/>
          <p:cNvPicPr preferRelativeResize="0"/>
          <p:nvPr/>
        </p:nvPicPr>
        <p:blipFill rotWithShape="1">
          <a:blip r:embed="rId4">
            <a:alphaModFix/>
          </a:blip>
          <a:srcRect b="0" l="0" r="0" t="0"/>
          <a:stretch/>
        </p:blipFill>
        <p:spPr>
          <a:xfrm>
            <a:off x="899304" y="5793647"/>
            <a:ext cx="2055475" cy="436010"/>
          </a:xfrm>
          <a:prstGeom prst="rect">
            <a:avLst/>
          </a:prstGeom>
          <a:noFill/>
          <a:ln>
            <a:noFill/>
          </a:ln>
        </p:spPr>
      </p:pic>
      <p:sp>
        <p:nvSpPr>
          <p:cNvPr id="54" name="Google Shape;54;p26"/>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title">
  <p:cSld name="Final title">
    <p:spTree>
      <p:nvGrpSpPr>
        <p:cNvPr id="55" name="Shape 55"/>
        <p:cNvGrpSpPr/>
        <p:nvPr/>
      </p:nvGrpSpPr>
      <p:grpSpPr>
        <a:xfrm>
          <a:off x="0" y="0"/>
          <a:ext cx="0" cy="0"/>
          <a:chOff x="0" y="0"/>
          <a:chExt cx="0" cy="0"/>
        </a:xfrm>
      </p:grpSpPr>
      <p:sp>
        <p:nvSpPr>
          <p:cNvPr id="56" name="Google Shape;56;p28"/>
          <p:cNvSpPr/>
          <p:nvPr/>
        </p:nvSpPr>
        <p:spPr>
          <a:xfrm>
            <a:off x="1" y="0"/>
            <a:ext cx="12192000" cy="556591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7" name="Google Shape;57;p28"/>
          <p:cNvSpPr txBox="1"/>
          <p:nvPr>
            <p:ph type="title"/>
          </p:nvPr>
        </p:nvSpPr>
        <p:spPr>
          <a:xfrm>
            <a:off x="1208948" y="2447372"/>
            <a:ext cx="5191125" cy="1185187"/>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chemeClr val="lt1"/>
              </a:buClr>
              <a:buSzPts val="6600"/>
              <a:buFont typeface="Montserrat"/>
              <a:buNone/>
              <a:defRPr b="1" i="0" sz="66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58" name="Google Shape;58;p28"/>
          <p:cNvPicPr preferRelativeResize="0"/>
          <p:nvPr/>
        </p:nvPicPr>
        <p:blipFill rotWithShape="1">
          <a:blip r:embed="rId2">
            <a:alphaModFix/>
          </a:blip>
          <a:srcRect b="0" l="0" r="0" t="0"/>
          <a:stretch/>
        </p:blipFill>
        <p:spPr>
          <a:xfrm>
            <a:off x="4959969" y="711781"/>
            <a:ext cx="2272056" cy="743582"/>
          </a:xfrm>
          <a:prstGeom prst="rect">
            <a:avLst/>
          </a:prstGeom>
          <a:noFill/>
          <a:ln>
            <a:noFill/>
          </a:ln>
        </p:spPr>
      </p:pic>
      <p:sp>
        <p:nvSpPr>
          <p:cNvPr id="59" name="Google Shape;59;p28"/>
          <p:cNvSpPr/>
          <p:nvPr/>
        </p:nvSpPr>
        <p:spPr>
          <a:xfrm>
            <a:off x="1353207" y="5740214"/>
            <a:ext cx="881061" cy="88314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60" name="Google Shape;60;p28"/>
          <p:cNvSpPr txBox="1"/>
          <p:nvPr>
            <p:ph idx="1" type="body"/>
          </p:nvPr>
        </p:nvSpPr>
        <p:spPr>
          <a:xfrm>
            <a:off x="1208948" y="3651044"/>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2000"/>
              <a:buFont typeface="Arial"/>
              <a:buNone/>
              <a:defRPr b="0" i="1" sz="20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1" name="Google Shape;61;p28"/>
          <p:cNvSpPr txBox="1"/>
          <p:nvPr>
            <p:ph idx="2" type="body"/>
          </p:nvPr>
        </p:nvSpPr>
        <p:spPr>
          <a:xfrm>
            <a:off x="2501415" y="5973693"/>
            <a:ext cx="1931960" cy="246680"/>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100"/>
              <a:buFont typeface="Arial"/>
              <a:buNone/>
              <a:defRPr b="1" i="0" sz="11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2" name="Google Shape;62;p28"/>
          <p:cNvSpPr txBox="1"/>
          <p:nvPr>
            <p:ph idx="3" type="body"/>
          </p:nvPr>
        </p:nvSpPr>
        <p:spPr>
          <a:xfrm>
            <a:off x="2501415" y="6238858"/>
            <a:ext cx="1931960" cy="234972"/>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100"/>
              <a:buFont typeface="Arial"/>
              <a:buNone/>
              <a:defRPr b="0" i="0" sz="11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3" name="Google Shape;63;p28"/>
          <p:cNvSpPr/>
          <p:nvPr>
            <p:ph idx="4" type="pic"/>
          </p:nvPr>
        </p:nvSpPr>
        <p:spPr>
          <a:xfrm>
            <a:off x="1383346" y="5780512"/>
            <a:ext cx="810108" cy="808690"/>
          </a:xfrm>
          <a:prstGeom prst="ellipse">
            <a:avLst/>
          </a:prstGeom>
          <a:solidFill>
            <a:schemeClr val="lt1"/>
          </a:solidFill>
          <a:ln>
            <a:noFill/>
          </a:ln>
        </p:spPr>
      </p:sp>
      <p:cxnSp>
        <p:nvCxnSpPr>
          <p:cNvPr id="64" name="Google Shape;64;p28"/>
          <p:cNvCxnSpPr/>
          <p:nvPr/>
        </p:nvCxnSpPr>
        <p:spPr>
          <a:xfrm>
            <a:off x="4789882" y="5740214"/>
            <a:ext cx="0" cy="970742"/>
          </a:xfrm>
          <a:prstGeom prst="straightConnector1">
            <a:avLst/>
          </a:prstGeom>
          <a:noFill/>
          <a:ln cap="flat" cmpd="sng" w="12700">
            <a:solidFill>
              <a:srgbClr val="42AC32"/>
            </a:solidFill>
            <a:prstDash val="solid"/>
            <a:round/>
            <a:headEnd len="sm" w="sm" type="none"/>
            <a:tailEnd len="sm" w="sm" type="none"/>
          </a:ln>
        </p:spPr>
      </p:cxnSp>
      <p:pic>
        <p:nvPicPr>
          <p:cNvPr id="65" name="Google Shape;65;p28"/>
          <p:cNvPicPr preferRelativeResize="0"/>
          <p:nvPr/>
        </p:nvPicPr>
        <p:blipFill rotWithShape="1">
          <a:blip r:embed="rId3">
            <a:alphaModFix/>
          </a:blip>
          <a:srcRect b="0" l="0" r="0" t="0"/>
          <a:stretch/>
        </p:blipFill>
        <p:spPr>
          <a:xfrm>
            <a:off x="5084957" y="6043452"/>
            <a:ext cx="2055475" cy="436010"/>
          </a:xfrm>
          <a:prstGeom prst="rect">
            <a:avLst/>
          </a:prstGeom>
          <a:noFill/>
          <a:ln>
            <a:noFill/>
          </a:ln>
        </p:spPr>
      </p:pic>
      <p:sp>
        <p:nvSpPr>
          <p:cNvPr id="66" name="Google Shape;66;p28"/>
          <p:cNvSpPr txBox="1"/>
          <p:nvPr/>
        </p:nvSpPr>
        <p:spPr>
          <a:xfrm>
            <a:off x="7232025" y="5973693"/>
            <a:ext cx="3528391"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b="0" i="0" sz="1800" u="none" cap="none" strike="noStrike">
              <a:solidFill>
                <a:schemeClr val="dk1"/>
              </a:solidFill>
              <a:latin typeface="Calibri"/>
              <a:ea typeface="Calibri"/>
              <a:cs typeface="Calibri"/>
              <a:sym typeface="Calibri"/>
            </a:endParaRPr>
          </a:p>
        </p:txBody>
      </p:sp>
      <p:sp>
        <p:nvSpPr>
          <p:cNvPr id="67" name="Google Shape;67;p28"/>
          <p:cNvSpPr txBox="1"/>
          <p:nvPr>
            <p:ph idx="5" type="body"/>
          </p:nvPr>
        </p:nvSpPr>
        <p:spPr>
          <a:xfrm>
            <a:off x="8076885" y="2605743"/>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8" name="Google Shape;68;p28"/>
          <p:cNvSpPr txBox="1"/>
          <p:nvPr>
            <p:ph idx="6" type="body"/>
          </p:nvPr>
        </p:nvSpPr>
        <p:spPr>
          <a:xfrm>
            <a:off x="8076885" y="3112639"/>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9" name="Google Shape;69;p28"/>
          <p:cNvSpPr txBox="1"/>
          <p:nvPr>
            <p:ph idx="7" type="body"/>
          </p:nvPr>
        </p:nvSpPr>
        <p:spPr>
          <a:xfrm>
            <a:off x="8076885" y="3629474"/>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70" name="Google Shape;70;p28"/>
          <p:cNvPicPr preferRelativeResize="0"/>
          <p:nvPr/>
        </p:nvPicPr>
        <p:blipFill rotWithShape="1">
          <a:blip r:embed="rId4">
            <a:alphaModFix/>
          </a:blip>
          <a:srcRect b="0" l="0" r="0" t="0"/>
          <a:stretch/>
        </p:blipFill>
        <p:spPr>
          <a:xfrm>
            <a:off x="7430625" y="2605743"/>
            <a:ext cx="356789" cy="354426"/>
          </a:xfrm>
          <a:prstGeom prst="rect">
            <a:avLst/>
          </a:prstGeom>
          <a:noFill/>
          <a:ln>
            <a:noFill/>
          </a:ln>
        </p:spPr>
      </p:pic>
      <p:pic>
        <p:nvPicPr>
          <p:cNvPr id="71" name="Google Shape;71;p28"/>
          <p:cNvPicPr preferRelativeResize="0"/>
          <p:nvPr/>
        </p:nvPicPr>
        <p:blipFill rotWithShape="1">
          <a:blip r:embed="rId5">
            <a:alphaModFix/>
          </a:blip>
          <a:srcRect b="0" l="0" r="0" t="0"/>
          <a:stretch/>
        </p:blipFill>
        <p:spPr>
          <a:xfrm>
            <a:off x="7442559" y="3138140"/>
            <a:ext cx="356788" cy="290860"/>
          </a:xfrm>
          <a:prstGeom prst="rect">
            <a:avLst/>
          </a:prstGeom>
          <a:noFill/>
          <a:ln>
            <a:noFill/>
          </a:ln>
        </p:spPr>
      </p:pic>
      <p:pic>
        <p:nvPicPr>
          <p:cNvPr id="72" name="Google Shape;72;p28"/>
          <p:cNvPicPr preferRelativeResize="0"/>
          <p:nvPr/>
        </p:nvPicPr>
        <p:blipFill rotWithShape="1">
          <a:blip r:embed="rId6">
            <a:alphaModFix/>
          </a:blip>
          <a:srcRect b="0" l="0" r="0" t="0"/>
          <a:stretch/>
        </p:blipFill>
        <p:spPr>
          <a:xfrm>
            <a:off x="7430625" y="3604440"/>
            <a:ext cx="356789" cy="35678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6" name="Google Shape;76;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3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82" name="Google Shape;8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3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8" name="Google Shape;88;p3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9" name="Google Shape;89;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3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3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5" name="Google Shape;95;p3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6" name="Google Shape;96;p3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7" name="Google Shape;97;p33"/>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8" name="Google Shape;98;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6"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png"/><Relationship Id="rId4" Type="http://schemas.openxmlformats.org/officeDocument/2006/relationships/hyperlink" Target="http://www.youtube.com/watch?v=UHPZw0zbHNE" TargetMode="External"/><Relationship Id="rId5" Type="http://schemas.openxmlformats.org/officeDocument/2006/relationships/image" Target="../media/image1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2.png"/><Relationship Id="rId4" Type="http://schemas.openxmlformats.org/officeDocument/2006/relationships/image" Target="../media/image2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2.png"/><Relationship Id="rId4" Type="http://schemas.openxmlformats.org/officeDocument/2006/relationships/hyperlink" Target="http://www.youtube.com/watch?v=el2iTDgF0y8" TargetMode="External"/><Relationship Id="rId5" Type="http://schemas.openxmlformats.org/officeDocument/2006/relationships/image" Target="../media/image1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0.png"/><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2.png"/><Relationship Id="rId4" Type="http://schemas.openxmlformats.org/officeDocument/2006/relationships/image" Target="../media/image19.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2.png"/><Relationship Id="rId4" Type="http://schemas.openxmlformats.org/officeDocument/2006/relationships/hyperlink" Target="http://www.youtube.com/watch?v=DJkE_6rKODQ" TargetMode="External"/><Relationship Id="rId5" Type="http://schemas.openxmlformats.org/officeDocument/2006/relationships/image" Target="../media/image18.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2.png"/><Relationship Id="rId4" Type="http://schemas.openxmlformats.org/officeDocument/2006/relationships/hyperlink" Target="http://www.youtube.com/watch?v=VsOJR40M0as" TargetMode="External"/><Relationship Id="rId5" Type="http://schemas.openxmlformats.org/officeDocument/2006/relationships/image" Target="../media/image21.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0" Type="http://schemas.openxmlformats.org/officeDocument/2006/relationships/hyperlink" Target="https://www.imdb.com/title/tt11286314/" TargetMode="External"/><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hyperlink" Target="https://www.facebook.com/climatepsychol/" TargetMode="External"/><Relationship Id="rId4" Type="http://schemas.openxmlformats.org/officeDocument/2006/relationships/hyperlink" Target="https://www.instagram.com/explore/tags/climatepsychology/" TargetMode="External"/><Relationship Id="rId9" Type="http://schemas.openxmlformats.org/officeDocument/2006/relationships/hyperlink" Target="https://www.imdb.com/title/tt11286314/" TargetMode="External"/><Relationship Id="rId5" Type="http://schemas.openxmlformats.org/officeDocument/2006/relationships/hyperlink" Target="https://www.instagram.com/explore/tags/climateemotions/" TargetMode="External"/><Relationship Id="rId6" Type="http://schemas.openxmlformats.org/officeDocument/2006/relationships/hyperlink" Target="https://www.instagram.com/we_worldeducation/" TargetMode="External"/><Relationship Id="rId7" Type="http://schemas.openxmlformats.org/officeDocument/2006/relationships/hyperlink" Target="https://www.instagram.com/we_worldeducation/" TargetMode="External"/><Relationship Id="rId8" Type="http://schemas.openxmlformats.org/officeDocument/2006/relationships/hyperlink" Target="https://www.facebook.com/WorldWarZeroOrg/"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hyperlink" Target="https://www.youtube.com/@climatepsychologyalliance7151/videos" TargetMode="External"/><Relationship Id="rId4" Type="http://schemas.openxmlformats.org/officeDocument/2006/relationships/hyperlink" Target="https://www.eea.europa.eu/en/about/who-we-are" TargetMode="External"/><Relationship Id="rId5" Type="http://schemas.openxmlformats.org/officeDocument/2006/relationships/hyperlink" Target="https://www.ted.com/search?q=climate+change+emotions+and+feeling" TargetMode="External"/><Relationship Id="rId6" Type="http://schemas.openxmlformats.org/officeDocument/2006/relationships/hyperlink" Target="https://www.imdb.com/title/tt11286314/" TargetMode="External"/><Relationship Id="rId7" Type="http://schemas.openxmlformats.org/officeDocument/2006/relationships/hyperlink" Target="https://www.imdb.com/title/tt11286314/" TargetMode="External"/></Relationships>
</file>

<file path=ppt/slides/_rels/slide39.xml.rels><?xml version="1.0" encoding="UTF-8" standalone="yes"?><Relationships xmlns="http://schemas.openxmlformats.org/package/2006/relationships"><Relationship Id="rId11" Type="http://schemas.openxmlformats.org/officeDocument/2006/relationships/hyperlink" Target="https://climate-adapt.eea.europa.eu/en/metadata/case-studies/support-for-distress-associated-with-climate-change-in-finland-2013-201cthe-mind-of-eco-anxiety201d" TargetMode="External"/><Relationship Id="rId10" Type="http://schemas.openxmlformats.org/officeDocument/2006/relationships/hyperlink" Target="https://pcc.uw.edu/blog/2022/12/21/tackling-climate-change-denial-one-stage-at-a-time/" TargetMode="External"/><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hyperlink" Target="https://www.sciencedirect.com/science/article/abs/pii/S095937801731004X" TargetMode="External"/><Relationship Id="rId4" Type="http://schemas.openxmlformats.org/officeDocument/2006/relationships/hyperlink" Target="https://www.sciencedirect.com/science/article/abs/pii/S095937801731004X" TargetMode="External"/><Relationship Id="rId9" Type="http://schemas.openxmlformats.org/officeDocument/2006/relationships/hyperlink" Target="https://psychology.org.au/community/advocacy-social-issues/environment-climate-change-psychology/resources-for-psychologists-and-others-advocating/the-psychology-of-climate-change-denial" TargetMode="External"/><Relationship Id="rId5" Type="http://schemas.openxmlformats.org/officeDocument/2006/relationships/hyperlink" Target="https://wires.onlinelibrary.wiley.com/doi/abs/10.1002/wcc.751" TargetMode="External"/><Relationship Id="rId6" Type="http://schemas.openxmlformats.org/officeDocument/2006/relationships/hyperlink" Target="https://www.researchgate.net/publication/262767078_The_Relationship_between_Environmental_Worldviews_Emotions_and_Personal_Efficacy_in_Climate_Change" TargetMode="External"/><Relationship Id="rId7" Type="http://schemas.openxmlformats.org/officeDocument/2006/relationships/hyperlink" Target="https://www.apa.org/monitor/2023/01/climate-change-apathy" TargetMode="External"/><Relationship Id="rId8" Type="http://schemas.openxmlformats.org/officeDocument/2006/relationships/hyperlink" Target="https://worldwarzero.com/magazine/2022/02/how-to-fight-climate-change-apath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hyperlink" Target="https://www.youtube.com/watch?v=DkZ7BJQupVA" TargetMode="External"/><Relationship Id="rId4" Type="http://schemas.openxmlformats.org/officeDocument/2006/relationships/hyperlink" Target="https://www.youtube.com/watch?v=ZE_TMzLCI_Y" TargetMode="External"/><Relationship Id="rId5" Type="http://schemas.openxmlformats.org/officeDocument/2006/relationships/hyperlink" Target="https://www.youtube.com/watch?v=UHPZw0zbHNE" TargetMode="External"/><Relationship Id="rId6" Type="http://schemas.openxmlformats.org/officeDocument/2006/relationships/hyperlink" Target="https://www.youtube.com/watch?v=el2iTDgF0y8" TargetMode="External"/><Relationship Id="rId7" Type="http://schemas.openxmlformats.org/officeDocument/2006/relationships/hyperlink" Target="https://www.youtube.com/watch?v=DJkE_6rKODQ" TargetMode="External"/><Relationship Id="rId8" Type="http://schemas.openxmlformats.org/officeDocument/2006/relationships/hyperlink" Target="https://www.youtube.com/watch?v=VsOJR40M0as"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youtube.com/watch?v=ZE_TMzLCI_Y" TargetMode="Externa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www.youtube.com/watch?v=DkZ7BJQupVA" TargetMode="Externa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
          <p:cNvSpPr txBox="1"/>
          <p:nvPr/>
        </p:nvSpPr>
        <p:spPr>
          <a:xfrm>
            <a:off x="335945" y="2355162"/>
            <a:ext cx="6378300" cy="328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2000"/>
              <a:buFont typeface="Arial"/>
              <a:buNone/>
            </a:pPr>
            <a:r>
              <a:rPr b="1" i="0" lang="it-IT" sz="2400" u="none" cap="none" strike="noStrike">
                <a:solidFill>
                  <a:schemeClr val="dk1"/>
                </a:solidFill>
                <a:latin typeface="Calibri"/>
                <a:ea typeface="Calibri"/>
                <a:cs typeface="Calibri"/>
                <a:sym typeface="Calibri"/>
              </a:rPr>
              <a:t>Sveicināti mācību </a:t>
            </a:r>
            <a:r>
              <a:rPr b="1" lang="it-IT" sz="2400">
                <a:solidFill>
                  <a:schemeClr val="dk1"/>
                </a:solidFill>
                <a:latin typeface="Calibri"/>
                <a:ea typeface="Calibri"/>
                <a:cs typeface="Calibri"/>
                <a:sym typeface="Calibri"/>
              </a:rPr>
              <a:t>modulī</a:t>
            </a:r>
            <a:endParaRPr b="1"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Montserrat SemiBold"/>
              <a:ea typeface="Montserrat SemiBold"/>
              <a:cs typeface="Montserrat SemiBold"/>
              <a:sym typeface="Montserrat SemiBold"/>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Montserrat SemiBold"/>
              <a:ea typeface="Montserrat SemiBold"/>
              <a:cs typeface="Montserrat SemiBold"/>
              <a:sym typeface="Montserrat SemiBold"/>
            </a:endParaRPr>
          </a:p>
          <a:p>
            <a:pPr indent="0" lvl="0" marL="0" marR="0" rtl="0" algn="ctr">
              <a:lnSpc>
                <a:spcPct val="115000"/>
              </a:lnSpc>
              <a:spcBef>
                <a:spcPts val="120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Personiskās identitātes saistība ar atbildību par klimata pārmaiņām emociju līmenī</a:t>
            </a:r>
            <a:endParaRPr b="1" i="0" sz="2400" u="none" cap="none" strike="noStrike">
              <a:solidFill>
                <a:srgbClr val="42AC32"/>
              </a:solidFill>
              <a:latin typeface="Calibri"/>
              <a:ea typeface="Calibri"/>
              <a:cs typeface="Calibri"/>
              <a:sym typeface="Calibri"/>
            </a:endParaRPr>
          </a:p>
          <a:p>
            <a:pPr indent="0" lvl="0" marL="0" marR="0" rtl="0" algn="ctr">
              <a:lnSpc>
                <a:spcPct val="100000"/>
              </a:lnSpc>
              <a:spcBef>
                <a:spcPts val="120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			</a:t>
            </a:r>
            <a:endParaRPr b="0" i="0" sz="1600" u="none" cap="none" strike="noStrike">
              <a:solidFill>
                <a:schemeClr val="dk1"/>
              </a:solidFill>
              <a:latin typeface="Calibri"/>
              <a:ea typeface="Calibri"/>
              <a:cs typeface="Calibri"/>
              <a:sym typeface="Calibri"/>
            </a:endParaRPr>
          </a:p>
        </p:txBody>
      </p:sp>
      <p:sp>
        <p:nvSpPr>
          <p:cNvPr id="141" name="Google Shape;141;p1"/>
          <p:cNvSpPr txBox="1"/>
          <p:nvPr/>
        </p:nvSpPr>
        <p:spPr>
          <a:xfrm>
            <a:off x="506971" y="4579075"/>
            <a:ext cx="62073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chemeClr val="dk1"/>
              </a:buClr>
              <a:buSzPts val="1800"/>
              <a:buFont typeface="Arial"/>
              <a:buNone/>
            </a:pPr>
            <a:r>
              <a:rPr b="1" i="0" lang="it-IT" sz="1800" u="none" cap="none" strike="noStrike">
                <a:solidFill>
                  <a:schemeClr val="dk1"/>
                </a:solidFill>
                <a:latin typeface="Calibri"/>
                <a:ea typeface="Calibri"/>
                <a:cs typeface="Calibri"/>
                <a:sym typeface="Calibri"/>
              </a:rPr>
              <a:t>Autors: profesionālās tālākizglītības centrs “EVA-93”</a:t>
            </a:r>
            <a:endParaRPr b="1"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chemeClr val="dk1"/>
              </a:solidFill>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58"/>
          <p:cNvSpPr txBox="1"/>
          <p:nvPr/>
        </p:nvSpPr>
        <p:spPr>
          <a:xfrm>
            <a:off x="463575" y="1025050"/>
            <a:ext cx="7003500" cy="14415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Emocionālās reakcijas attiecībā uz klimata </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pārmaiņām</a:t>
            </a:r>
            <a:endParaRPr b="1" i="0" sz="2400" u="none" cap="none" strike="noStrike">
              <a:solidFill>
                <a:srgbClr val="42AC32"/>
              </a:solidFill>
              <a:latin typeface="Calibri"/>
              <a:ea typeface="Calibri"/>
              <a:cs typeface="Calibri"/>
              <a:sym typeface="Calibri"/>
            </a:endParaRPr>
          </a:p>
        </p:txBody>
      </p:sp>
      <p:sp>
        <p:nvSpPr>
          <p:cNvPr id="235" name="Google Shape;235;p58"/>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36" name="Google Shape;236;p58"/>
          <p:cNvSpPr txBox="1"/>
          <p:nvPr>
            <p:ph type="title"/>
          </p:nvPr>
        </p:nvSpPr>
        <p:spPr>
          <a:xfrm>
            <a:off x="282150" y="2728450"/>
            <a:ext cx="5932200" cy="1110900"/>
          </a:xfrm>
          <a:prstGeom prst="rect">
            <a:avLst/>
          </a:prstGeom>
          <a:noFill/>
          <a:ln>
            <a:noFill/>
          </a:ln>
        </p:spPr>
        <p:txBody>
          <a:bodyPr anchorCtr="0" anchor="ctr" bIns="45700" lIns="45700" spcFirstLastPara="1" rIns="45700" wrap="square" tIns="45700">
            <a:noAutofit/>
          </a:bodyPr>
          <a:lstStyle/>
          <a:p>
            <a:pPr indent="0" lvl="0" marL="0" rtl="0" algn="ctr">
              <a:lnSpc>
                <a:spcPct val="200000"/>
              </a:lnSpc>
              <a:spcBef>
                <a:spcPts val="600"/>
              </a:spcBef>
              <a:spcAft>
                <a:spcPts val="0"/>
              </a:spcAft>
              <a:buClr>
                <a:schemeClr val="dk1"/>
              </a:buClr>
              <a:buSzPts val="1100"/>
              <a:buFont typeface="Arial"/>
              <a:buNone/>
            </a:pPr>
            <a:r>
              <a:rPr lang="it-IT" sz="2400">
                <a:latin typeface="Calibri"/>
                <a:ea typeface="Calibri"/>
                <a:cs typeface="Calibri"/>
                <a:sym typeface="Calibri"/>
              </a:rPr>
              <a:t>Apātija, noliegums, norobežošanās </a:t>
            </a:r>
            <a:endParaRPr sz="2400">
              <a:latin typeface="Calibri"/>
              <a:ea typeface="Calibri"/>
              <a:cs typeface="Calibri"/>
              <a:sym typeface="Calibri"/>
            </a:endParaRPr>
          </a:p>
          <a:p>
            <a:pPr indent="0" lvl="0" marL="0" rtl="0" algn="ctr">
              <a:lnSpc>
                <a:spcPct val="200000"/>
              </a:lnSpc>
              <a:spcBef>
                <a:spcPts val="600"/>
              </a:spcBef>
              <a:spcAft>
                <a:spcPts val="0"/>
              </a:spcAft>
              <a:buSzPts val="2800"/>
              <a:buNone/>
            </a:pPr>
            <a:r>
              <a:rPr lang="it-IT" sz="2400">
                <a:latin typeface="Calibri"/>
                <a:ea typeface="Calibri"/>
                <a:cs typeface="Calibri"/>
                <a:sym typeface="Calibri"/>
              </a:rPr>
              <a:t>Darbības klimata pārmaiņu mazināšanai</a:t>
            </a:r>
            <a:endParaRPr sz="2400">
              <a:latin typeface="Calibri"/>
              <a:ea typeface="Calibri"/>
              <a:cs typeface="Calibri"/>
              <a:sym typeface="Calibri"/>
            </a:endParaRPr>
          </a:p>
          <a:p>
            <a:pPr indent="0" lvl="0" marL="0" rtl="0" algn="ctr">
              <a:lnSpc>
                <a:spcPct val="200000"/>
              </a:lnSpc>
              <a:spcBef>
                <a:spcPts val="600"/>
              </a:spcBef>
              <a:spcAft>
                <a:spcPts val="0"/>
              </a:spcAft>
              <a:buSzPts val="2800"/>
              <a:buNone/>
            </a:pPr>
            <a:br>
              <a:rPr lang="it-IT" sz="2000"/>
            </a:br>
            <a:endParaRPr sz="2000"/>
          </a:p>
        </p:txBody>
      </p:sp>
      <p:pic>
        <p:nvPicPr>
          <p:cNvPr id="237" name="Google Shape;237;p58"/>
          <p:cNvPicPr preferRelativeResize="0"/>
          <p:nvPr/>
        </p:nvPicPr>
        <p:blipFill rotWithShape="1">
          <a:blip r:embed="rId3">
            <a:alphaModFix/>
          </a:blip>
          <a:srcRect b="0" l="0" r="0" t="0"/>
          <a:stretch/>
        </p:blipFill>
        <p:spPr>
          <a:xfrm>
            <a:off x="6952625" y="621325"/>
            <a:ext cx="4120201" cy="5615351"/>
          </a:xfrm>
          <a:prstGeom prst="rect">
            <a:avLst/>
          </a:prstGeom>
          <a:noFill/>
          <a:ln>
            <a:noFill/>
          </a:ln>
          <a:effectLst>
            <a:outerShdw blurRad="50800" rotWithShape="0" algn="tl" dir="2700000" dist="38100">
              <a:srgbClr val="000000">
                <a:alpha val="40000"/>
              </a:srgbClr>
            </a:outerShdw>
          </a:effectLst>
        </p:spPr>
      </p:pic>
      <p:sp>
        <p:nvSpPr>
          <p:cNvPr id="238" name="Google Shape;238;p58"/>
          <p:cNvSpPr/>
          <p:nvPr/>
        </p:nvSpPr>
        <p:spPr>
          <a:xfrm>
            <a:off x="9033798" y="2241406"/>
            <a:ext cx="1067400" cy="1209300"/>
          </a:xfrm>
          <a:prstGeom prst="parallelogram">
            <a:avLst>
              <a:gd fmla="val 0" name="adj"/>
            </a:avLst>
          </a:prstGeom>
          <a:gradFill>
            <a:gsLst>
              <a:gs pos="0">
                <a:srgbClr val="FFED74"/>
              </a:gs>
              <a:gs pos="35000">
                <a:srgbClr val="FFF09F"/>
              </a:gs>
              <a:gs pos="100000">
                <a:srgbClr val="FFF9D6"/>
              </a:gs>
            </a:gsLst>
            <a:lin ang="16200000" scaled="0"/>
          </a:gradFill>
          <a:ln cap="flat" cmpd="sng" w="9525">
            <a:solidFill>
              <a:srgbClr val="FFBE00"/>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Mainīt sistēmu, nevis klimatu!</a:t>
            </a:r>
            <a:endParaRPr b="0" i="0" sz="1600" u="none" cap="none" strike="noStrik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59"/>
          <p:cNvSpPr txBox="1"/>
          <p:nvPr>
            <p:ph idx="1" type="body"/>
          </p:nvPr>
        </p:nvSpPr>
        <p:spPr>
          <a:xfrm>
            <a:off x="1055328" y="2036516"/>
            <a:ext cx="6931455" cy="3223179"/>
          </a:xfrm>
          <a:prstGeom prst="rect">
            <a:avLst/>
          </a:prstGeom>
          <a:noFill/>
          <a:ln>
            <a:noFill/>
          </a:ln>
        </p:spPr>
        <p:txBody>
          <a:bodyPr anchorCtr="0" anchor="t" bIns="45700" lIns="91425" spcFirstLastPara="1" rIns="91425" wrap="square" tIns="45700">
            <a:noAutofit/>
          </a:bodyPr>
          <a:lstStyle/>
          <a:p>
            <a:pPr indent="-285750" lvl="0" marL="457200" rtl="0" algn="just">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Apātiju var raksturot kā nespēju pamanīt vai atpazīt kairinājumus savā apkārtnē, kas norāda uz klimata pārmaiņām kā satraucošu situāciju.</a:t>
            </a:r>
            <a:endParaRPr sz="1800">
              <a:solidFill>
                <a:schemeClr val="dk1"/>
              </a:solidFill>
              <a:latin typeface="Calibri"/>
              <a:ea typeface="Calibri"/>
              <a:cs typeface="Calibri"/>
              <a:sym typeface="Calibri"/>
            </a:endParaRPr>
          </a:p>
          <a:p>
            <a:pPr indent="-285750" lvl="0" marL="457200" rtl="0" algn="just">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Apātija raksturo ieinteresētības trūkumu - smadzenes noraida kairinājumus, kurus uzskata par maznozīmīgiem.</a:t>
            </a:r>
            <a:endParaRPr sz="1800">
              <a:solidFill>
                <a:schemeClr val="dk1"/>
              </a:solidFill>
              <a:latin typeface="Calibri"/>
              <a:ea typeface="Calibri"/>
              <a:cs typeface="Calibri"/>
              <a:sym typeface="Calibri"/>
            </a:endParaRPr>
          </a:p>
          <a:p>
            <a:pPr indent="-285750" lvl="0" marL="457200" rtl="0" algn="just">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Klimata pārmaiņas daudziem ir abstrakta, laika un telpas ziņā attāla parādība.</a:t>
            </a:r>
            <a:endParaRPr sz="1800">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900"/>
              <a:buNone/>
            </a:pPr>
            <a:r>
              <a:t/>
            </a:r>
            <a:endParaRPr sz="2000"/>
          </a:p>
        </p:txBody>
      </p:sp>
      <p:sp>
        <p:nvSpPr>
          <p:cNvPr id="244" name="Google Shape;244;p59"/>
          <p:cNvSpPr txBox="1"/>
          <p:nvPr/>
        </p:nvSpPr>
        <p:spPr>
          <a:xfrm>
            <a:off x="804878" y="1073936"/>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Pirmā tēma - apātija </a:t>
            </a:r>
            <a:endParaRPr b="0" i="0" sz="1400" u="none" cap="none" strike="noStrike">
              <a:solidFill>
                <a:srgbClr val="000000"/>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Emocionālas uzmanības deficīta sekas</a:t>
            </a:r>
            <a:endParaRPr b="1" i="0" sz="2400" u="none" cap="none" strike="noStrike">
              <a:solidFill>
                <a:srgbClr val="42AC32"/>
              </a:solidFill>
              <a:latin typeface="Calibri"/>
              <a:ea typeface="Calibri"/>
              <a:cs typeface="Calibri"/>
              <a:sym typeface="Calibri"/>
            </a:endParaRPr>
          </a:p>
        </p:txBody>
      </p:sp>
      <p:sp>
        <p:nvSpPr>
          <p:cNvPr id="245" name="Google Shape;245;p5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246" name="Google Shape;246;p59"/>
          <p:cNvPicPr preferRelativeResize="0"/>
          <p:nvPr/>
        </p:nvPicPr>
        <p:blipFill rotWithShape="1">
          <a:blip r:embed="rId3">
            <a:alphaModFix/>
          </a:blip>
          <a:srcRect b="0" l="0" r="0" t="0"/>
          <a:stretch/>
        </p:blipFill>
        <p:spPr>
          <a:xfrm>
            <a:off x="9766209" y="654095"/>
            <a:ext cx="1873362" cy="1968457"/>
          </a:xfrm>
          <a:prstGeom prst="rect">
            <a:avLst/>
          </a:prstGeom>
          <a:noFill/>
          <a:ln>
            <a:noFill/>
          </a:ln>
        </p:spPr>
      </p:pic>
      <p:sp>
        <p:nvSpPr>
          <p:cNvPr id="247" name="Google Shape;247;p59"/>
          <p:cNvSpPr/>
          <p:nvPr/>
        </p:nvSpPr>
        <p:spPr>
          <a:xfrm>
            <a:off x="10018657" y="1393557"/>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it-IT" sz="1800" u="none" cap="none" strike="noStrike">
                <a:solidFill>
                  <a:srgbClr val="42AC32"/>
                </a:solidFill>
                <a:latin typeface="Helvetica Neue"/>
                <a:ea typeface="Helvetica Neue"/>
                <a:cs typeface="Helvetica Neue"/>
                <a:sym typeface="Helvetica Neue"/>
              </a:rPr>
              <a:t>Pirmā tēma - apātija</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60"/>
          <p:cNvSpPr txBox="1"/>
          <p:nvPr>
            <p:ph idx="1" type="body"/>
          </p:nvPr>
        </p:nvSpPr>
        <p:spPr>
          <a:xfrm>
            <a:off x="1052484" y="2167686"/>
            <a:ext cx="7095229" cy="3127645"/>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SzPts val="900"/>
              <a:buNone/>
            </a:pPr>
            <a:r>
              <a:rPr lang="it-IT" sz="1800">
                <a:solidFill>
                  <a:schemeClr val="dk1"/>
                </a:solidFill>
                <a:latin typeface="Calibri"/>
                <a:ea typeface="Calibri"/>
                <a:cs typeface="Calibri"/>
                <a:sym typeface="Calibri"/>
              </a:rPr>
              <a:t>Pētījumi saistībā ar emocijām liecina, ka cilvēki, kuri ir apātiski attiecībā uz klimata pārmaiņām, var būt arī emocionāli mazāk atsaucīgi citās dzīves jomās. </a:t>
            </a:r>
            <a:endParaRPr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SzPts val="900"/>
              <a:buNone/>
            </a:pPr>
            <a:r>
              <a:rPr lang="it-IT" sz="1800">
                <a:solidFill>
                  <a:schemeClr val="dk1"/>
                </a:solidFill>
                <a:latin typeface="Calibri"/>
                <a:ea typeface="Calibri"/>
                <a:cs typeface="Calibri"/>
                <a:sym typeface="Calibri"/>
              </a:rPr>
              <a:t>Viņi arī mazāk emocionāli reaģē uz pozitīvām un negatīvām lietām, kas nav saistītas ar vidi, un ikdienā izjūt mazāk emociju.</a:t>
            </a:r>
            <a:endParaRPr sz="1800">
              <a:solidFill>
                <a:schemeClr val="dk1"/>
              </a:solidFill>
              <a:latin typeface="Calibri"/>
              <a:ea typeface="Calibri"/>
              <a:cs typeface="Calibri"/>
              <a:sym typeface="Calibri"/>
            </a:endParaRPr>
          </a:p>
          <a:p>
            <a:pPr indent="0" lvl="0" marL="0" rtl="0" algn="just">
              <a:lnSpc>
                <a:spcPct val="100000"/>
              </a:lnSpc>
              <a:spcBef>
                <a:spcPts val="0"/>
              </a:spcBef>
              <a:spcAft>
                <a:spcPts val="0"/>
              </a:spcAft>
              <a:buSzPts val="900"/>
              <a:buNone/>
            </a:pPr>
            <a:r>
              <a:t/>
            </a:r>
            <a:endParaRPr sz="1800">
              <a:solidFill>
                <a:schemeClr val="dk1"/>
              </a:solidFill>
              <a:latin typeface="Calibri"/>
              <a:ea typeface="Calibri"/>
              <a:cs typeface="Calibri"/>
              <a:sym typeface="Calibri"/>
            </a:endParaRPr>
          </a:p>
        </p:txBody>
      </p:sp>
      <p:sp>
        <p:nvSpPr>
          <p:cNvPr id="253" name="Google Shape;253;p60"/>
          <p:cNvSpPr txBox="1"/>
          <p:nvPr/>
        </p:nvSpPr>
        <p:spPr>
          <a:xfrm>
            <a:off x="886148" y="1233748"/>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Fakti no pētījumiem par cilvēkiem ar klimata apātiju</a:t>
            </a:r>
            <a:endParaRPr b="1" i="0" sz="2400" u="none" cap="none" strike="noStrike">
              <a:solidFill>
                <a:srgbClr val="42AC32"/>
              </a:solidFill>
              <a:latin typeface="Calibri"/>
              <a:ea typeface="Calibri"/>
              <a:cs typeface="Calibri"/>
              <a:sym typeface="Calibri"/>
            </a:endParaRPr>
          </a:p>
        </p:txBody>
      </p:sp>
      <p:sp>
        <p:nvSpPr>
          <p:cNvPr id="254" name="Google Shape;254;p60"/>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255" name="Google Shape;255;p60"/>
          <p:cNvPicPr preferRelativeResize="0"/>
          <p:nvPr/>
        </p:nvPicPr>
        <p:blipFill rotWithShape="1">
          <a:blip r:embed="rId3">
            <a:alphaModFix/>
          </a:blip>
          <a:srcRect b="0" l="0" r="0" t="0"/>
          <a:stretch/>
        </p:blipFill>
        <p:spPr>
          <a:xfrm>
            <a:off x="9766209" y="654095"/>
            <a:ext cx="1873362" cy="1968457"/>
          </a:xfrm>
          <a:prstGeom prst="rect">
            <a:avLst/>
          </a:prstGeom>
          <a:noFill/>
          <a:ln>
            <a:noFill/>
          </a:ln>
        </p:spPr>
      </p:pic>
      <p:sp>
        <p:nvSpPr>
          <p:cNvPr id="256" name="Google Shape;256;p60"/>
          <p:cNvSpPr/>
          <p:nvPr/>
        </p:nvSpPr>
        <p:spPr>
          <a:xfrm>
            <a:off x="10018657" y="1393557"/>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it-IT" sz="1800" u="none" cap="none" strike="noStrike">
                <a:solidFill>
                  <a:srgbClr val="42AC32"/>
                </a:solidFill>
                <a:latin typeface="Helvetica Neue"/>
                <a:ea typeface="Helvetica Neue"/>
                <a:cs typeface="Helvetica Neue"/>
                <a:sym typeface="Helvetica Neue"/>
              </a:rPr>
              <a:t>Pirmā tēma - apātija</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pic>
        <p:nvPicPr>
          <p:cNvPr id="261" name="Google Shape;261;p61"/>
          <p:cNvPicPr preferRelativeResize="0"/>
          <p:nvPr/>
        </p:nvPicPr>
        <p:blipFill rotWithShape="1">
          <a:blip r:embed="rId3">
            <a:alphaModFix/>
          </a:blip>
          <a:srcRect b="0" l="0" r="0" t="0"/>
          <a:stretch/>
        </p:blipFill>
        <p:spPr>
          <a:xfrm>
            <a:off x="1508485" y="1073936"/>
            <a:ext cx="6560125" cy="4373416"/>
          </a:xfrm>
          <a:prstGeom prst="rect">
            <a:avLst/>
          </a:prstGeom>
          <a:noFill/>
          <a:ln>
            <a:noFill/>
          </a:ln>
          <a:effectLst>
            <a:outerShdw blurRad="50800" rotWithShape="0" algn="tl" dir="2700000" dist="38100">
              <a:srgbClr val="000000">
                <a:alpha val="40000"/>
              </a:srgbClr>
            </a:outerShdw>
          </a:effectLst>
        </p:spPr>
      </p:pic>
      <p:sp>
        <p:nvSpPr>
          <p:cNvPr id="262" name="Google Shape;262;p61"/>
          <p:cNvSpPr txBox="1"/>
          <p:nvPr/>
        </p:nvSpPr>
        <p:spPr>
          <a:xfrm>
            <a:off x="804878" y="1073936"/>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Arial"/>
              <a:buNone/>
            </a:pPr>
            <a:r>
              <a:t/>
            </a:r>
            <a:endParaRPr b="1" i="0" sz="2800" u="none" cap="none" strike="noStrike">
              <a:solidFill>
                <a:srgbClr val="42AC32"/>
              </a:solidFill>
              <a:latin typeface="Montserrat"/>
              <a:ea typeface="Montserrat"/>
              <a:cs typeface="Montserrat"/>
              <a:sym typeface="Montserrat"/>
            </a:endParaRPr>
          </a:p>
        </p:txBody>
      </p:sp>
      <p:sp>
        <p:nvSpPr>
          <p:cNvPr id="263" name="Google Shape;263;p6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264" name="Google Shape;264;p61"/>
          <p:cNvPicPr preferRelativeResize="0"/>
          <p:nvPr/>
        </p:nvPicPr>
        <p:blipFill rotWithShape="1">
          <a:blip r:embed="rId4">
            <a:alphaModFix/>
          </a:blip>
          <a:srcRect b="0" l="0" r="0" t="0"/>
          <a:stretch/>
        </p:blipFill>
        <p:spPr>
          <a:xfrm>
            <a:off x="9766209" y="654095"/>
            <a:ext cx="1873362" cy="1968457"/>
          </a:xfrm>
          <a:prstGeom prst="rect">
            <a:avLst/>
          </a:prstGeom>
          <a:noFill/>
          <a:ln>
            <a:noFill/>
          </a:ln>
        </p:spPr>
      </p:pic>
      <p:sp>
        <p:nvSpPr>
          <p:cNvPr id="265" name="Google Shape;265;p61"/>
          <p:cNvSpPr/>
          <p:nvPr/>
        </p:nvSpPr>
        <p:spPr>
          <a:xfrm>
            <a:off x="10018657" y="1393557"/>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it-IT" sz="1800" u="none" cap="none" strike="noStrike">
                <a:solidFill>
                  <a:srgbClr val="42AC32"/>
                </a:solidFill>
                <a:latin typeface="Helvetica Neue"/>
                <a:ea typeface="Helvetica Neue"/>
                <a:cs typeface="Helvetica Neue"/>
                <a:sym typeface="Helvetica Neue"/>
              </a:rPr>
              <a:t>Pirmā tēma - apātija</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
        <p:nvSpPr>
          <p:cNvPr id="266" name="Google Shape;266;p61"/>
          <p:cNvSpPr/>
          <p:nvPr/>
        </p:nvSpPr>
        <p:spPr>
          <a:xfrm>
            <a:off x="2573384" y="1619793"/>
            <a:ext cx="2926078" cy="3487783"/>
          </a:xfrm>
          <a:custGeom>
            <a:rect b="b" l="l" r="r" t="t"/>
            <a:pathLst>
              <a:path extrusionOk="0" h="10000" w="10000">
                <a:moveTo>
                  <a:pt x="0" y="2000"/>
                </a:moveTo>
                <a:lnTo>
                  <a:pt x="10000" y="0"/>
                </a:lnTo>
                <a:cubicBezTo>
                  <a:pt x="9985" y="2751"/>
                  <a:pt x="9879" y="5361"/>
                  <a:pt x="9864" y="8112"/>
                </a:cubicBezTo>
                <a:lnTo>
                  <a:pt x="0" y="10000"/>
                </a:lnTo>
                <a:lnTo>
                  <a:pt x="0" y="2000"/>
                </a:lnTo>
                <a:close/>
              </a:path>
            </a:pathLst>
          </a:custGeom>
          <a:gradFill>
            <a:gsLst>
              <a:gs pos="0">
                <a:srgbClr val="BABABA"/>
              </a:gs>
              <a:gs pos="35000">
                <a:srgbClr val="CFCFCF"/>
              </a:gs>
              <a:gs pos="100000">
                <a:srgbClr val="EDEDED"/>
              </a:gs>
            </a:gsLst>
            <a:lin ang="16200000" scaled="0"/>
          </a:gradFill>
          <a:ln cap="flat" cmpd="sng" w="9525">
            <a:solidFill>
              <a:schemeClr val="dk1"/>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it-IT" sz="3200" u="none" cap="none" strike="noStrike">
                <a:solidFill>
                  <a:schemeClr val="dk1"/>
                </a:solidFill>
                <a:latin typeface="Calibri"/>
                <a:ea typeface="Calibri"/>
                <a:cs typeface="Calibri"/>
                <a:sym typeface="Calibri"/>
              </a:rPr>
              <a:t>Mēs </a:t>
            </a:r>
            <a:r>
              <a:rPr b="0" i="0" lang="it-IT" sz="3200" u="none" cap="none" strike="noStrike">
                <a:solidFill>
                  <a:srgbClr val="FF0000"/>
                </a:solidFill>
                <a:latin typeface="Calibri"/>
                <a:ea typeface="Calibri"/>
                <a:cs typeface="Calibri"/>
                <a:sym typeface="Calibri"/>
              </a:rPr>
              <a:t>nedrīkstam pieļaut</a:t>
            </a:r>
            <a:r>
              <a:rPr b="0" i="0" lang="it-IT" sz="3200" u="none" cap="none" strike="noStrike">
                <a:solidFill>
                  <a:schemeClr val="dk1"/>
                </a:solidFill>
                <a:latin typeface="Calibri"/>
                <a:ea typeface="Calibri"/>
                <a:cs typeface="Calibri"/>
                <a:sym typeface="Calibri"/>
              </a:rPr>
              <a:t> klimata apātiju!</a:t>
            </a:r>
            <a:endParaRPr b="0" i="0" sz="3200" u="none" cap="none" strike="noStrik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62"/>
          <p:cNvSpPr txBox="1"/>
          <p:nvPr>
            <p:ph idx="1" type="body"/>
          </p:nvPr>
        </p:nvSpPr>
        <p:spPr>
          <a:xfrm>
            <a:off x="939573" y="1883089"/>
            <a:ext cx="7181675" cy="3032110"/>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1. Tas ir pārāk tālu nākotnē</a:t>
            </a:r>
            <a:endParaRPr b="1"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SzPts val="1100"/>
              <a:buNone/>
            </a:pPr>
            <a:r>
              <a:rPr b="1" lang="it-IT" sz="1800">
                <a:solidFill>
                  <a:schemeClr val="dk1"/>
                </a:solidFill>
                <a:latin typeface="Calibri"/>
                <a:ea typeface="Calibri"/>
                <a:cs typeface="Calibri"/>
                <a:sym typeface="Calibri"/>
              </a:rPr>
              <a:t>Nav taisnība. </a:t>
            </a:r>
            <a:r>
              <a:rPr lang="it-IT" sz="1800">
                <a:solidFill>
                  <a:schemeClr val="dk1"/>
                </a:solidFill>
                <a:latin typeface="Calibri"/>
                <a:ea typeface="Calibri"/>
                <a:cs typeface="Calibri"/>
                <a:sym typeface="Calibri"/>
              </a:rPr>
              <a:t>Klimata krīzes sekas mūs jau skar, jo ekstrēmi laikapstākļi izraisa desmitiem tūkstošu nāves gadījumu visā pasaulē.</a:t>
            </a:r>
            <a:endParaRPr b="1" sz="1800">
              <a:solidFill>
                <a:schemeClr val="dk1"/>
              </a:solidFill>
            </a:endParaRPr>
          </a:p>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2. Tas ir pārāk dārgi </a:t>
            </a:r>
            <a:endParaRPr b="1"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Apšaubāmi no ētiskā viedokļa. </a:t>
            </a:r>
            <a:r>
              <a:rPr lang="it-IT" sz="1800">
                <a:solidFill>
                  <a:schemeClr val="dk1"/>
                </a:solidFill>
                <a:latin typeface="Calibri"/>
                <a:ea typeface="Calibri"/>
                <a:cs typeface="Calibri"/>
                <a:sym typeface="Calibri"/>
              </a:rPr>
              <a:t>Klimata pārmaiņu ignorēšana, jo baidāmies zaudēt naudu, nozīmē, ka cilvēku un korporāciju peļņa ir svarīgāka par cilvēktiesībām.</a:t>
            </a:r>
            <a:endParaRPr sz="1800">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900"/>
              <a:buNone/>
            </a:pPr>
            <a:r>
              <a:t/>
            </a:r>
            <a:endParaRPr b="1" sz="1800"/>
          </a:p>
        </p:txBody>
      </p:sp>
      <p:sp>
        <p:nvSpPr>
          <p:cNvPr id="272" name="Google Shape;272;p62"/>
          <p:cNvSpPr txBox="1"/>
          <p:nvPr/>
        </p:nvSpPr>
        <p:spPr>
          <a:xfrm>
            <a:off x="939573" y="988980"/>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Visizplatītākie attaisnojumi klimata krīzes apātijai</a:t>
            </a:r>
            <a:endParaRPr b="1" i="0" sz="2400" u="none" cap="none" strike="noStrike">
              <a:solidFill>
                <a:srgbClr val="42AC32"/>
              </a:solidFill>
              <a:latin typeface="Calibri"/>
              <a:ea typeface="Calibri"/>
              <a:cs typeface="Calibri"/>
              <a:sym typeface="Calibri"/>
            </a:endParaRPr>
          </a:p>
        </p:txBody>
      </p:sp>
      <p:sp>
        <p:nvSpPr>
          <p:cNvPr id="273" name="Google Shape;273;p6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274" name="Google Shape;274;p62"/>
          <p:cNvPicPr preferRelativeResize="0"/>
          <p:nvPr/>
        </p:nvPicPr>
        <p:blipFill rotWithShape="1">
          <a:blip r:embed="rId3">
            <a:alphaModFix/>
          </a:blip>
          <a:srcRect b="0" l="0" r="0" t="0"/>
          <a:stretch/>
        </p:blipFill>
        <p:spPr>
          <a:xfrm>
            <a:off x="9766209" y="654095"/>
            <a:ext cx="1873362" cy="1968457"/>
          </a:xfrm>
          <a:prstGeom prst="rect">
            <a:avLst/>
          </a:prstGeom>
          <a:noFill/>
          <a:ln>
            <a:noFill/>
          </a:ln>
        </p:spPr>
      </p:pic>
      <p:sp>
        <p:nvSpPr>
          <p:cNvPr id="275" name="Google Shape;275;p62"/>
          <p:cNvSpPr/>
          <p:nvPr/>
        </p:nvSpPr>
        <p:spPr>
          <a:xfrm>
            <a:off x="10018657" y="1393557"/>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it-IT" sz="1800" u="none" cap="none" strike="noStrike">
                <a:solidFill>
                  <a:srgbClr val="42AC32"/>
                </a:solidFill>
                <a:latin typeface="Helvetica Neue"/>
                <a:ea typeface="Helvetica Neue"/>
                <a:cs typeface="Helvetica Neue"/>
                <a:sym typeface="Helvetica Neue"/>
              </a:rPr>
              <a:t>Pirmā tēma - apātija</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63"/>
          <p:cNvSpPr txBox="1"/>
          <p:nvPr>
            <p:ph idx="1" type="body"/>
          </p:nvPr>
        </p:nvSpPr>
        <p:spPr>
          <a:xfrm>
            <a:off x="1047874" y="2027758"/>
            <a:ext cx="7181675" cy="303211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3. Tā ir valdības problēma </a:t>
            </a:r>
            <a:endParaRPr b="1" sz="1800">
              <a:solidFill>
                <a:schemeClr val="dk1"/>
              </a:solidFill>
              <a:latin typeface="Calibri"/>
              <a:ea typeface="Calibri"/>
              <a:cs typeface="Calibri"/>
              <a:sym typeface="Calibri"/>
            </a:endParaRPr>
          </a:p>
          <a:p>
            <a:pPr indent="0" lvl="0" marL="0" rtl="0" algn="l">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Lai gan ir taisnība, ka valdībām ir lielākas iespējas ierobežot klimata pārmaiņas nekā vidusmēra iedzīvotājiem, </a:t>
            </a:r>
            <a:r>
              <a:rPr b="1" lang="it-IT" sz="1800">
                <a:solidFill>
                  <a:schemeClr val="dk1"/>
                </a:solidFill>
                <a:latin typeface="Calibri"/>
                <a:ea typeface="Calibri"/>
                <a:cs typeface="Calibri"/>
                <a:sym typeface="Calibri"/>
              </a:rPr>
              <a:t>demokrātiskas valdības pārstāv iedzīvotāju intereses. </a:t>
            </a:r>
            <a:r>
              <a:rPr lang="it-IT" sz="1800">
                <a:solidFill>
                  <a:schemeClr val="dk1"/>
                </a:solidFill>
                <a:latin typeface="Calibri"/>
                <a:ea typeface="Calibri"/>
                <a:cs typeface="Calibri"/>
                <a:sym typeface="Calibri"/>
              </a:rPr>
              <a:t>Ja pietiekams skaits cilvēku pieprasīs rīkoties klimata jomā,</a:t>
            </a:r>
            <a:r>
              <a:rPr b="1" lang="it-IT" sz="1800">
                <a:solidFill>
                  <a:schemeClr val="dk1"/>
                </a:solidFill>
                <a:latin typeface="Calibri"/>
                <a:ea typeface="Calibri"/>
                <a:cs typeface="Calibri"/>
                <a:sym typeface="Calibri"/>
              </a:rPr>
              <a:t> valdībai būs jārīkojas atbilstoši šīm prasībām.</a:t>
            </a:r>
            <a:endParaRPr b="1" sz="1800">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900"/>
              <a:buNone/>
            </a:pPr>
            <a:r>
              <a:t/>
            </a:r>
            <a:endParaRPr b="1" sz="1800"/>
          </a:p>
        </p:txBody>
      </p:sp>
      <p:sp>
        <p:nvSpPr>
          <p:cNvPr id="281" name="Google Shape;281;p63"/>
          <p:cNvSpPr txBox="1"/>
          <p:nvPr/>
        </p:nvSpPr>
        <p:spPr>
          <a:xfrm>
            <a:off x="939573" y="988980"/>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400"/>
              <a:buFont typeface="Arial"/>
              <a:buNone/>
            </a:pPr>
            <a:r>
              <a:rPr b="1" i="0" lang="it-IT" sz="2400" u="none" cap="none" strike="noStrike">
                <a:solidFill>
                  <a:srgbClr val="42AC32"/>
                </a:solidFill>
                <a:latin typeface="Calibri"/>
                <a:ea typeface="Calibri"/>
                <a:cs typeface="Calibri"/>
                <a:sym typeface="Calibri"/>
              </a:rPr>
              <a:t>Visizplatītākie attaisnojumi klimata krīzes apātijai</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
        <p:nvSpPr>
          <p:cNvPr id="282" name="Google Shape;282;p6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283" name="Google Shape;283;p63"/>
          <p:cNvPicPr preferRelativeResize="0"/>
          <p:nvPr/>
        </p:nvPicPr>
        <p:blipFill rotWithShape="1">
          <a:blip r:embed="rId3">
            <a:alphaModFix/>
          </a:blip>
          <a:srcRect b="0" l="0" r="0" t="0"/>
          <a:stretch/>
        </p:blipFill>
        <p:spPr>
          <a:xfrm>
            <a:off x="9766209" y="654095"/>
            <a:ext cx="1873362" cy="1968457"/>
          </a:xfrm>
          <a:prstGeom prst="rect">
            <a:avLst/>
          </a:prstGeom>
          <a:noFill/>
          <a:ln>
            <a:noFill/>
          </a:ln>
        </p:spPr>
      </p:pic>
      <p:sp>
        <p:nvSpPr>
          <p:cNvPr id="284" name="Google Shape;284;p63"/>
          <p:cNvSpPr/>
          <p:nvPr/>
        </p:nvSpPr>
        <p:spPr>
          <a:xfrm>
            <a:off x="10018657" y="1393557"/>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it-IT" sz="1800" u="none" cap="none" strike="noStrike">
                <a:solidFill>
                  <a:srgbClr val="42AC32"/>
                </a:solidFill>
                <a:latin typeface="Helvetica Neue"/>
                <a:ea typeface="Helvetica Neue"/>
                <a:cs typeface="Helvetica Neue"/>
                <a:sym typeface="Helvetica Neue"/>
              </a:rPr>
              <a:t>Pirmā tēma - apātija</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64"/>
          <p:cNvSpPr txBox="1"/>
          <p:nvPr>
            <p:ph idx="1" type="body"/>
          </p:nvPr>
        </p:nvSpPr>
        <p:spPr>
          <a:xfrm>
            <a:off x="1061521" y="2027758"/>
            <a:ext cx="7181675" cy="3032110"/>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4. Es nespēju neko ietekmēt. </a:t>
            </a:r>
            <a:endParaRPr b="1"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Ikvienam ir jāiesaistās cīņā pret klimata pārmaiņām, </a:t>
            </a:r>
            <a:r>
              <a:rPr lang="it-IT" sz="1800">
                <a:solidFill>
                  <a:schemeClr val="dk1"/>
                </a:solidFill>
                <a:latin typeface="Calibri"/>
                <a:ea typeface="Calibri"/>
                <a:cs typeface="Calibri"/>
                <a:sym typeface="Calibri"/>
              </a:rPr>
              <a:t>sākot ar retāku gaļas ēšanu un beidzot ar dalību pasākumos un atbalstot nevalstiskās organizācijas, kas cīnās pret klimata pārmaiņām. Lai izvairītos no globālās sasilšanas vissmagākajām sekām, ir nepieciešama daudzveidīga iesaiste. Visu darbību kopējā </a:t>
            </a:r>
            <a:r>
              <a:rPr b="1" lang="it-IT" sz="1800">
                <a:solidFill>
                  <a:schemeClr val="dk1"/>
                </a:solidFill>
                <a:latin typeface="Calibri"/>
                <a:ea typeface="Calibri"/>
                <a:cs typeface="Calibri"/>
                <a:sym typeface="Calibri"/>
              </a:rPr>
              <a:t>ietekme ir būtiska pārmaiņu ieviešanā.</a:t>
            </a:r>
            <a:endParaRPr b="1" sz="1800">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900"/>
              <a:buNone/>
            </a:pPr>
            <a:r>
              <a:t/>
            </a:r>
            <a:endParaRPr b="1" sz="1800"/>
          </a:p>
          <a:p>
            <a:pPr indent="0" lvl="0" marL="0" rtl="0" algn="l">
              <a:lnSpc>
                <a:spcPct val="150000"/>
              </a:lnSpc>
              <a:spcBef>
                <a:spcPts val="0"/>
              </a:spcBef>
              <a:spcAft>
                <a:spcPts val="0"/>
              </a:spcAft>
              <a:buSzPts val="900"/>
              <a:buNone/>
            </a:pPr>
            <a:r>
              <a:t/>
            </a:r>
            <a:endParaRPr sz="2000"/>
          </a:p>
        </p:txBody>
      </p:sp>
      <p:sp>
        <p:nvSpPr>
          <p:cNvPr id="290" name="Google Shape;290;p64"/>
          <p:cNvSpPr txBox="1"/>
          <p:nvPr/>
        </p:nvSpPr>
        <p:spPr>
          <a:xfrm>
            <a:off x="1061523" y="1233755"/>
            <a:ext cx="7967400" cy="809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400"/>
              <a:buFont typeface="Arial"/>
              <a:buNone/>
            </a:pPr>
            <a:r>
              <a:rPr b="1" i="0" lang="it-IT" sz="2400" u="none" cap="none" strike="noStrike">
                <a:solidFill>
                  <a:srgbClr val="42AC32"/>
                </a:solidFill>
                <a:latin typeface="Calibri"/>
                <a:ea typeface="Calibri"/>
                <a:cs typeface="Calibri"/>
                <a:sym typeface="Calibri"/>
              </a:rPr>
              <a:t>Visizplatītākie attaisnojumi klimata krīzes apātijai</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
        <p:nvSpPr>
          <p:cNvPr id="291" name="Google Shape;291;p6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292" name="Google Shape;292;p64"/>
          <p:cNvPicPr preferRelativeResize="0"/>
          <p:nvPr/>
        </p:nvPicPr>
        <p:blipFill rotWithShape="1">
          <a:blip r:embed="rId3">
            <a:alphaModFix/>
          </a:blip>
          <a:srcRect b="0" l="0" r="0" t="0"/>
          <a:stretch/>
        </p:blipFill>
        <p:spPr>
          <a:xfrm>
            <a:off x="9766209" y="654095"/>
            <a:ext cx="1873362" cy="1968457"/>
          </a:xfrm>
          <a:prstGeom prst="rect">
            <a:avLst/>
          </a:prstGeom>
          <a:noFill/>
          <a:ln>
            <a:noFill/>
          </a:ln>
        </p:spPr>
      </p:pic>
      <p:sp>
        <p:nvSpPr>
          <p:cNvPr id="293" name="Google Shape;293;p64"/>
          <p:cNvSpPr/>
          <p:nvPr/>
        </p:nvSpPr>
        <p:spPr>
          <a:xfrm>
            <a:off x="10018657" y="1393557"/>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it-IT" sz="1800" u="none" cap="none" strike="noStrike">
                <a:solidFill>
                  <a:srgbClr val="42AC32"/>
                </a:solidFill>
                <a:latin typeface="Helvetica Neue"/>
                <a:ea typeface="Helvetica Neue"/>
                <a:cs typeface="Helvetica Neue"/>
                <a:sym typeface="Helvetica Neue"/>
              </a:rPr>
              <a:t>Pirmā tēma - apātija</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65"/>
          <p:cNvSpPr txBox="1"/>
          <p:nvPr>
            <p:ph idx="1" type="body"/>
          </p:nvPr>
        </p:nvSpPr>
        <p:spPr>
          <a:xfrm>
            <a:off x="993283" y="1648599"/>
            <a:ext cx="7181675" cy="303211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Kāpēc tas ir svarīgi?</a:t>
            </a:r>
            <a:endParaRPr b="1"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Klimata apātija ir jauna, izplatīta klimata pārmaiņu nolieguma forma. Atškirībā no klimata pārmaiņu fakta noliedzējiem, klimata apātijas rezultātā rodas klimata pārmaiņu atbalstītāji, kas grauj pārliecību par nepieciešamību nekavējoties veikt drosmīgus pasākumus klimata pārmaiņu mazināšanas jomā. Klimata apātija izpaužas arī sabiedrības noskaņojumā par klimata pārmaiņām.</a:t>
            </a:r>
            <a:endParaRPr sz="1800">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900"/>
              <a:buNone/>
            </a:pPr>
            <a:r>
              <a:t/>
            </a:r>
            <a:endParaRPr b="1" sz="1800"/>
          </a:p>
        </p:txBody>
      </p:sp>
      <p:sp>
        <p:nvSpPr>
          <p:cNvPr id="299" name="Google Shape;299;p65"/>
          <p:cNvSpPr txBox="1"/>
          <p:nvPr/>
        </p:nvSpPr>
        <p:spPr>
          <a:xfrm>
            <a:off x="939573" y="988980"/>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Kā cīnīties pret klimata pārmaiņu apātiju?</a:t>
            </a:r>
            <a:endParaRPr b="0" i="0" sz="2400" u="none" cap="none" strike="noStrike">
              <a:solidFill>
                <a:srgbClr val="000000"/>
              </a:solidFill>
              <a:latin typeface="Calibri"/>
              <a:ea typeface="Calibri"/>
              <a:cs typeface="Calibri"/>
              <a:sym typeface="Calibri"/>
            </a:endParaRPr>
          </a:p>
        </p:txBody>
      </p:sp>
      <p:sp>
        <p:nvSpPr>
          <p:cNvPr id="300" name="Google Shape;300;p65"/>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01" name="Google Shape;301;p65"/>
          <p:cNvPicPr preferRelativeResize="0"/>
          <p:nvPr/>
        </p:nvPicPr>
        <p:blipFill rotWithShape="1">
          <a:blip r:embed="rId3">
            <a:alphaModFix/>
          </a:blip>
          <a:srcRect b="0" l="0" r="0" t="0"/>
          <a:stretch/>
        </p:blipFill>
        <p:spPr>
          <a:xfrm>
            <a:off x="9766209" y="654095"/>
            <a:ext cx="1873362" cy="1968457"/>
          </a:xfrm>
          <a:prstGeom prst="rect">
            <a:avLst/>
          </a:prstGeom>
          <a:noFill/>
          <a:ln>
            <a:noFill/>
          </a:ln>
        </p:spPr>
      </p:pic>
      <p:sp>
        <p:nvSpPr>
          <p:cNvPr id="302" name="Google Shape;302;p65"/>
          <p:cNvSpPr/>
          <p:nvPr/>
        </p:nvSpPr>
        <p:spPr>
          <a:xfrm>
            <a:off x="10018650" y="1606104"/>
            <a:ext cx="1367360" cy="515371"/>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it-IT" sz="1600" u="none" cap="none" strike="noStrike">
                <a:solidFill>
                  <a:srgbClr val="42AC32"/>
                </a:solidFill>
                <a:latin typeface="Calibri"/>
                <a:ea typeface="Calibri"/>
                <a:cs typeface="Calibri"/>
                <a:sym typeface="Calibri"/>
              </a:rPr>
              <a:t>Pirmā tēma - apātija</a:t>
            </a:r>
            <a:endParaRPr b="0" i="0" sz="16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chemeClr val="dk1"/>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66"/>
          <p:cNvSpPr txBox="1"/>
          <p:nvPr>
            <p:ph idx="1" type="body"/>
          </p:nvPr>
        </p:nvSpPr>
        <p:spPr>
          <a:xfrm>
            <a:off x="804875" y="1991975"/>
            <a:ext cx="7260900" cy="3521400"/>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Komunikācija ir galvenais instruments, lai klimata apātiju pārveidotu par iejūtību.</a:t>
            </a:r>
            <a:endParaRPr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Pazīšanās un uzticēšanās</a:t>
            </a:r>
            <a:r>
              <a:rPr lang="it-IT" sz="1800">
                <a:solidFill>
                  <a:schemeClr val="dk1"/>
                </a:solidFill>
                <a:latin typeface="Calibri"/>
                <a:ea typeface="Calibri"/>
                <a:cs typeface="Calibri"/>
                <a:sym typeface="Calibri"/>
              </a:rPr>
              <a:t>: vispārliecinošākās sarunas notiek starp cilvēkiem, kuri viens otru pazīst un uzticas - ģimenēm, draugiem un kaimiņiem.</a:t>
            </a:r>
            <a:endParaRPr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Personalizējiet to</a:t>
            </a:r>
            <a:r>
              <a:rPr lang="it-IT" sz="1800">
                <a:solidFill>
                  <a:schemeClr val="dk1"/>
                </a:solidFill>
                <a:latin typeface="Calibri"/>
                <a:ea typeface="Calibri"/>
                <a:cs typeface="Calibri"/>
                <a:sym typeface="Calibri"/>
              </a:rPr>
              <a:t>: cilvēkiem rūp lietas, kas ietekmē viņu pašu dzīvi, vietējās kopienas un ģimenes, jo īpaši bērnus un mazbērnus.</a:t>
            </a:r>
            <a:endParaRPr sz="1800">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900"/>
              <a:buNone/>
            </a:pPr>
            <a:r>
              <a:t/>
            </a:r>
            <a:endParaRPr sz="1800"/>
          </a:p>
        </p:txBody>
      </p:sp>
      <p:sp>
        <p:nvSpPr>
          <p:cNvPr id="308" name="Google Shape;308;p66"/>
          <p:cNvSpPr txBox="1"/>
          <p:nvPr/>
        </p:nvSpPr>
        <p:spPr>
          <a:xfrm>
            <a:off x="804878" y="1073936"/>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Kā cīnīties pret apātiju attiecībā uz klimata pārmaiņām?</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Komunikācija kā stratēģija</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a:p>
            <a:pPr indent="0" lvl="0" marL="0" marR="0" rtl="0" algn="l">
              <a:lnSpc>
                <a:spcPct val="90000"/>
              </a:lnSpc>
              <a:spcBef>
                <a:spcPts val="0"/>
              </a:spcBef>
              <a:spcAft>
                <a:spcPts val="0"/>
              </a:spcAft>
              <a:buClr>
                <a:srgbClr val="000000"/>
              </a:buClr>
              <a:buSzPts val="2800"/>
              <a:buFont typeface="Arial"/>
              <a:buNone/>
            </a:pPr>
            <a:r>
              <a:t/>
            </a:r>
            <a:endParaRPr b="1" i="0" sz="2800" u="none" cap="none" strike="noStrike">
              <a:solidFill>
                <a:srgbClr val="42AC32"/>
              </a:solidFill>
              <a:latin typeface="Montserrat"/>
              <a:ea typeface="Montserrat"/>
              <a:cs typeface="Montserrat"/>
              <a:sym typeface="Montserrat"/>
            </a:endParaRPr>
          </a:p>
        </p:txBody>
      </p:sp>
      <p:sp>
        <p:nvSpPr>
          <p:cNvPr id="309" name="Google Shape;309;p66"/>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10" name="Google Shape;310;p66"/>
          <p:cNvPicPr preferRelativeResize="0"/>
          <p:nvPr/>
        </p:nvPicPr>
        <p:blipFill rotWithShape="1">
          <a:blip r:embed="rId3">
            <a:alphaModFix/>
          </a:blip>
          <a:srcRect b="0" l="0" r="0" t="0"/>
          <a:stretch/>
        </p:blipFill>
        <p:spPr>
          <a:xfrm>
            <a:off x="9766209" y="654095"/>
            <a:ext cx="1873362" cy="1968457"/>
          </a:xfrm>
          <a:prstGeom prst="rect">
            <a:avLst/>
          </a:prstGeom>
          <a:noFill/>
          <a:ln>
            <a:noFill/>
          </a:ln>
        </p:spPr>
      </p:pic>
      <p:sp>
        <p:nvSpPr>
          <p:cNvPr id="311" name="Google Shape;311;p66"/>
          <p:cNvSpPr/>
          <p:nvPr/>
        </p:nvSpPr>
        <p:spPr>
          <a:xfrm>
            <a:off x="10018657" y="1393557"/>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Arial"/>
              <a:buNone/>
            </a:pPr>
            <a:r>
              <a:rPr b="1" i="0" lang="it-IT" sz="1600" u="none" cap="none" strike="noStrike">
                <a:solidFill>
                  <a:srgbClr val="42AC32"/>
                </a:solidFill>
                <a:latin typeface="Calibri"/>
                <a:ea typeface="Calibri"/>
                <a:cs typeface="Calibri"/>
                <a:sym typeface="Calibri"/>
              </a:rPr>
              <a:t>Pirmā tēma - apātija</a:t>
            </a:r>
            <a:endParaRPr b="0" i="0" sz="16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67"/>
          <p:cNvSpPr txBox="1"/>
          <p:nvPr/>
        </p:nvSpPr>
        <p:spPr>
          <a:xfrm>
            <a:off x="804878" y="1073936"/>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Kā runāt par klimata pārmaiņu jautājumiem?</a:t>
            </a:r>
            <a:endParaRPr b="1" i="0" sz="2400" u="none" cap="none" strike="noStrike">
              <a:solidFill>
                <a:srgbClr val="42AC32"/>
              </a:solidFill>
              <a:latin typeface="Calibri"/>
              <a:ea typeface="Calibri"/>
              <a:cs typeface="Calibri"/>
              <a:sym typeface="Calibri"/>
            </a:endParaRPr>
          </a:p>
        </p:txBody>
      </p:sp>
      <p:sp>
        <p:nvSpPr>
          <p:cNvPr id="317" name="Google Shape;317;p6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18" name="Google Shape;318;p67"/>
          <p:cNvPicPr preferRelativeResize="0"/>
          <p:nvPr/>
        </p:nvPicPr>
        <p:blipFill rotWithShape="1">
          <a:blip r:embed="rId3">
            <a:alphaModFix/>
          </a:blip>
          <a:srcRect b="0" l="0" r="0" t="0"/>
          <a:stretch/>
        </p:blipFill>
        <p:spPr>
          <a:xfrm>
            <a:off x="9766209" y="654095"/>
            <a:ext cx="1873362" cy="1968457"/>
          </a:xfrm>
          <a:prstGeom prst="rect">
            <a:avLst/>
          </a:prstGeom>
          <a:noFill/>
          <a:ln>
            <a:noFill/>
          </a:ln>
        </p:spPr>
      </p:pic>
      <p:sp>
        <p:nvSpPr>
          <p:cNvPr id="319" name="Google Shape;319;p67"/>
          <p:cNvSpPr/>
          <p:nvPr/>
        </p:nvSpPr>
        <p:spPr>
          <a:xfrm>
            <a:off x="10018657" y="1393557"/>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Arial"/>
              <a:buNone/>
            </a:pPr>
            <a:r>
              <a:rPr b="1" i="0" lang="it-IT" sz="1600" u="none" cap="none" strike="noStrike">
                <a:solidFill>
                  <a:srgbClr val="42AC32"/>
                </a:solidFill>
                <a:latin typeface="Calibri"/>
                <a:ea typeface="Calibri"/>
                <a:cs typeface="Calibri"/>
                <a:sym typeface="Calibri"/>
              </a:rPr>
              <a:t>Pirmā tēma - apātija</a:t>
            </a:r>
            <a:endParaRPr b="0" i="0" sz="16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pic>
        <p:nvPicPr>
          <p:cNvPr descr="Talking about climate change with friends and family can be intimidating. Here's the secret to making it easier and more effective.&#10;&#10;This video was inspired by the research of Dr. Renee Lertzman, an expert in the psychosocial aspects of climate change communications. Learn more about her work at http://reneelertzman.com&#10;&#10;Subscribe to Action for the Climate Emergency for more: https://bit.ly/subaceyt&#10;&#10;...&#10;&#10;&#10;Action for the Climate Emergency's mission is to educate, inspire and support young people to lead the fight for their future. We ensure they have everything they need to understand the science and advocate for solutions to the climate emergency.&#10;&#10;Learn more at: www.acespace.org&#10;&#10;&#10;GET MORE ACESPACE:&#10;Follow us on Instagram: www.instagram.com/acespace&#10;Follow us on Twitter: www.twitter.com/acespace&#10;Follow us on Facebook: www.facebook.com/acespace&#10;&#10;Support ACE and Donate: acespace.org/donate&#10;Check out the ACE Blog: acespace.org/blog" id="320" name="Google Shape;320;p67" title="The Secret to Talking about Climate Change">
            <a:hlinkClick r:id="rId4"/>
          </p:cNvPr>
          <p:cNvPicPr preferRelativeResize="0"/>
          <p:nvPr/>
        </p:nvPicPr>
        <p:blipFill>
          <a:blip r:embed="rId5">
            <a:alphaModFix/>
          </a:blip>
          <a:stretch>
            <a:fillRect/>
          </a:stretch>
        </p:blipFill>
        <p:spPr>
          <a:xfrm>
            <a:off x="1215550" y="1883112"/>
            <a:ext cx="6379175" cy="35882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
                                        </p:tgtEl>
                                        <p:attrNameLst>
                                          <p:attrName>style.visibility</p:attrName>
                                        </p:attrNameLst>
                                      </p:cBhvr>
                                      <p:to>
                                        <p:strVal val="visible"/>
                                      </p:to>
                                    </p:set>
                                    <p:animEffect filter="fade" transition="in">
                                      <p:cBhvr>
                                        <p:cTn dur="1000"/>
                                        <p:tgtEl>
                                          <p:spTgt spid="3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5"/>
          <p:cNvSpPr txBox="1"/>
          <p:nvPr>
            <p:ph type="title"/>
          </p:nvPr>
        </p:nvSpPr>
        <p:spPr>
          <a:xfrm>
            <a:off x="978936" y="1025933"/>
            <a:ext cx="4654703" cy="575636"/>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lang="it-IT" sz="2400">
                <a:solidFill>
                  <a:schemeClr val="accent6"/>
                </a:solidFill>
                <a:latin typeface="Calibri"/>
                <a:ea typeface="Calibri"/>
                <a:cs typeface="Calibri"/>
                <a:sym typeface="Calibri"/>
              </a:rPr>
              <a:t>Mācību moduļa apraksts</a:t>
            </a:r>
            <a:endParaRPr sz="2400">
              <a:solidFill>
                <a:schemeClr val="accent6"/>
              </a:solidFill>
              <a:latin typeface="Calibri"/>
              <a:ea typeface="Calibri"/>
              <a:cs typeface="Calibri"/>
              <a:sym typeface="Calibri"/>
            </a:endParaRPr>
          </a:p>
        </p:txBody>
      </p:sp>
      <p:sp>
        <p:nvSpPr>
          <p:cNvPr id="147" name="Google Shape;147;p15"/>
          <p:cNvSpPr txBox="1"/>
          <p:nvPr>
            <p:ph idx="1" type="body"/>
          </p:nvPr>
        </p:nvSpPr>
        <p:spPr>
          <a:xfrm>
            <a:off x="978936" y="1612613"/>
            <a:ext cx="7903807" cy="4397142"/>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1200"/>
              </a:spcBef>
              <a:spcAft>
                <a:spcPts val="0"/>
              </a:spcAft>
              <a:buSzPts val="900"/>
              <a:buNone/>
            </a:pPr>
            <a:r>
              <a:rPr b="1" lang="it-IT" sz="1800">
                <a:solidFill>
                  <a:schemeClr val="dk1"/>
                </a:solidFill>
                <a:latin typeface="Calibri"/>
                <a:ea typeface="Calibri"/>
                <a:cs typeface="Calibri"/>
                <a:sym typeface="Calibri"/>
              </a:rPr>
              <a:t>Galvenais mērķis: </a:t>
            </a:r>
            <a:r>
              <a:rPr lang="it-IT" sz="1800">
                <a:solidFill>
                  <a:schemeClr val="dk1"/>
                </a:solidFill>
                <a:latin typeface="Calibri"/>
                <a:ea typeface="Calibri"/>
                <a:cs typeface="Calibri"/>
                <a:sym typeface="Calibri"/>
              </a:rPr>
              <a:t>Dot iespēju izglītojamajam apgūt zināšanas un prasmes, kas nepieciešamas, lai komunicētu ar cilvēkiem ar atšķirīgu emocionālo noskaņojumu attiecībā uz klimata pārmaiņām, paaugstinot to atbildības līmeņa sajūtu.</a:t>
            </a:r>
            <a:endParaRPr sz="1800">
              <a:latin typeface="Calibri"/>
              <a:ea typeface="Calibri"/>
              <a:cs typeface="Calibri"/>
              <a:sym typeface="Calibri"/>
            </a:endParaRPr>
          </a:p>
          <a:p>
            <a:pPr indent="0" lvl="0" marL="0" rtl="0" algn="just">
              <a:lnSpc>
                <a:spcPct val="115000"/>
              </a:lnSpc>
              <a:spcBef>
                <a:spcPts val="100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Tēmas apguvei nepieciešamais laiks: </a:t>
            </a:r>
            <a:r>
              <a:rPr lang="it-IT" sz="1800">
                <a:solidFill>
                  <a:schemeClr val="dk1"/>
                </a:solidFill>
                <a:latin typeface="Calibri"/>
                <a:ea typeface="Calibri"/>
                <a:cs typeface="Calibri"/>
                <a:sym typeface="Calibri"/>
              </a:rPr>
              <a:t>8 akadēmiskās stundas</a:t>
            </a:r>
            <a:endParaRPr sz="1800">
              <a:latin typeface="Calibri"/>
              <a:ea typeface="Calibri"/>
              <a:cs typeface="Calibri"/>
              <a:sym typeface="Calibri"/>
            </a:endParaRPr>
          </a:p>
          <a:p>
            <a:pPr indent="0" lvl="0" marL="0" rtl="0" algn="just">
              <a:lnSpc>
                <a:spcPct val="115000"/>
              </a:lnSpc>
              <a:spcBef>
                <a:spcPts val="100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Iekļauto aktivitāšu skaits:</a:t>
            </a:r>
            <a:r>
              <a:rPr lang="it-IT" sz="1800">
                <a:solidFill>
                  <a:schemeClr val="dk1"/>
                </a:solidFill>
                <a:latin typeface="Calibri"/>
                <a:ea typeface="Calibri"/>
                <a:cs typeface="Calibri"/>
                <a:sym typeface="Calibri"/>
              </a:rPr>
              <a:t> 10</a:t>
            </a:r>
            <a:endParaRPr sz="1800">
              <a:latin typeface="Calibri"/>
              <a:ea typeface="Calibri"/>
              <a:cs typeface="Calibri"/>
              <a:sym typeface="Calibri"/>
            </a:endParaRPr>
          </a:p>
          <a:p>
            <a:pPr indent="0" lvl="0" marL="0" rtl="0" algn="just">
              <a:lnSpc>
                <a:spcPct val="115000"/>
              </a:lnSpc>
              <a:spcBef>
                <a:spcPts val="100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Izglītojamā snieguma vērtēšana: </a:t>
            </a:r>
            <a:r>
              <a:rPr lang="it-IT" sz="1800">
                <a:solidFill>
                  <a:schemeClr val="dk1"/>
                </a:solidFill>
                <a:latin typeface="Calibri"/>
                <a:ea typeface="Calibri"/>
                <a:cs typeface="Calibri"/>
                <a:sym typeface="Calibri"/>
              </a:rPr>
              <a:t>Tests ar vairākiem atbilžu variantiem pēc mācību moduļa apguves </a:t>
            </a:r>
            <a:endParaRPr sz="1800">
              <a:latin typeface="Calibri"/>
              <a:ea typeface="Calibri"/>
              <a:cs typeface="Calibri"/>
              <a:sym typeface="Calibri"/>
            </a:endParaRPr>
          </a:p>
          <a:p>
            <a:pPr indent="0" lvl="0" marL="0" rtl="0" algn="just">
              <a:lnSpc>
                <a:spcPct val="115000"/>
              </a:lnSpc>
              <a:spcBef>
                <a:spcPts val="100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Mācīšanās rezultātu atzīšana: </a:t>
            </a:r>
            <a:r>
              <a:rPr lang="it-IT" sz="1800">
                <a:solidFill>
                  <a:schemeClr val="dk1"/>
                </a:solidFill>
                <a:latin typeface="Calibri"/>
                <a:ea typeface="Calibri"/>
                <a:cs typeface="Calibri"/>
                <a:sym typeface="Calibri"/>
              </a:rPr>
              <a:t>Digitālā nozīmīte</a:t>
            </a:r>
            <a:endParaRPr sz="1800">
              <a:latin typeface="Calibri"/>
              <a:ea typeface="Calibri"/>
              <a:cs typeface="Calibri"/>
              <a:sym typeface="Calibri"/>
            </a:endParaRPr>
          </a:p>
          <a:p>
            <a:pPr indent="0" lvl="0" marL="0" rtl="0" algn="just">
              <a:lnSpc>
                <a:spcPct val="115000"/>
              </a:lnSpc>
              <a:spcBef>
                <a:spcPts val="1000"/>
              </a:spcBef>
              <a:spcAft>
                <a:spcPts val="0"/>
              </a:spcAft>
              <a:buSzPts val="1100"/>
              <a:buNone/>
            </a:pPr>
            <a:r>
              <a:rPr b="1" lang="it-IT" sz="1800">
                <a:solidFill>
                  <a:schemeClr val="dk1"/>
                </a:solidFill>
                <a:latin typeface="Calibri"/>
                <a:ea typeface="Calibri"/>
                <a:cs typeface="Calibri"/>
                <a:sym typeface="Calibri"/>
              </a:rPr>
              <a:t>Tēmai atbilstošās transversālās ESCO prasmes T6.2 kategorijā: </a:t>
            </a:r>
            <a:r>
              <a:rPr lang="it-IT" sz="1800">
                <a:solidFill>
                  <a:schemeClr val="dk1"/>
                </a:solidFill>
                <a:latin typeface="Calibri"/>
                <a:ea typeface="Calibri"/>
                <a:cs typeface="Calibri"/>
                <a:sym typeface="Calibri"/>
              </a:rPr>
              <a:t>iesaistīt citus videi draudzīgā rīcībā</a:t>
            </a:r>
            <a:endParaRPr sz="1800">
              <a:solidFill>
                <a:schemeClr val="dk1"/>
              </a:solidFill>
              <a:latin typeface="Calibri"/>
              <a:ea typeface="Calibri"/>
              <a:cs typeface="Calibri"/>
              <a:sym typeface="Calibri"/>
            </a:endParaRPr>
          </a:p>
          <a:p>
            <a:pPr indent="0" lvl="0" marL="0" rtl="0" algn="l">
              <a:lnSpc>
                <a:spcPct val="115000"/>
              </a:lnSpc>
              <a:spcBef>
                <a:spcPts val="1000"/>
              </a:spcBef>
              <a:spcAft>
                <a:spcPts val="0"/>
              </a:spcAft>
              <a:buSzPts val="1100"/>
              <a:buNone/>
            </a:pPr>
            <a:r>
              <a:t/>
            </a:r>
            <a:endParaRPr sz="1600">
              <a:solidFill>
                <a:schemeClr val="dk1"/>
              </a:solidFill>
            </a:endParaRPr>
          </a:p>
          <a:p>
            <a:pPr indent="-228600" lvl="0" marL="457200" marR="0" rtl="0" algn="l">
              <a:lnSpc>
                <a:spcPct val="200000"/>
              </a:lnSpc>
              <a:spcBef>
                <a:spcPts val="1000"/>
              </a:spcBef>
              <a:spcAft>
                <a:spcPts val="0"/>
              </a:spcAft>
              <a:buClr>
                <a:srgbClr val="7F7F7F"/>
              </a:buClr>
              <a:buSzPts val="900"/>
              <a:buFont typeface="Arial"/>
              <a:buNone/>
            </a:pPr>
            <a:r>
              <a:t/>
            </a:r>
            <a:endParaRPr>
              <a:latin typeface="Helvetica Neue"/>
              <a:ea typeface="Helvetica Neue"/>
              <a:cs typeface="Helvetica Neue"/>
              <a:sym typeface="Helvetica Neue"/>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68"/>
          <p:cNvSpPr txBox="1"/>
          <p:nvPr>
            <p:ph idx="1" type="body"/>
          </p:nvPr>
        </p:nvSpPr>
        <p:spPr>
          <a:xfrm>
            <a:off x="804875" y="2033950"/>
            <a:ext cx="7547100" cy="3458400"/>
          </a:xfrm>
          <a:prstGeom prst="rect">
            <a:avLst/>
          </a:prstGeom>
          <a:noFill/>
          <a:ln>
            <a:noFill/>
          </a:ln>
        </p:spPr>
        <p:txBody>
          <a:bodyPr anchorCtr="0" anchor="t" bIns="45700" lIns="91425" spcFirstLastPara="1" rIns="91425" wrap="square" tIns="45700">
            <a:noAutofit/>
          </a:bodyPr>
          <a:lstStyle/>
          <a:p>
            <a:pPr indent="-285750" lvl="0" marL="457200" rtl="0" algn="just">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Klimata pārmaiņu noliegšana - informācija par klimata pārmaiņām tiek uztverta kā drauds, kas ir tik spēcīgs, ka rodas alternatīvās versijas, ieskaitot sazvērestības teorijas.</a:t>
            </a:r>
            <a:endParaRPr sz="1800">
              <a:solidFill>
                <a:schemeClr val="dk1"/>
              </a:solidFill>
              <a:latin typeface="Calibri"/>
              <a:ea typeface="Calibri"/>
              <a:cs typeface="Calibri"/>
              <a:sym typeface="Calibri"/>
            </a:endParaRPr>
          </a:p>
          <a:p>
            <a:pPr indent="-285750" lvl="0" marL="457200" rtl="0" algn="just">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Klimata pārmaiņu jeb globālās sasilšanas noliegšana ir noraidoša attieksme vai nepamatotas šaubas, kas ir pretrunā zinātniskajai vienprātībai par klimata pārmaiņām.</a:t>
            </a:r>
            <a:endParaRPr sz="1800">
              <a:solidFill>
                <a:schemeClr val="dk1"/>
              </a:solidFill>
              <a:latin typeface="Calibri"/>
              <a:ea typeface="Calibri"/>
              <a:cs typeface="Calibri"/>
              <a:sym typeface="Calibri"/>
            </a:endParaRPr>
          </a:p>
        </p:txBody>
      </p:sp>
      <p:sp>
        <p:nvSpPr>
          <p:cNvPr id="326" name="Google Shape;326;p68"/>
          <p:cNvSpPr txBox="1"/>
          <p:nvPr/>
        </p:nvSpPr>
        <p:spPr>
          <a:xfrm>
            <a:off x="804878" y="940030"/>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Otrā tēma: noliegšana </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Noliegums kā līdzeklis, lai izvairītos no negatīvām sajūtām</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a:p>
            <a:pPr indent="0" lvl="0" marL="0" marR="0" rtl="0" algn="l">
              <a:lnSpc>
                <a:spcPct val="90000"/>
              </a:lnSpc>
              <a:spcBef>
                <a:spcPts val="0"/>
              </a:spcBef>
              <a:spcAft>
                <a:spcPts val="0"/>
              </a:spcAft>
              <a:buClr>
                <a:srgbClr val="000000"/>
              </a:buClr>
              <a:buSzPts val="2800"/>
              <a:buFont typeface="Arial"/>
              <a:buNone/>
            </a:pPr>
            <a:r>
              <a:t/>
            </a:r>
            <a:endParaRPr b="1" i="0" sz="2800" u="none" cap="none" strike="noStrike">
              <a:solidFill>
                <a:srgbClr val="42AC32"/>
              </a:solidFill>
              <a:latin typeface="Montserrat"/>
              <a:ea typeface="Montserrat"/>
              <a:cs typeface="Montserrat"/>
              <a:sym typeface="Montserrat"/>
            </a:endParaRPr>
          </a:p>
        </p:txBody>
      </p:sp>
      <p:sp>
        <p:nvSpPr>
          <p:cNvPr id="327" name="Google Shape;327;p68"/>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28" name="Google Shape;328;p68"/>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329" name="Google Shape;329;p68"/>
          <p:cNvSpPr/>
          <p:nvPr/>
        </p:nvSpPr>
        <p:spPr>
          <a:xfrm>
            <a:off x="10018657" y="1393556"/>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1800" u="none" cap="none" strike="noStrike">
                <a:solidFill>
                  <a:srgbClr val="42AC32"/>
                </a:solidFill>
                <a:latin typeface="Calibri"/>
                <a:ea typeface="Calibri"/>
                <a:cs typeface="Calibri"/>
                <a:sym typeface="Calibri"/>
              </a:rPr>
              <a:t>Otrā tēma: noliegšana</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69"/>
          <p:cNvSpPr txBox="1"/>
          <p:nvPr>
            <p:ph idx="1" type="body"/>
          </p:nvPr>
        </p:nvSpPr>
        <p:spPr>
          <a:xfrm>
            <a:off x="804878" y="1638322"/>
            <a:ext cx="7055891" cy="3250845"/>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Pētījumi par klimata pārmaiņu uztveri liecina, ka tikai ļoti neliels skaits cilvēku patiesībā noliedz, ka klimata pārmaiņas notiek. </a:t>
            </a:r>
            <a:endParaRPr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SzPts val="1100"/>
              <a:buNone/>
            </a:pPr>
            <a:r>
              <a:rPr lang="it-IT" sz="1800">
                <a:solidFill>
                  <a:schemeClr val="dk1"/>
                </a:solidFill>
                <a:latin typeface="Calibri"/>
                <a:ea typeface="Calibri"/>
                <a:cs typeface="Calibri"/>
                <a:sym typeface="Calibri"/>
              </a:rPr>
              <a:t>Šie rādītāji ir robežās no 5 līdz 8 % iedzīvotāju. Tomēr šis nelielais mazākums var būt ietekmīgs, radot šaubas par zinātniskajiem faktiem, izplatot dezinformāciju un kavējot virzību klimata politikas īstenošanā.</a:t>
            </a:r>
            <a:endParaRPr sz="1800">
              <a:solidFill>
                <a:schemeClr val="dk1"/>
              </a:solidFill>
              <a:latin typeface="Calibri"/>
              <a:ea typeface="Calibri"/>
              <a:cs typeface="Calibri"/>
              <a:sym typeface="Calibri"/>
            </a:endParaRPr>
          </a:p>
        </p:txBody>
      </p:sp>
      <p:sp>
        <p:nvSpPr>
          <p:cNvPr id="335" name="Google Shape;335;p69"/>
          <p:cNvSpPr txBox="1"/>
          <p:nvPr/>
        </p:nvSpPr>
        <p:spPr>
          <a:xfrm>
            <a:off x="804878" y="940030"/>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Fakti no pētījuma par noliegumiem</a:t>
            </a:r>
            <a:endParaRPr b="1" i="0" sz="2400" u="none" cap="none" strike="noStrike">
              <a:solidFill>
                <a:srgbClr val="42AC32"/>
              </a:solidFill>
              <a:latin typeface="Calibri"/>
              <a:ea typeface="Calibri"/>
              <a:cs typeface="Calibri"/>
              <a:sym typeface="Calibri"/>
            </a:endParaRPr>
          </a:p>
        </p:txBody>
      </p:sp>
      <p:sp>
        <p:nvSpPr>
          <p:cNvPr id="336" name="Google Shape;336;p6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37" name="Google Shape;337;p69"/>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338" name="Google Shape;338;p69"/>
          <p:cNvSpPr/>
          <p:nvPr/>
        </p:nvSpPr>
        <p:spPr>
          <a:xfrm>
            <a:off x="10018657" y="1393556"/>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1800" u="none" cap="none" strike="noStrike">
                <a:solidFill>
                  <a:srgbClr val="42AC32"/>
                </a:solidFill>
                <a:latin typeface="Calibri"/>
                <a:ea typeface="Calibri"/>
                <a:cs typeface="Calibri"/>
                <a:sym typeface="Calibri"/>
              </a:rPr>
              <a:t>Otrā tēma: noliegšana</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70"/>
          <p:cNvSpPr txBox="1"/>
          <p:nvPr>
            <p:ph idx="1" type="body"/>
          </p:nvPr>
        </p:nvSpPr>
        <p:spPr>
          <a:xfrm>
            <a:off x="810800" y="1711100"/>
            <a:ext cx="8087700" cy="3154200"/>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Klimata pārmaiņu noliegšanas jomā izplatīta problēma ir dezinformācija jeb aktīva un apzināta nepatiesu nostāstu izplatīšana par zinātniskiem pētījumiem un vides problēmām, kas bieži tiek arī finansēta.</a:t>
            </a:r>
            <a:endParaRPr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Indivīdi visbiežāk dod priekšroku informācijai, kas atbalsta to personīgos mērķus un vērtības.</a:t>
            </a:r>
            <a:endParaRPr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Viedokļi par klimata pārmaiņām lielā mērā ir atkarīgi arī no tā, kādai kopienai cilvēks pieder un kā tas ietekmē viņa identitātes izveidi.</a:t>
            </a:r>
            <a:endParaRPr sz="1800">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900"/>
              <a:buNone/>
            </a:pPr>
            <a:r>
              <a:t/>
            </a:r>
            <a:endParaRPr sz="1800"/>
          </a:p>
        </p:txBody>
      </p:sp>
      <p:sp>
        <p:nvSpPr>
          <p:cNvPr id="344" name="Google Shape;344;p70"/>
          <p:cNvSpPr txBox="1"/>
          <p:nvPr/>
        </p:nvSpPr>
        <p:spPr>
          <a:xfrm>
            <a:off x="678654" y="696522"/>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Arial"/>
              <a:buNone/>
            </a:pPr>
            <a:r>
              <a:t/>
            </a:r>
            <a:endParaRPr b="1" i="0" sz="2800" u="none" cap="none" strike="noStrike">
              <a:solidFill>
                <a:srgbClr val="42AC32"/>
              </a:solidFill>
              <a:latin typeface="Montserrat"/>
              <a:ea typeface="Montserrat"/>
              <a:cs typeface="Montserrat"/>
              <a:sym typeface="Montserrat"/>
            </a:endParaRPr>
          </a:p>
        </p:txBody>
      </p:sp>
      <p:sp>
        <p:nvSpPr>
          <p:cNvPr id="345" name="Google Shape;345;p70"/>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46" name="Google Shape;346;p70"/>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347" name="Google Shape;347;p70"/>
          <p:cNvSpPr/>
          <p:nvPr/>
        </p:nvSpPr>
        <p:spPr>
          <a:xfrm>
            <a:off x="10018657" y="1393556"/>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1800" u="none" cap="none" strike="noStrike">
                <a:solidFill>
                  <a:srgbClr val="42AC32"/>
                </a:solidFill>
                <a:latin typeface="Calibri"/>
                <a:ea typeface="Calibri"/>
                <a:cs typeface="Calibri"/>
                <a:sym typeface="Calibri"/>
              </a:rPr>
              <a:t>Otrā tēma: noliegšana</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
        <p:nvSpPr>
          <p:cNvPr id="348" name="Google Shape;348;p70"/>
          <p:cNvSpPr txBox="1"/>
          <p:nvPr/>
        </p:nvSpPr>
        <p:spPr>
          <a:xfrm>
            <a:off x="678650" y="902000"/>
            <a:ext cx="8220000" cy="809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400"/>
              <a:buFont typeface="Arial"/>
              <a:buNone/>
            </a:pPr>
            <a:r>
              <a:rPr b="1" i="0" lang="it-IT" sz="2400" u="none" cap="none" strike="noStrike">
                <a:solidFill>
                  <a:srgbClr val="42AC32"/>
                </a:solidFill>
                <a:latin typeface="Calibri"/>
                <a:ea typeface="Calibri"/>
                <a:cs typeface="Calibri"/>
                <a:sym typeface="Calibri"/>
              </a:rPr>
              <a:t>Fakti no pētījuma par noliegumiem</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71"/>
          <p:cNvSpPr txBox="1"/>
          <p:nvPr/>
        </p:nvSpPr>
        <p:spPr>
          <a:xfrm>
            <a:off x="678654" y="696522"/>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Arial"/>
              <a:buNone/>
            </a:pPr>
            <a:r>
              <a:t/>
            </a:r>
            <a:endParaRPr b="1" i="0" sz="2800" u="none" cap="none" strike="noStrike">
              <a:solidFill>
                <a:srgbClr val="42AC32"/>
              </a:solidFill>
              <a:latin typeface="Montserrat"/>
              <a:ea typeface="Montserrat"/>
              <a:cs typeface="Montserrat"/>
              <a:sym typeface="Montserrat"/>
            </a:endParaRPr>
          </a:p>
        </p:txBody>
      </p:sp>
      <p:sp>
        <p:nvSpPr>
          <p:cNvPr id="354" name="Google Shape;354;p7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55" name="Google Shape;355;p71"/>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356" name="Google Shape;356;p71"/>
          <p:cNvSpPr/>
          <p:nvPr/>
        </p:nvSpPr>
        <p:spPr>
          <a:xfrm>
            <a:off x="10018657" y="1393556"/>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1800" u="none" cap="none" strike="noStrike">
                <a:solidFill>
                  <a:srgbClr val="42AC32"/>
                </a:solidFill>
                <a:latin typeface="Calibri"/>
                <a:ea typeface="Calibri"/>
                <a:cs typeface="Calibri"/>
                <a:sym typeface="Calibri"/>
              </a:rPr>
              <a:t>Otrā tēma: noliegšana</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pic>
        <p:nvPicPr>
          <p:cNvPr id="357" name="Google Shape;357;p71"/>
          <p:cNvPicPr preferRelativeResize="0"/>
          <p:nvPr/>
        </p:nvPicPr>
        <p:blipFill rotWithShape="1">
          <a:blip r:embed="rId4">
            <a:alphaModFix/>
          </a:blip>
          <a:srcRect b="0" l="0" r="0" t="0"/>
          <a:stretch/>
        </p:blipFill>
        <p:spPr>
          <a:xfrm>
            <a:off x="1137674" y="1026905"/>
            <a:ext cx="6873487" cy="4582325"/>
          </a:xfrm>
          <a:prstGeom prst="rect">
            <a:avLst/>
          </a:prstGeom>
          <a:noFill/>
          <a:ln>
            <a:noFill/>
          </a:ln>
          <a:effectLst>
            <a:outerShdw blurRad="50800" rotWithShape="0" algn="tl" dir="2700000" dist="38100">
              <a:srgbClr val="000000">
                <a:alpha val="40000"/>
              </a:srgbClr>
            </a:outerShdw>
          </a:effectLst>
        </p:spPr>
      </p:pic>
      <p:sp>
        <p:nvSpPr>
          <p:cNvPr id="358" name="Google Shape;358;p71"/>
          <p:cNvSpPr/>
          <p:nvPr/>
        </p:nvSpPr>
        <p:spPr>
          <a:xfrm>
            <a:off x="2364377" y="1580606"/>
            <a:ext cx="2756264" cy="1985554"/>
          </a:xfrm>
          <a:custGeom>
            <a:rect b="b" l="l" r="r" t="t"/>
            <a:pathLst>
              <a:path extrusionOk="0" h="1985554" w="2756264">
                <a:moveTo>
                  <a:pt x="0" y="365759"/>
                </a:moveTo>
                <a:lnTo>
                  <a:pt x="2534194" y="0"/>
                </a:lnTo>
                <a:lnTo>
                  <a:pt x="2756264" y="1672045"/>
                </a:lnTo>
                <a:lnTo>
                  <a:pt x="117566" y="1985554"/>
                </a:lnTo>
                <a:lnTo>
                  <a:pt x="0" y="365759"/>
                </a:lnTo>
                <a:close/>
              </a:path>
            </a:pathLst>
          </a:custGeom>
          <a:gradFill>
            <a:gsLst>
              <a:gs pos="0">
                <a:srgbClr val="99B5FF"/>
              </a:gs>
              <a:gs pos="35000">
                <a:srgbClr val="B9CBFF"/>
              </a:gs>
              <a:gs pos="100000">
                <a:srgbClr val="E2E9FF"/>
              </a:gs>
            </a:gsLst>
            <a:lin ang="16200000" scaled="0"/>
          </a:gradFill>
          <a:ln cap="flat" cmpd="sng" w="9525">
            <a:solidFill>
              <a:srgbClr val="3E6EC2"/>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it-IT" sz="2400" u="none" cap="none" strike="noStrike">
                <a:solidFill>
                  <a:srgbClr val="FF0000"/>
                </a:solidFill>
                <a:latin typeface="Arial"/>
                <a:ea typeface="Arial"/>
                <a:cs typeface="Arial"/>
                <a:sym typeface="Arial"/>
              </a:rPr>
              <a:t>NOLIEGŠANA NAV POLITIKA</a:t>
            </a:r>
            <a:endParaRPr b="1" i="0" sz="2400" u="none" cap="none" strike="noStrike">
              <a:solidFill>
                <a:srgbClr val="FF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72"/>
          <p:cNvSpPr txBox="1"/>
          <p:nvPr>
            <p:ph idx="1" type="body"/>
          </p:nvPr>
        </p:nvSpPr>
        <p:spPr>
          <a:xfrm>
            <a:off x="631250" y="2042875"/>
            <a:ext cx="7462800" cy="3334500"/>
          </a:xfrm>
          <a:prstGeom prst="rect">
            <a:avLst/>
          </a:prstGeom>
          <a:noFill/>
          <a:ln>
            <a:noFill/>
          </a:ln>
        </p:spPr>
        <p:txBody>
          <a:bodyPr anchorCtr="0" anchor="t" bIns="45700" lIns="91425" spcFirstLastPara="1" rIns="91425" wrap="square" tIns="45700">
            <a:noAutofit/>
          </a:bodyPr>
          <a:lstStyle/>
          <a:p>
            <a:pPr indent="-285750" lvl="0" marL="457200" rtl="0" algn="just">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Zinātnes noliegšanu var apturēt, vispirms iepazīstinot ar psiholoģiskajiem pētījumiem par to, kāpēc un kā cilvēki noliedz klimata pārmaiņas.</a:t>
            </a:r>
            <a:endParaRPr sz="1800">
              <a:solidFill>
                <a:schemeClr val="dk1"/>
              </a:solidFill>
              <a:latin typeface="Calibri"/>
              <a:ea typeface="Calibri"/>
              <a:cs typeface="Calibri"/>
              <a:sym typeface="Calibri"/>
            </a:endParaRPr>
          </a:p>
          <a:p>
            <a:pPr indent="-285750" lvl="0" marL="457200" rtl="0" algn="just">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izskaidrojot mītā izmantoto faktu aplamību, cilvēki var izprast, kādi paņēmieni tiek izmantoti, lai izkropļotu zinātni.</a:t>
            </a:r>
            <a:endParaRPr sz="1800">
              <a:solidFill>
                <a:schemeClr val="dk1"/>
              </a:solidFill>
              <a:latin typeface="Calibri"/>
              <a:ea typeface="Calibri"/>
              <a:cs typeface="Calibri"/>
              <a:sym typeface="Calibri"/>
            </a:endParaRPr>
          </a:p>
          <a:p>
            <a:pPr indent="0" lvl="0" marL="457200" rtl="0" algn="l">
              <a:lnSpc>
                <a:spcPct val="150000"/>
              </a:lnSpc>
              <a:spcBef>
                <a:spcPts val="0"/>
              </a:spcBef>
              <a:spcAft>
                <a:spcPts val="0"/>
              </a:spcAft>
              <a:buSzPts val="900"/>
              <a:buNone/>
            </a:pPr>
            <a:r>
              <a:t/>
            </a:r>
            <a:endParaRPr sz="1800">
              <a:solidFill>
                <a:schemeClr val="dk1"/>
              </a:solidFill>
            </a:endParaRPr>
          </a:p>
        </p:txBody>
      </p:sp>
      <p:sp>
        <p:nvSpPr>
          <p:cNvPr id="364" name="Google Shape;364;p72"/>
          <p:cNvSpPr txBox="1"/>
          <p:nvPr/>
        </p:nvSpPr>
        <p:spPr>
          <a:xfrm>
            <a:off x="631253" y="1233780"/>
            <a:ext cx="7967400" cy="809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Kā pārliecināt klimata noliedzēju?</a:t>
            </a:r>
            <a:endParaRPr b="1" i="0" sz="2400" u="none" cap="none" strike="noStrike">
              <a:solidFill>
                <a:srgbClr val="42AC32"/>
              </a:solidFill>
              <a:latin typeface="Calibri"/>
              <a:ea typeface="Calibri"/>
              <a:cs typeface="Calibri"/>
              <a:sym typeface="Calibri"/>
            </a:endParaRPr>
          </a:p>
        </p:txBody>
      </p:sp>
      <p:sp>
        <p:nvSpPr>
          <p:cNvPr id="365" name="Google Shape;365;p7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66" name="Google Shape;366;p72"/>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367" name="Google Shape;367;p72"/>
          <p:cNvSpPr/>
          <p:nvPr/>
        </p:nvSpPr>
        <p:spPr>
          <a:xfrm>
            <a:off x="10018657" y="1393556"/>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1800" u="none" cap="none" strike="noStrike">
                <a:solidFill>
                  <a:srgbClr val="42AC32"/>
                </a:solidFill>
                <a:latin typeface="Calibri"/>
                <a:ea typeface="Calibri"/>
                <a:cs typeface="Calibri"/>
                <a:sym typeface="Calibri"/>
              </a:rPr>
              <a:t>Otrā tēma: noliegšana</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73"/>
          <p:cNvSpPr txBox="1"/>
          <p:nvPr/>
        </p:nvSpPr>
        <p:spPr>
          <a:xfrm>
            <a:off x="804878" y="940030"/>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Kā runāt ar klimata noliedzēju?</a:t>
            </a:r>
            <a:endParaRPr b="1" i="0" sz="2400" u="none" cap="none" strike="noStrike">
              <a:solidFill>
                <a:srgbClr val="42AC32"/>
              </a:solidFill>
              <a:latin typeface="Calibri"/>
              <a:ea typeface="Calibri"/>
              <a:cs typeface="Calibri"/>
              <a:sym typeface="Calibri"/>
            </a:endParaRPr>
          </a:p>
        </p:txBody>
      </p:sp>
      <p:sp>
        <p:nvSpPr>
          <p:cNvPr id="373" name="Google Shape;373;p7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74" name="Google Shape;374;p73"/>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375" name="Google Shape;375;p73"/>
          <p:cNvSpPr/>
          <p:nvPr/>
        </p:nvSpPr>
        <p:spPr>
          <a:xfrm>
            <a:off x="10018657" y="1393556"/>
            <a:ext cx="1368465"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1800" u="none" cap="none" strike="noStrike">
                <a:solidFill>
                  <a:srgbClr val="42AC32"/>
                </a:solidFill>
                <a:latin typeface="Calibri"/>
                <a:ea typeface="Calibri"/>
                <a:cs typeface="Calibri"/>
                <a:sym typeface="Calibri"/>
              </a:rPr>
              <a:t>Otrā tēma: noliegšana</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pic>
        <p:nvPicPr>
          <p:cNvPr descr="Do you know somebody who doesn't believe that climate change is happening? Most scientists say it is. Rob and Sam get some tips on how to make people think about climate, and teach you new vocabulary along the way.&#10;&#10;❓❓❓ This week's question:&#10;What percent of the world’s scientific community agree that climate change is real?&#10;a)    79 percent&#10;b)    89 percent&#10;c)    99 percent&#10;Listen to the programme to find out the answer. &#10;&#10;Vocabulary:&#10;✔️ climate denier - person who does not believe that climate change is happening, or does not accept that it is caused by human activity such as burning fossil fuels &#10;✔️ ill-informed - knowing less than you should about a particular topic&#10;✔️ full-blown - completely developed or committed &#10;✔️ take a long, hard look (at something) - examine something very carefully in order to improve it for the future&#10;✔️ throw insults - say offensive, hurtful things directly to someone&#10;✔️ backfire - have the opposite effect from the one you intended&#10;&#10;[Cover: Getty Images]&#10;You can download the transcript and audio for this programme here: 👉 https://www.bbc.co.uk/learningenglish/english/features/6-minute-english_2023&#10;&#10;More 6 Minute English episodes:&#10;⭐ The health benefits of apples 👉 https://youtu.be/_5siHrpPnmw&#10;⭐ Why do we procrastinate? 👉 https://youtu.be/vP3VOKBcloo&#10;⭐ Doomscrolling: why do we do it? 👉 https://youtu.be/WsKg6HsoDaw&#10;⭐ Exercise for The Lazy 👉 https://youtu.be/vq2x7k_nofw&#10;⭐ Can AI have a mind of its own? 👉 https://youtu.be/tHZRXN_pVi8&#10;&#10;🤩🤩🤩 SUBSCRIBE to our YouTube channel for more videos to help you improve your English: https://www.youtube.com/bbclearningenglish&#10;&#10;Visit our website 👉 https://www.bbclearningenglish.com&#10;Follow us on Instagram 👉 https://www.instagram.com/bbclearningenglish&#10;Follow us on Twitter 👉 https://www.twitter.com/bbcle&#10;Find us on Facebook 👉 https://www.facebook.com/bbclearningenglish&#10;&#10;Get our app:&#10;Android 👉 bit.ly/2PeLcf6  &#10;iPhone 👉 apple.co/2wmG2GU &#10;&#10;We like receiving and reading your comments - please use English when you comment 😊&#10;#learnenglish #climatechange #6minuteenglish" id="376" name="Google Shape;376;p73" title="How to talk to a climate denier ⏲️ 6 Minute English">
            <a:hlinkClick r:id="rId4"/>
          </p:cNvPr>
          <p:cNvPicPr preferRelativeResize="0"/>
          <p:nvPr/>
        </p:nvPicPr>
        <p:blipFill>
          <a:blip r:embed="rId5">
            <a:alphaModFix/>
          </a:blip>
          <a:stretch>
            <a:fillRect/>
          </a:stretch>
        </p:blipFill>
        <p:spPr>
          <a:xfrm>
            <a:off x="804875" y="1883091"/>
            <a:ext cx="6304300" cy="35461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6"/>
                                        </p:tgtEl>
                                        <p:attrNameLst>
                                          <p:attrName>style.visibility</p:attrName>
                                        </p:attrNameLst>
                                      </p:cBhvr>
                                      <p:to>
                                        <p:strVal val="visible"/>
                                      </p:to>
                                    </p:set>
                                    <p:animEffect filter="fade" transition="in">
                                      <p:cBhvr>
                                        <p:cTn dur="1000"/>
                                        <p:tgtEl>
                                          <p:spTgt spid="3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74"/>
          <p:cNvSpPr txBox="1"/>
          <p:nvPr>
            <p:ph idx="1" type="body"/>
          </p:nvPr>
        </p:nvSpPr>
        <p:spPr>
          <a:xfrm>
            <a:off x="970453" y="2472426"/>
            <a:ext cx="7055891" cy="2870457"/>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Arvien vairāk uzmanības tiek pievērsts arī tam, kā klimata pārmaiņas ietekmē cilvēku garīgo veselību, tostarp rada trauksmi un dažiem cilvēkiem - posttraumatiskā stresa sindromu un depresiju.</a:t>
            </a:r>
            <a:endParaRPr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Īpašas bažas rada norobežošanās: ne tikai tāpēc, ka tā ir pasivitātes izpausme, bet arī tāpēc, ka norobežošanās var apdraudēt spēju rīkoties dabas katastrofu gadījumā un spēju atkopties pēc tām.</a:t>
            </a:r>
            <a:endParaRPr sz="1800">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900"/>
              <a:buNone/>
            </a:pPr>
            <a:r>
              <a:t/>
            </a:r>
            <a:endParaRPr sz="1800"/>
          </a:p>
        </p:txBody>
      </p:sp>
      <p:sp>
        <p:nvSpPr>
          <p:cNvPr id="382" name="Google Shape;382;p74"/>
          <p:cNvSpPr txBox="1"/>
          <p:nvPr/>
        </p:nvSpPr>
        <p:spPr>
          <a:xfrm>
            <a:off x="804878" y="940030"/>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Trešā tēma: norobežošanās</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Nošķirtība kā pārguruma stāvoklis, reaģējot uz trauksmi un stresu, ko izraisījušas klimata pārmaiņas</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
        <p:nvSpPr>
          <p:cNvPr id="383" name="Google Shape;383;p7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84" name="Google Shape;384;p74"/>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385" name="Google Shape;385;p74"/>
          <p:cNvSpPr/>
          <p:nvPr/>
        </p:nvSpPr>
        <p:spPr>
          <a:xfrm>
            <a:off x="9952862" y="1393556"/>
            <a:ext cx="1500053"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T</a:t>
            </a:r>
            <a:r>
              <a:rPr b="1" i="0" lang="it-IT" sz="1600" u="none" cap="none" strike="noStrike">
                <a:solidFill>
                  <a:srgbClr val="42AC32"/>
                </a:solidFill>
                <a:latin typeface="Calibri"/>
                <a:ea typeface="Calibri"/>
                <a:cs typeface="Calibri"/>
                <a:sym typeface="Calibri"/>
              </a:rPr>
              <a:t>rešā tēma: norobežošanās</a:t>
            </a:r>
            <a:endParaRPr b="1" i="0" sz="1600" u="none" cap="none" strike="noStrike">
              <a:solidFill>
                <a:srgbClr val="42AC32"/>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75"/>
          <p:cNvSpPr txBox="1"/>
          <p:nvPr>
            <p:ph idx="1" type="body"/>
          </p:nvPr>
        </p:nvSpPr>
        <p:spPr>
          <a:xfrm>
            <a:off x="804875" y="1555850"/>
            <a:ext cx="8352900" cy="3552900"/>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rPr>
              <a:t>Smagi </a:t>
            </a:r>
            <a:endParaRPr b="1" sz="1800">
              <a:solidFill>
                <a:schemeClr val="dk1"/>
              </a:solidFill>
            </a:endParaRPr>
          </a:p>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rPr>
              <a:t>- </a:t>
            </a:r>
            <a:r>
              <a:rPr lang="it-IT" sz="1800">
                <a:solidFill>
                  <a:schemeClr val="dk1"/>
                </a:solidFill>
                <a:latin typeface="Calibri"/>
                <a:ea typeface="Calibri"/>
                <a:cs typeface="Calibri"/>
                <a:sym typeface="Calibri"/>
              </a:rPr>
              <a:t>nopietns bezmiegs, depresijas stāvokļi, grūtības saglabāt optimālas darba spējas, jo īpaši, kad nākas dzirdēt ziņas par klimata pārmaiņām, to sekām un draudu scenārijiem, uzmācīga uzvedība u. c.</a:t>
            </a:r>
            <a:endParaRPr sz="1800">
              <a:solidFill>
                <a:schemeClr val="dk1"/>
              </a:solidFill>
              <a:latin typeface="Calibri"/>
              <a:ea typeface="Calibri"/>
              <a:cs typeface="Calibri"/>
              <a:sym typeface="Calibri"/>
            </a:endParaRPr>
          </a:p>
          <a:p>
            <a:pPr indent="0" lvl="0" marL="0" rtl="0" algn="just">
              <a:lnSpc>
                <a:spcPct val="150000"/>
              </a:lnSpc>
              <a:spcBef>
                <a:spcPts val="0"/>
              </a:spcBef>
              <a:spcAft>
                <a:spcPts val="0"/>
              </a:spcAft>
              <a:buClr>
                <a:schemeClr val="dk1"/>
              </a:buClr>
              <a:buSzPts val="1100"/>
              <a:buFont typeface="Arial"/>
              <a:buNone/>
            </a:pPr>
            <a:r>
              <a:rPr b="1" lang="it-IT" sz="1800">
                <a:solidFill>
                  <a:schemeClr val="dk1"/>
                </a:solidFill>
              </a:rPr>
              <a:t> Vieglas pakāpes </a:t>
            </a:r>
            <a:endParaRPr b="1" sz="1800">
              <a:solidFill>
                <a:schemeClr val="dk1"/>
              </a:solidFill>
            </a:endParaRPr>
          </a:p>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 periodisks bezmiegs, skumjas, nemiers ("vieglas trauksmes" simptomi), periodiski samazinātas darba spējas, piemēram, pieņemot ētiskus lēmumus u. c.</a:t>
            </a:r>
            <a:endParaRPr sz="1800">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900"/>
              <a:buNone/>
            </a:pPr>
            <a:r>
              <a:t/>
            </a:r>
            <a:endParaRPr b="1" sz="1800"/>
          </a:p>
        </p:txBody>
      </p:sp>
      <p:sp>
        <p:nvSpPr>
          <p:cNvPr id="391" name="Google Shape;391;p75"/>
          <p:cNvSpPr txBox="1"/>
          <p:nvPr/>
        </p:nvSpPr>
        <p:spPr>
          <a:xfrm>
            <a:off x="804878" y="940030"/>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Klimata trauksmes simptomi</a:t>
            </a:r>
            <a:endParaRPr b="1" i="0" sz="2400" u="none" cap="none" strike="noStrike">
              <a:solidFill>
                <a:srgbClr val="42AC32"/>
              </a:solidFill>
              <a:latin typeface="Calibri"/>
              <a:ea typeface="Calibri"/>
              <a:cs typeface="Calibri"/>
              <a:sym typeface="Calibri"/>
            </a:endParaRPr>
          </a:p>
        </p:txBody>
      </p:sp>
      <p:sp>
        <p:nvSpPr>
          <p:cNvPr id="392" name="Google Shape;392;p75"/>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393" name="Google Shape;393;p75"/>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394" name="Google Shape;394;p75"/>
          <p:cNvSpPr/>
          <p:nvPr/>
        </p:nvSpPr>
        <p:spPr>
          <a:xfrm>
            <a:off x="9952862" y="1393556"/>
            <a:ext cx="1500053"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T</a:t>
            </a:r>
            <a:r>
              <a:rPr b="1" i="0" lang="it-IT" sz="1600" u="none" cap="none" strike="noStrike">
                <a:solidFill>
                  <a:srgbClr val="42AC32"/>
                </a:solidFill>
                <a:latin typeface="Calibri"/>
                <a:ea typeface="Calibri"/>
                <a:cs typeface="Calibri"/>
                <a:sym typeface="Calibri"/>
              </a:rPr>
              <a:t>rešā tēma: norobežošanās</a:t>
            </a:r>
            <a:endParaRPr b="1" i="0" sz="1600" u="none" cap="none" strike="noStrike">
              <a:solidFill>
                <a:srgbClr val="42AC32"/>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rPr b="1" i="0" lang="it-IT" sz="1800" u="none" cap="none" strike="noStrike">
                <a:solidFill>
                  <a:srgbClr val="42AC32"/>
                </a:solidFill>
                <a:latin typeface="Helvetica Neue"/>
                <a:ea typeface="Helvetica Neue"/>
                <a:cs typeface="Helvetica Neue"/>
                <a:sym typeface="Helvetica Neue"/>
              </a:rPr>
              <a:t>v</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pic>
        <p:nvPicPr>
          <p:cNvPr id="399" name="Google Shape;399;p76"/>
          <p:cNvPicPr preferRelativeResize="0"/>
          <p:nvPr/>
        </p:nvPicPr>
        <p:blipFill rotWithShape="1">
          <a:blip r:embed="rId3">
            <a:alphaModFix/>
          </a:blip>
          <a:srcRect b="0" l="0" r="0" t="0"/>
          <a:stretch/>
        </p:blipFill>
        <p:spPr>
          <a:xfrm>
            <a:off x="3255817" y="3125518"/>
            <a:ext cx="3463638" cy="2467558"/>
          </a:xfrm>
          <a:prstGeom prst="rect">
            <a:avLst/>
          </a:prstGeom>
          <a:noFill/>
          <a:ln>
            <a:noFill/>
          </a:ln>
          <a:effectLst>
            <a:outerShdw blurRad="50800" rotWithShape="0" algn="tl" dir="2700000" dist="38100">
              <a:srgbClr val="000000">
                <a:alpha val="40000"/>
              </a:srgbClr>
            </a:outerShdw>
          </a:effectLst>
        </p:spPr>
      </p:pic>
      <p:sp>
        <p:nvSpPr>
          <p:cNvPr id="400" name="Google Shape;400;p76"/>
          <p:cNvSpPr txBox="1"/>
          <p:nvPr>
            <p:ph idx="1" type="body"/>
          </p:nvPr>
        </p:nvSpPr>
        <p:spPr>
          <a:xfrm>
            <a:off x="988125" y="1568550"/>
            <a:ext cx="8173500" cy="3568800"/>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SzPts val="900"/>
              <a:buNone/>
            </a:pPr>
            <a:r>
              <a:rPr lang="it-IT" sz="1800">
                <a:solidFill>
                  <a:schemeClr val="dk1"/>
                </a:solidFill>
                <a:latin typeface="Calibri"/>
                <a:ea typeface="Calibri"/>
                <a:cs typeface="Calibri"/>
                <a:sym typeface="Calibri"/>
              </a:rPr>
              <a:t>Tiem, kam ir lielāka nosliece uz trauksmi, bieži vien ir lielāka iespēja piedzīvot arī klimata trauksmi. Arī cieša saikne ar dabu var pastiprināti ietekmēt emocionālo stāvokli, ja visapkārt notiek dabas iznīcināšana.</a:t>
            </a:r>
            <a:endParaRPr>
              <a:solidFill>
                <a:schemeClr val="dk1"/>
              </a:solidFill>
              <a:latin typeface="Calibri"/>
              <a:ea typeface="Calibri"/>
              <a:cs typeface="Calibri"/>
              <a:sym typeface="Calibri"/>
            </a:endParaRPr>
          </a:p>
        </p:txBody>
      </p:sp>
      <p:sp>
        <p:nvSpPr>
          <p:cNvPr id="401" name="Google Shape;401;p76"/>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402" name="Google Shape;402;p76"/>
          <p:cNvPicPr preferRelativeResize="0"/>
          <p:nvPr/>
        </p:nvPicPr>
        <p:blipFill rotWithShape="1">
          <a:blip r:embed="rId4">
            <a:alphaModFix/>
          </a:blip>
          <a:srcRect b="0" l="0" r="0" t="0"/>
          <a:stretch/>
        </p:blipFill>
        <p:spPr>
          <a:xfrm>
            <a:off x="9766208" y="654094"/>
            <a:ext cx="1873362" cy="1968457"/>
          </a:xfrm>
          <a:prstGeom prst="rect">
            <a:avLst/>
          </a:prstGeom>
          <a:noFill/>
          <a:ln>
            <a:noFill/>
          </a:ln>
        </p:spPr>
      </p:pic>
      <p:sp>
        <p:nvSpPr>
          <p:cNvPr id="403" name="Google Shape;403;p76"/>
          <p:cNvSpPr/>
          <p:nvPr/>
        </p:nvSpPr>
        <p:spPr>
          <a:xfrm>
            <a:off x="9952862" y="1393556"/>
            <a:ext cx="1500053"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T</a:t>
            </a:r>
            <a:r>
              <a:rPr b="1" i="0" lang="it-IT" sz="1600" u="none" cap="none" strike="noStrike">
                <a:solidFill>
                  <a:srgbClr val="42AC32"/>
                </a:solidFill>
                <a:latin typeface="Calibri"/>
                <a:ea typeface="Calibri"/>
                <a:cs typeface="Calibri"/>
                <a:sym typeface="Calibri"/>
              </a:rPr>
              <a:t>rešā tēma: norobežošanās</a:t>
            </a:r>
            <a:endParaRPr b="1" i="0" sz="1600" u="none" cap="none" strike="noStrike">
              <a:solidFill>
                <a:srgbClr val="42AC32"/>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
        <p:nvSpPr>
          <p:cNvPr id="404" name="Google Shape;404;p76"/>
          <p:cNvSpPr txBox="1"/>
          <p:nvPr/>
        </p:nvSpPr>
        <p:spPr>
          <a:xfrm>
            <a:off x="941025" y="959400"/>
            <a:ext cx="8267700" cy="809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Cilvēki ar klimata trauksmi</a:t>
            </a:r>
            <a:endParaRPr b="1" i="0" sz="2400" u="none" cap="none" strike="noStrike">
              <a:solidFill>
                <a:srgbClr val="42AC32"/>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7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410" name="Google Shape;410;p77"/>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411" name="Google Shape;411;p77"/>
          <p:cNvSpPr/>
          <p:nvPr/>
        </p:nvSpPr>
        <p:spPr>
          <a:xfrm>
            <a:off x="9952862" y="1393556"/>
            <a:ext cx="1500053"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T</a:t>
            </a:r>
            <a:r>
              <a:rPr b="1" i="0" lang="it-IT" sz="1600" u="none" cap="none" strike="noStrike">
                <a:solidFill>
                  <a:srgbClr val="42AC32"/>
                </a:solidFill>
                <a:latin typeface="Calibri"/>
                <a:ea typeface="Calibri"/>
                <a:cs typeface="Calibri"/>
                <a:sym typeface="Calibri"/>
              </a:rPr>
              <a:t>rešā tēma: norobežošanās</a:t>
            </a:r>
            <a:endParaRPr b="1" i="0" sz="1600" u="none" cap="none" strike="noStrike">
              <a:solidFill>
                <a:srgbClr val="42AC32"/>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
        <p:nvSpPr>
          <p:cNvPr id="412" name="Google Shape;412;p77"/>
          <p:cNvSpPr txBox="1"/>
          <p:nvPr>
            <p:ph idx="1" type="body"/>
          </p:nvPr>
        </p:nvSpPr>
        <p:spPr>
          <a:xfrm>
            <a:off x="552430" y="1719906"/>
            <a:ext cx="7499749" cy="3916317"/>
          </a:xfrm>
          <a:prstGeom prst="rect">
            <a:avLst/>
          </a:prstGeom>
          <a:noFill/>
          <a:ln>
            <a:noFill/>
          </a:ln>
        </p:spPr>
        <p:txBody>
          <a:bodyPr anchorCtr="0" anchor="t" bIns="45700" lIns="91425" spcFirstLastPara="1" rIns="91425" wrap="square" tIns="45700">
            <a:noAutofit/>
          </a:bodyPr>
          <a:lstStyle/>
          <a:p>
            <a:pPr indent="-285750" lvl="0" marL="457200" rtl="0" algn="just">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Attiecībā uz cilvēka garīgās veselības traucējumiem īpaši neaizsargāti ir bērni un jaunieši, kā arī tie, kuriem jau ir garīgās veselības problēmas.</a:t>
            </a:r>
            <a:endParaRPr sz="1800">
              <a:solidFill>
                <a:schemeClr val="dk1"/>
              </a:solidFill>
              <a:latin typeface="Calibri"/>
              <a:ea typeface="Calibri"/>
              <a:cs typeface="Calibri"/>
              <a:sym typeface="Calibri"/>
            </a:endParaRPr>
          </a:p>
          <a:p>
            <a:pPr indent="-285750" lvl="0" marL="457200" rtl="0" algn="just">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Vairāk apdraudēti ir arī tie, kam klimata pārmaiņas var atņemt iztikas avotu, vai kuru dzīvesveids ir ļoti tuvināts dabai, kas apzinās kopējo ekosistēmas apriti un tās sniegtos pakalpojumus, labumus ko daba ik dienas bez maksas nodrošina un sniedz cilvēkam, kā arī nodarbinātie, kas ir saistīti ar vides jomu un klimata pārmaiņu pētījumiem. </a:t>
            </a:r>
            <a:endParaRPr sz="1800">
              <a:solidFill>
                <a:schemeClr val="dk1"/>
              </a:solidFill>
            </a:endParaRPr>
          </a:p>
        </p:txBody>
      </p:sp>
      <p:sp>
        <p:nvSpPr>
          <p:cNvPr id="413" name="Google Shape;413;p77"/>
          <p:cNvSpPr txBox="1"/>
          <p:nvPr/>
        </p:nvSpPr>
        <p:spPr>
          <a:xfrm>
            <a:off x="941852" y="829169"/>
            <a:ext cx="7967341" cy="8091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Atsevišķas iedzīvotāju grupas, kas ir vairāk apdraudētas</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5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53" name="Google Shape;153;p51"/>
          <p:cNvSpPr txBox="1"/>
          <p:nvPr>
            <p:ph idx="1" type="body"/>
          </p:nvPr>
        </p:nvSpPr>
        <p:spPr>
          <a:xfrm>
            <a:off x="972566" y="2046865"/>
            <a:ext cx="7975889" cy="2764270"/>
          </a:xfrm>
          <a:prstGeom prst="rect">
            <a:avLst/>
          </a:prstGeom>
          <a:noFill/>
          <a:ln>
            <a:noFill/>
          </a:ln>
        </p:spPr>
        <p:txBody>
          <a:bodyPr anchorCtr="0" anchor="t" bIns="45700" lIns="91425" spcFirstLastPara="1" rIns="91425" wrap="square" tIns="45700">
            <a:noAutofit/>
          </a:bodyPr>
          <a:lstStyle/>
          <a:p>
            <a:pPr indent="0" lvl="0" marL="0" rtl="0" algn="just">
              <a:lnSpc>
                <a:spcPct val="115000"/>
              </a:lnSpc>
              <a:spcBef>
                <a:spcPts val="1000"/>
              </a:spcBef>
              <a:spcAft>
                <a:spcPts val="0"/>
              </a:spcAft>
              <a:buSzPts val="900"/>
              <a:buNone/>
            </a:pPr>
            <a:r>
              <a:rPr lang="it-IT" sz="1800">
                <a:solidFill>
                  <a:schemeClr val="dk1"/>
                </a:solidFill>
                <a:latin typeface="Calibri"/>
                <a:ea typeface="Calibri"/>
                <a:cs typeface="Calibri"/>
                <a:sym typeface="Calibri"/>
              </a:rPr>
              <a:t>Šīs mācību moduļa uzdevums ir palīdzēt izglītojamajam izprast atšķirīgos cilvēku emocionālos stāvokļus saistībā ar klimata pārmaiņām, lai spētu atbalstīt un rosināt to atbildību saistībā ar klimata pārmaiņām.</a:t>
            </a:r>
            <a:endParaRPr sz="1800">
              <a:latin typeface="Calibri"/>
              <a:ea typeface="Calibri"/>
              <a:cs typeface="Calibri"/>
              <a:sym typeface="Calibri"/>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p:txBody>
      </p:sp>
      <p:sp>
        <p:nvSpPr>
          <p:cNvPr id="154" name="Google Shape;154;p51"/>
          <p:cNvSpPr txBox="1"/>
          <p:nvPr/>
        </p:nvSpPr>
        <p:spPr>
          <a:xfrm>
            <a:off x="972586" y="1286358"/>
            <a:ext cx="46548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accent6"/>
                </a:solidFill>
                <a:latin typeface="Calibri"/>
                <a:ea typeface="Calibri"/>
                <a:cs typeface="Calibri"/>
                <a:sym typeface="Calibri"/>
              </a:rPr>
              <a:t>Mācību </a:t>
            </a:r>
            <a:r>
              <a:rPr b="1" lang="it-IT" sz="2400">
                <a:solidFill>
                  <a:schemeClr val="accent6"/>
                </a:solidFill>
                <a:latin typeface="Calibri"/>
                <a:ea typeface="Calibri"/>
                <a:cs typeface="Calibri"/>
                <a:sym typeface="Calibri"/>
              </a:rPr>
              <a:t>moduļa</a:t>
            </a:r>
            <a:r>
              <a:rPr b="1" i="0" lang="it-IT" sz="2400" u="none" cap="none" strike="noStrike">
                <a:solidFill>
                  <a:schemeClr val="accent6"/>
                </a:solidFill>
                <a:latin typeface="Calibri"/>
                <a:ea typeface="Calibri"/>
                <a:cs typeface="Calibri"/>
                <a:sym typeface="Calibri"/>
              </a:rPr>
              <a:t> uzdevums</a:t>
            </a:r>
            <a:endParaRPr b="0" i="0" sz="2400" u="none" cap="none" strike="noStrike">
              <a:solidFill>
                <a:schemeClr val="accent6"/>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1" i="0" sz="2000" u="none" cap="none" strike="noStrike">
              <a:solidFill>
                <a:schemeClr val="dk1"/>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78"/>
          <p:cNvSpPr txBox="1"/>
          <p:nvPr>
            <p:ph idx="1" type="body"/>
          </p:nvPr>
        </p:nvSpPr>
        <p:spPr>
          <a:xfrm>
            <a:off x="829225" y="1643325"/>
            <a:ext cx="8072400" cy="2414400"/>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SzPts val="900"/>
              <a:buNone/>
            </a:pPr>
            <a:r>
              <a:rPr lang="it-IT" sz="1800">
                <a:solidFill>
                  <a:schemeClr val="dk1"/>
                </a:solidFill>
                <a:latin typeface="Calibri"/>
                <a:ea typeface="Calibri"/>
                <a:cs typeface="Calibri"/>
                <a:sym typeface="Calibri"/>
              </a:rPr>
              <a:t>Klimata trauksme nav slimība, kas jāārstē, bet gan dabiska reakcija, ko var pārvērst par lietderīgu resursu. Ir būtiski virzīties uz priekšu no klimata trauksmes paralizējošajiem (norobežošanās) aspektiem. To var transformēt par līdzekli turpmākai rīcībai.</a:t>
            </a:r>
            <a:endParaRPr sz="1800">
              <a:solidFill>
                <a:schemeClr val="dk1"/>
              </a:solidFill>
              <a:latin typeface="Calibri"/>
              <a:ea typeface="Calibri"/>
              <a:cs typeface="Calibri"/>
              <a:sym typeface="Calibri"/>
            </a:endParaRPr>
          </a:p>
        </p:txBody>
      </p:sp>
      <p:sp>
        <p:nvSpPr>
          <p:cNvPr id="419" name="Google Shape;419;p78"/>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420" name="Google Shape;420;p78"/>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421" name="Google Shape;421;p78"/>
          <p:cNvSpPr/>
          <p:nvPr/>
        </p:nvSpPr>
        <p:spPr>
          <a:xfrm>
            <a:off x="9952862" y="1393556"/>
            <a:ext cx="1500053"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T</a:t>
            </a:r>
            <a:r>
              <a:rPr b="1" i="0" lang="it-IT" sz="1600" u="none" cap="none" strike="noStrike">
                <a:solidFill>
                  <a:srgbClr val="42AC32"/>
                </a:solidFill>
                <a:latin typeface="Calibri"/>
                <a:ea typeface="Calibri"/>
                <a:cs typeface="Calibri"/>
                <a:sym typeface="Calibri"/>
              </a:rPr>
              <a:t>rešā tēma: norobežošanās</a:t>
            </a:r>
            <a:endParaRPr b="1" i="0" sz="1600" u="none" cap="none" strike="noStrike">
              <a:solidFill>
                <a:srgbClr val="42AC32"/>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pic>
        <p:nvPicPr>
          <p:cNvPr id="422" name="Google Shape;422;p78"/>
          <p:cNvPicPr preferRelativeResize="0"/>
          <p:nvPr/>
        </p:nvPicPr>
        <p:blipFill rotWithShape="1">
          <a:blip r:embed="rId4">
            <a:alphaModFix/>
          </a:blip>
          <a:srcRect b="0" l="0" r="0" t="0"/>
          <a:stretch/>
        </p:blipFill>
        <p:spPr>
          <a:xfrm>
            <a:off x="3167975" y="3184224"/>
            <a:ext cx="3394902" cy="2263275"/>
          </a:xfrm>
          <a:prstGeom prst="rect">
            <a:avLst/>
          </a:prstGeom>
          <a:noFill/>
          <a:ln>
            <a:noFill/>
          </a:ln>
          <a:effectLst>
            <a:outerShdw blurRad="50800" rotWithShape="0" algn="tl" dir="2700000" dist="38100">
              <a:srgbClr val="000000">
                <a:alpha val="40000"/>
              </a:srgbClr>
            </a:outerShdw>
          </a:effectLst>
        </p:spPr>
      </p:pic>
      <p:sp>
        <p:nvSpPr>
          <p:cNvPr id="423" name="Google Shape;423;p78"/>
          <p:cNvSpPr txBox="1"/>
          <p:nvPr/>
        </p:nvSpPr>
        <p:spPr>
          <a:xfrm>
            <a:off x="829225" y="951625"/>
            <a:ext cx="8249400" cy="809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No trauksmes par klimatu līdz resursiem</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79"/>
          <p:cNvSpPr txBox="1"/>
          <p:nvPr>
            <p:ph idx="1" type="body"/>
          </p:nvPr>
        </p:nvSpPr>
        <p:spPr>
          <a:xfrm>
            <a:off x="853550" y="1534800"/>
            <a:ext cx="7869900" cy="405630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900"/>
              <a:buNone/>
            </a:pPr>
            <a:r>
              <a:rPr lang="it-IT" sz="1800">
                <a:solidFill>
                  <a:schemeClr val="dk1"/>
                </a:solidFill>
                <a:latin typeface="Calibri"/>
                <a:ea typeface="Calibri"/>
                <a:cs typeface="Calibri"/>
                <a:sym typeface="Calibri"/>
              </a:rPr>
              <a:t>(pašvadīti vai kā aktivitātes nelielās grupās )</a:t>
            </a:r>
            <a:endParaRPr sz="1800">
              <a:solidFill>
                <a:schemeClr val="dk1"/>
              </a:solidFill>
              <a:latin typeface="Calibri"/>
              <a:ea typeface="Calibri"/>
              <a:cs typeface="Calibri"/>
              <a:sym typeface="Calibri"/>
            </a:endParaRPr>
          </a:p>
          <a:p>
            <a:pPr indent="-285750" lvl="0" marL="457200" rtl="0" algn="l">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Meklēt sociālo atbalstu</a:t>
            </a:r>
            <a:endParaRPr sz="1800">
              <a:solidFill>
                <a:schemeClr val="dk1"/>
              </a:solidFill>
              <a:latin typeface="Calibri"/>
              <a:ea typeface="Calibri"/>
              <a:cs typeface="Calibri"/>
              <a:sym typeface="Calibri"/>
            </a:endParaRPr>
          </a:p>
          <a:p>
            <a:pPr indent="-285750" lvl="0" marL="457200" rtl="0" algn="l">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Uzturēt veselīgu dzīvesveidu </a:t>
            </a:r>
            <a:endParaRPr sz="1800">
              <a:solidFill>
                <a:schemeClr val="dk1"/>
              </a:solidFill>
              <a:latin typeface="Calibri"/>
              <a:ea typeface="Calibri"/>
              <a:cs typeface="Calibri"/>
              <a:sym typeface="Calibri"/>
            </a:endParaRPr>
          </a:p>
          <a:p>
            <a:pPr indent="-285750" lvl="0" marL="457200" rtl="0" algn="l">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Atjaunot sevi garīgi </a:t>
            </a:r>
            <a:endParaRPr sz="1800">
              <a:solidFill>
                <a:schemeClr val="dk1"/>
              </a:solidFill>
              <a:latin typeface="Calibri"/>
              <a:ea typeface="Calibri"/>
              <a:cs typeface="Calibri"/>
              <a:sym typeface="Calibri"/>
            </a:endParaRPr>
          </a:p>
          <a:p>
            <a:pPr indent="-285750" lvl="0" marL="457200" rtl="0" algn="l">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Izmantot daudzveidīgus problēmu risināšanas veidus, lai pārveidotu savas sajūtas</a:t>
            </a:r>
            <a:endParaRPr sz="1800">
              <a:solidFill>
                <a:schemeClr val="dk1"/>
              </a:solidFill>
              <a:latin typeface="Calibri"/>
              <a:ea typeface="Calibri"/>
              <a:cs typeface="Calibri"/>
              <a:sym typeface="Calibri"/>
            </a:endParaRPr>
          </a:p>
          <a:p>
            <a:pPr indent="-285750" lvl="0" marL="457200" rtl="0" algn="l">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Ļaut sev izjust zaudējuma sajūtas un sērot</a:t>
            </a:r>
            <a:endParaRPr sz="1800">
              <a:solidFill>
                <a:schemeClr val="dk1"/>
              </a:solidFill>
              <a:latin typeface="Calibri"/>
              <a:ea typeface="Calibri"/>
              <a:cs typeface="Calibri"/>
              <a:sym typeface="Calibri"/>
            </a:endParaRPr>
          </a:p>
          <a:p>
            <a:pPr indent="-285750" lvl="0" marL="457200" rtl="0" algn="l">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Veidot problēmu risināšanas pieeju</a:t>
            </a:r>
            <a:endParaRPr sz="1800">
              <a:solidFill>
                <a:schemeClr val="dk1"/>
              </a:solidFill>
              <a:latin typeface="Calibri"/>
              <a:ea typeface="Calibri"/>
              <a:cs typeface="Calibri"/>
              <a:sym typeface="Calibri"/>
            </a:endParaRPr>
          </a:p>
          <a:p>
            <a:pPr indent="-285750" lvl="0" marL="457200" rtl="0" algn="l">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Iesaistīties iniciatīvās</a:t>
            </a:r>
            <a:endParaRPr sz="1800">
              <a:solidFill>
                <a:schemeClr val="dk1"/>
              </a:solidFill>
              <a:latin typeface="Calibri"/>
              <a:ea typeface="Calibri"/>
              <a:cs typeface="Calibri"/>
              <a:sym typeface="Calibri"/>
            </a:endParaRPr>
          </a:p>
          <a:p>
            <a:pPr indent="-285750" lvl="0" marL="457200" rtl="0" algn="l">
              <a:lnSpc>
                <a:spcPct val="150000"/>
              </a:lnSpc>
              <a:spcBef>
                <a:spcPts val="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Ieviest atpūtas pauzes no pārmērīgas fokusēšanās uz problēmu</a:t>
            </a:r>
            <a:endParaRPr sz="1800">
              <a:solidFill>
                <a:schemeClr val="dk1"/>
              </a:solidFill>
              <a:latin typeface="Calibri"/>
              <a:ea typeface="Calibri"/>
              <a:cs typeface="Calibri"/>
              <a:sym typeface="Calibri"/>
            </a:endParaRPr>
          </a:p>
          <a:p>
            <a:pPr indent="0" lvl="0" marL="457200" rtl="0" algn="l">
              <a:lnSpc>
                <a:spcPct val="150000"/>
              </a:lnSpc>
              <a:spcBef>
                <a:spcPts val="0"/>
              </a:spcBef>
              <a:spcAft>
                <a:spcPts val="0"/>
              </a:spcAft>
              <a:buSzPts val="900"/>
              <a:buNone/>
            </a:pPr>
            <a:r>
              <a:t/>
            </a:r>
            <a:endParaRPr sz="1800"/>
          </a:p>
        </p:txBody>
      </p:sp>
      <p:sp>
        <p:nvSpPr>
          <p:cNvPr id="429" name="Google Shape;429;p79"/>
          <p:cNvSpPr txBox="1"/>
          <p:nvPr/>
        </p:nvSpPr>
        <p:spPr>
          <a:xfrm>
            <a:off x="804801" y="886469"/>
            <a:ext cx="7967400" cy="8091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Metodes, kā pārvarēt klimata pārmaiņu radīto stresu </a:t>
            </a:r>
            <a:endParaRPr b="1" i="0" sz="2400" u="none" cap="none" strike="noStrike">
              <a:solidFill>
                <a:srgbClr val="42AC32"/>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
        <p:nvSpPr>
          <p:cNvPr id="430" name="Google Shape;430;p7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431" name="Google Shape;431;p79"/>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432" name="Google Shape;432;p79"/>
          <p:cNvSpPr/>
          <p:nvPr/>
        </p:nvSpPr>
        <p:spPr>
          <a:xfrm>
            <a:off x="9952862" y="1393556"/>
            <a:ext cx="1500053"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T</a:t>
            </a:r>
            <a:r>
              <a:rPr b="1" i="0" lang="it-IT" sz="1600" u="none" cap="none" strike="noStrike">
                <a:solidFill>
                  <a:srgbClr val="42AC32"/>
                </a:solidFill>
                <a:latin typeface="Calibri"/>
                <a:ea typeface="Calibri"/>
                <a:cs typeface="Calibri"/>
                <a:sym typeface="Calibri"/>
              </a:rPr>
              <a:t>rešā tēma: norobežošanās</a:t>
            </a:r>
            <a:endParaRPr b="1" i="0" sz="1600" u="none" cap="none" strike="noStrike">
              <a:solidFill>
                <a:srgbClr val="42AC32"/>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80"/>
          <p:cNvSpPr txBox="1"/>
          <p:nvPr/>
        </p:nvSpPr>
        <p:spPr>
          <a:xfrm>
            <a:off x="739075" y="948823"/>
            <a:ext cx="7967400" cy="670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Kā pārvērst trauksmi par klimata pārmaiņām aktīvā rīcībā?</a:t>
            </a:r>
            <a:endParaRPr b="1" i="0" sz="2400" u="none" cap="none" strike="noStrike">
              <a:solidFill>
                <a:srgbClr val="42AC32"/>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a:p>
            <a:pPr indent="0" lvl="0" marL="0" marR="0" rtl="0" algn="l">
              <a:lnSpc>
                <a:spcPct val="90000"/>
              </a:lnSpc>
              <a:spcBef>
                <a:spcPts val="0"/>
              </a:spcBef>
              <a:spcAft>
                <a:spcPts val="0"/>
              </a:spcAft>
              <a:buClr>
                <a:srgbClr val="000000"/>
              </a:buClr>
              <a:buSzPts val="2800"/>
              <a:buFont typeface="Arial"/>
              <a:buNone/>
            </a:pPr>
            <a:r>
              <a:t/>
            </a:r>
            <a:endParaRPr b="1" i="0" sz="2800" u="none" cap="none" strike="noStrike">
              <a:solidFill>
                <a:srgbClr val="42AC32"/>
              </a:solidFill>
              <a:latin typeface="Montserrat"/>
              <a:ea typeface="Montserrat"/>
              <a:cs typeface="Montserrat"/>
              <a:sym typeface="Montserrat"/>
            </a:endParaRPr>
          </a:p>
        </p:txBody>
      </p:sp>
      <p:sp>
        <p:nvSpPr>
          <p:cNvPr id="438" name="Google Shape;438;p80"/>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439" name="Google Shape;439;p80"/>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440" name="Google Shape;440;p80"/>
          <p:cNvSpPr/>
          <p:nvPr/>
        </p:nvSpPr>
        <p:spPr>
          <a:xfrm>
            <a:off x="9952862" y="1393556"/>
            <a:ext cx="1500053" cy="489532"/>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T</a:t>
            </a:r>
            <a:r>
              <a:rPr b="1" i="0" lang="it-IT" sz="1600" u="none" cap="none" strike="noStrike">
                <a:solidFill>
                  <a:srgbClr val="42AC32"/>
                </a:solidFill>
                <a:latin typeface="Calibri"/>
                <a:ea typeface="Calibri"/>
                <a:cs typeface="Calibri"/>
                <a:sym typeface="Calibri"/>
              </a:rPr>
              <a:t>rešā tēma: norobežošanās</a:t>
            </a:r>
            <a:endParaRPr b="1" i="0" sz="1600" u="none" cap="none" strike="noStrike">
              <a:solidFill>
                <a:srgbClr val="42AC32"/>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pic>
        <p:nvPicPr>
          <p:cNvPr descr="Our house is on fire, so why aren’t we acting like it’s an emergency? This episode speaks to the feelings of sadness, grief and anxiety that many of us feel when faced with the enormity of the climate crisis and looks to the role of community to overcome these.&#10;&#10;Guests: Caroline Hickman, Psychotherapist and Climate Psychology Researcher, Britt Wray, Author and Climate Grief Researcher, and Mitzi Jonelle Tan, Climate Justice Activist.&#10;&#10;You can watch the episodes and directly take action via Waterbear Network: https://join.waterbear.com/&#10;&#10;This series was produced by Earthrise Studio: www.earthrise.studio" id="441" name="Google Shape;441;p80" title="How To Turn Climate Anxiety Into Action">
            <a:hlinkClick r:id="rId4"/>
          </p:cNvPr>
          <p:cNvPicPr preferRelativeResize="0"/>
          <p:nvPr/>
        </p:nvPicPr>
        <p:blipFill>
          <a:blip r:embed="rId5">
            <a:alphaModFix/>
          </a:blip>
          <a:stretch>
            <a:fillRect/>
          </a:stretch>
        </p:blipFill>
        <p:spPr>
          <a:xfrm>
            <a:off x="739075" y="1816652"/>
            <a:ext cx="6648700" cy="3739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1"/>
                                        </p:tgtEl>
                                        <p:attrNameLst>
                                          <p:attrName>style.visibility</p:attrName>
                                        </p:attrNameLst>
                                      </p:cBhvr>
                                      <p:to>
                                        <p:strVal val="visible"/>
                                      </p:to>
                                    </p:set>
                                    <p:animEffect filter="fade" transition="in">
                                      <p:cBhvr>
                                        <p:cTn dur="1000"/>
                                        <p:tgtEl>
                                          <p:spTgt spid="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81"/>
          <p:cNvSpPr txBox="1"/>
          <p:nvPr>
            <p:ph idx="1" type="body"/>
          </p:nvPr>
        </p:nvSpPr>
        <p:spPr>
          <a:xfrm>
            <a:off x="853550" y="2438401"/>
            <a:ext cx="7869900" cy="2550000"/>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Clr>
                <a:schemeClr val="dk1"/>
              </a:buClr>
              <a:buSzPts val="1100"/>
              <a:buFont typeface="Arial"/>
              <a:buNone/>
            </a:pPr>
            <a:r>
              <a:rPr lang="it-IT" sz="1800">
                <a:solidFill>
                  <a:schemeClr val="dk1"/>
                </a:solidFill>
                <a:latin typeface="Calibri"/>
                <a:ea typeface="Calibri"/>
                <a:cs typeface="Calibri"/>
                <a:sym typeface="Calibri"/>
              </a:rPr>
              <a:t>Visā pasaulē atsevišķi cilvēki iesaistās cīņā pret klimata pārmaiņām, aicinot savas valdības un uzņēmumus rīkoties, lai aizsargātu mūsu planētu un nodrošinātu, ka mums visiem ir droša vieta, ko saukt par mājām. Sākot ar aicinājumu valdībām un uzņēmumiem rīkoties, beidzot ar protesta akcijām izglītības iestādēs, vietējām iniciatīvām, piemēram, koku stādīšanu un jaunām otrreizējās pārstrādes tehnoloģijām.</a:t>
            </a:r>
            <a:endParaRPr sz="1800">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900"/>
              <a:buNone/>
            </a:pPr>
            <a:r>
              <a:t/>
            </a:r>
            <a:endParaRPr sz="1800"/>
          </a:p>
        </p:txBody>
      </p:sp>
      <p:sp>
        <p:nvSpPr>
          <p:cNvPr id="447" name="Google Shape;447;p81"/>
          <p:cNvSpPr txBox="1"/>
          <p:nvPr/>
        </p:nvSpPr>
        <p:spPr>
          <a:xfrm>
            <a:off x="756207" y="920422"/>
            <a:ext cx="7967341" cy="151797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chemeClr val="accent6"/>
                </a:solidFill>
                <a:latin typeface="Calibri"/>
                <a:ea typeface="Calibri"/>
                <a:cs typeface="Calibri"/>
                <a:sym typeface="Calibri"/>
              </a:rPr>
              <a:t>Ceturtā tēma: darbības klimata pārmaiņu mazināšanai</a:t>
            </a:r>
            <a:endParaRPr b="1" i="0" sz="2400" u="none" cap="none" strike="noStrike">
              <a:solidFill>
                <a:schemeClr val="accent6"/>
              </a:solidFill>
              <a:latin typeface="Calibri"/>
              <a:ea typeface="Calibri"/>
              <a:cs typeface="Calibri"/>
              <a:sym typeface="Calibri"/>
            </a:endParaRPr>
          </a:p>
          <a:p>
            <a:pPr indent="0" lvl="0" marL="0" marR="0" rtl="0" algn="just">
              <a:lnSpc>
                <a:spcPct val="90000"/>
              </a:lnSpc>
              <a:spcBef>
                <a:spcPts val="0"/>
              </a:spcBef>
              <a:spcAft>
                <a:spcPts val="0"/>
              </a:spcAft>
              <a:buClr>
                <a:schemeClr val="dk1"/>
              </a:buClr>
              <a:buSzPts val="1100"/>
              <a:buFont typeface="Arial"/>
              <a:buNone/>
            </a:pPr>
            <a:r>
              <a:rPr b="1" i="0" lang="it-IT" sz="2400" u="none" cap="none" strike="noStrike">
                <a:solidFill>
                  <a:schemeClr val="accent6"/>
                </a:solidFill>
                <a:latin typeface="Calibri"/>
                <a:ea typeface="Calibri"/>
                <a:cs typeface="Calibri"/>
                <a:sym typeface="Calibri"/>
              </a:rPr>
              <a:t>Visa veida apzinātas personiskas un kolektīvas darbības, kas tiek veiktas, reaģējot uz klimata pārmaiņām</a:t>
            </a:r>
            <a:r>
              <a:rPr b="1" i="0" lang="it-IT" sz="2400" u="none" cap="none" strike="noStrike">
                <a:solidFill>
                  <a:schemeClr val="lt1"/>
                </a:solidFill>
                <a:latin typeface="Calibri"/>
                <a:ea typeface="Calibri"/>
                <a:cs typeface="Calibri"/>
                <a:sym typeface="Calibri"/>
              </a:rPr>
              <a:t> uz klimata pārmaiņām</a:t>
            </a:r>
            <a:endParaRPr b="1" i="0" sz="2400" u="none" cap="none" strike="noStrike">
              <a:solidFill>
                <a:schemeClr val="lt1"/>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t/>
            </a:r>
            <a:endParaRPr b="1" i="0" sz="2400" u="none" cap="none" strike="noStrike">
              <a:solidFill>
                <a:schemeClr val="lt1"/>
              </a:solidFill>
              <a:latin typeface="Calibri"/>
              <a:ea typeface="Calibri"/>
              <a:cs typeface="Calibri"/>
              <a:sym typeface="Calibri"/>
            </a:endParaRPr>
          </a:p>
        </p:txBody>
      </p:sp>
      <p:sp>
        <p:nvSpPr>
          <p:cNvPr id="448" name="Google Shape;448;p8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449" name="Google Shape;449;p81"/>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450" name="Google Shape;450;p81"/>
          <p:cNvSpPr/>
          <p:nvPr/>
        </p:nvSpPr>
        <p:spPr>
          <a:xfrm>
            <a:off x="9952862" y="1323833"/>
            <a:ext cx="1500053" cy="777921"/>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1400" u="none" cap="none" strike="noStrike">
                <a:solidFill>
                  <a:schemeClr val="accent6"/>
                </a:solidFill>
                <a:latin typeface="Calibri"/>
                <a:ea typeface="Calibri"/>
                <a:cs typeface="Calibri"/>
                <a:sym typeface="Calibri"/>
              </a:rPr>
              <a:t>Ceturtā tēma: darbības klimata pārmaiņu mazināšanai</a:t>
            </a:r>
            <a:endParaRPr b="0" i="0" sz="400" u="none" cap="none" strike="noStrike">
              <a:solidFill>
                <a:srgbClr val="000000"/>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82"/>
          <p:cNvSpPr txBox="1"/>
          <p:nvPr/>
        </p:nvSpPr>
        <p:spPr>
          <a:xfrm>
            <a:off x="756207" y="920422"/>
            <a:ext cx="7967341" cy="73095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2400" u="none" cap="none" strike="noStrike">
                <a:solidFill>
                  <a:srgbClr val="42AC32"/>
                </a:solidFill>
                <a:latin typeface="Calibri"/>
                <a:ea typeface="Calibri"/>
                <a:cs typeface="Calibri"/>
                <a:sym typeface="Calibri"/>
              </a:rPr>
              <a:t>Kā rast sevī prieku saistībā ar rīcību klimata pārmaiņu mazināšanai?</a:t>
            </a:r>
            <a:endParaRPr b="1" i="0" sz="24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
        <p:nvSpPr>
          <p:cNvPr id="456" name="Google Shape;456;p8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457" name="Google Shape;457;p82"/>
          <p:cNvPicPr preferRelativeResize="0"/>
          <p:nvPr/>
        </p:nvPicPr>
        <p:blipFill rotWithShape="1">
          <a:blip r:embed="rId3">
            <a:alphaModFix/>
          </a:blip>
          <a:srcRect b="0" l="0" r="0" t="0"/>
          <a:stretch/>
        </p:blipFill>
        <p:spPr>
          <a:xfrm>
            <a:off x="9766208" y="654094"/>
            <a:ext cx="1873362" cy="1968457"/>
          </a:xfrm>
          <a:prstGeom prst="rect">
            <a:avLst/>
          </a:prstGeom>
          <a:noFill/>
          <a:ln>
            <a:noFill/>
          </a:ln>
        </p:spPr>
      </p:pic>
      <p:sp>
        <p:nvSpPr>
          <p:cNvPr id="458" name="Google Shape;458;p82"/>
          <p:cNvSpPr/>
          <p:nvPr/>
        </p:nvSpPr>
        <p:spPr>
          <a:xfrm>
            <a:off x="9952862" y="1323833"/>
            <a:ext cx="1500053" cy="777921"/>
          </a:xfrm>
          <a:custGeom>
            <a:rect b="b" l="l" r="r" t="t"/>
            <a:pathLst>
              <a:path extrusionOk="0" h="694102" w="1770045">
                <a:moveTo>
                  <a:pt x="0" y="0"/>
                </a:moveTo>
                <a:lnTo>
                  <a:pt x="1770045" y="0"/>
                </a:lnTo>
                <a:lnTo>
                  <a:pt x="1770045" y="694102"/>
                </a:lnTo>
                <a:lnTo>
                  <a:pt x="0" y="694102"/>
                </a:lnTo>
                <a:lnTo>
                  <a:pt x="0" y="0"/>
                </a:lnTo>
                <a:close/>
              </a:path>
            </a:pathLst>
          </a:custGeom>
          <a:noFill/>
          <a:ln cap="flat" cmpd="sng" w="952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100"/>
              <a:buFont typeface="Arial"/>
              <a:buNone/>
            </a:pPr>
            <a:r>
              <a:rPr b="1" i="0" lang="it-IT" sz="1400" u="none" cap="none" strike="noStrike">
                <a:solidFill>
                  <a:schemeClr val="accent6"/>
                </a:solidFill>
                <a:latin typeface="Calibri"/>
                <a:ea typeface="Calibri"/>
                <a:cs typeface="Calibri"/>
                <a:sym typeface="Calibri"/>
              </a:rPr>
              <a:t>Ceturtā tēma: darbības klimata pārmaiņu mazināšanai</a:t>
            </a:r>
            <a:endParaRPr b="0" i="0" sz="4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42AC32"/>
              </a:solidFill>
              <a:latin typeface="Helvetica Neue"/>
              <a:ea typeface="Helvetica Neue"/>
              <a:cs typeface="Helvetica Neue"/>
              <a:sym typeface="Helvetica Neue"/>
            </a:endParaRPr>
          </a:p>
        </p:txBody>
      </p:sp>
      <p:pic>
        <p:nvPicPr>
          <p:cNvPr descr="We can all play a role in the climate movement by tapping into our skills, resources and networks in ways that bring us satisfaction, says climate leader Ayana Elizabeth Johnson. She suggests drawing a Venn diagram to map these questions: What are you good at? What is the work that needs doing? And what brings you joy? Where your answers intersect is where you should put your climate action effort. “Averting climate catastrophe: this is the work of our lifetimes,” Johnson says.&#10;&#10;If you love watching TED Talks like this one, become a TED Member to support our mission of spreading ideas: http://ted.com/membership&#10;&#10;Follow TED! &#10;Twitter: http://twitter.com/TEDTalks&#10;Instagram: https://www.instagram.com/ted&#10;Facebook: http://facebook.com/TED&#10;LinkedIn: https://www.linkedin.com/company/ted-conferences&#10;TikTok: https://www.tiktok.com/@tedtoks&#10;&#10;The TED Talks channel features talks, performances and original series from the world's leading thinkers and doers. Subscribe to our channel for videos on Technology, Entertainment and Design — plus science, business, global issues, the arts and more. Visit http://TED.com to get our entire library of TED Talks, transcripts, translations, personalized talk recommendations and more.&#10;&#10;Watch more: https://go.ted.com/ayanaelizabethjohnson22&#10;&#10;https://youtu.be/VsOJR40M0as&#10;&#10;TED's videos may be used for non-commercial purposes under a Creative Commons License, Attribution–Non Commercial–No Derivatives (or the CC BY – NC – ND 4.0 International) and in accordance with our TED Talks Usage Policy (https://www.ted.com/about/our-organization/our-policies-terms/ted-talks-usage-policy). For more information on using TED for commercial purposes (e.g. employee learning, in a film or online course), please submit a Media Request at https://media-requests.ted.com&#10;&#10;#TED #TEDTalks #AyanaElizabethJohnson" id="459" name="Google Shape;459;p82" title="How to Find Joy in Climate Action | Ayana Elizabeth Johnson | TED">
            <a:hlinkClick r:id="rId4"/>
          </p:cNvPr>
          <p:cNvPicPr preferRelativeResize="0"/>
          <p:nvPr/>
        </p:nvPicPr>
        <p:blipFill>
          <a:blip r:embed="rId5">
            <a:alphaModFix/>
          </a:blip>
          <a:stretch>
            <a:fillRect/>
          </a:stretch>
        </p:blipFill>
        <p:spPr>
          <a:xfrm>
            <a:off x="756200" y="1923575"/>
            <a:ext cx="6583950" cy="3301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9"/>
                                        </p:tgtEl>
                                        <p:attrNameLst>
                                          <p:attrName>style.visibility</p:attrName>
                                        </p:attrNameLst>
                                      </p:cBhvr>
                                      <p:to>
                                        <p:strVal val="visible"/>
                                      </p:to>
                                    </p:set>
                                    <p:animEffect filter="fade" transition="in">
                                      <p:cBhvr>
                                        <p:cTn dur="1000"/>
                                        <p:tgtEl>
                                          <p:spTgt spid="4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8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465" name="Google Shape;465;p83"/>
          <p:cNvSpPr txBox="1"/>
          <p:nvPr>
            <p:ph type="title"/>
          </p:nvPr>
        </p:nvSpPr>
        <p:spPr>
          <a:xfrm>
            <a:off x="904810" y="2160660"/>
            <a:ext cx="5191119" cy="1508126"/>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Clr>
                <a:schemeClr val="dk1"/>
              </a:buClr>
              <a:buSzPts val="1100"/>
              <a:buFont typeface="Arial"/>
              <a:buNone/>
            </a:pPr>
            <a:r>
              <a:rPr lang="it-IT" sz="2400">
                <a:solidFill>
                  <a:schemeClr val="dk2"/>
                </a:solidFill>
                <a:latin typeface="Calibri"/>
                <a:ea typeface="Calibri"/>
                <a:cs typeface="Calibri"/>
                <a:sym typeface="Calibri"/>
              </a:rPr>
              <a:t>Kā rast sevī prieku saistībā ar rīcību klimata pārmaiņu mazināšanai?</a:t>
            </a:r>
            <a:endParaRPr sz="2400">
              <a:solidFill>
                <a:schemeClr val="dk2"/>
              </a:solidFill>
              <a:latin typeface="Calibri"/>
              <a:ea typeface="Calibri"/>
              <a:cs typeface="Calibri"/>
              <a:sym typeface="Calibri"/>
            </a:endParaRPr>
          </a:p>
          <a:p>
            <a:pPr indent="0" lvl="0" marL="0" marR="0" rtl="0" algn="l">
              <a:lnSpc>
                <a:spcPct val="100000"/>
              </a:lnSpc>
              <a:spcBef>
                <a:spcPts val="0"/>
              </a:spcBef>
              <a:spcAft>
                <a:spcPts val="0"/>
              </a:spcAft>
              <a:buClr>
                <a:schemeClr val="lt1"/>
              </a:buClr>
              <a:buSzPts val="2800"/>
              <a:buFont typeface="Montserrat"/>
              <a:buNone/>
            </a:pPr>
            <a:r>
              <a:t/>
            </a:r>
            <a:endParaRPr sz="2400"/>
          </a:p>
        </p:txBody>
      </p:sp>
      <p:sp>
        <p:nvSpPr>
          <p:cNvPr id="466" name="Google Shape;466;p83"/>
          <p:cNvSpPr/>
          <p:nvPr/>
        </p:nvSpPr>
        <p:spPr>
          <a:xfrm>
            <a:off x="7030098" y="885858"/>
            <a:ext cx="4399902" cy="5086286"/>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467" name="Google Shape;467;p83"/>
          <p:cNvGrpSpPr/>
          <p:nvPr/>
        </p:nvGrpSpPr>
        <p:grpSpPr>
          <a:xfrm>
            <a:off x="6084964" y="1023853"/>
            <a:ext cx="5086286" cy="4800705"/>
            <a:chOff x="505846" y="142790"/>
            <a:chExt cx="5086286" cy="4800705"/>
          </a:xfrm>
        </p:grpSpPr>
        <p:sp>
          <p:nvSpPr>
            <p:cNvPr id="468" name="Google Shape;468;p83"/>
            <p:cNvSpPr/>
            <p:nvPr/>
          </p:nvSpPr>
          <p:spPr>
            <a:xfrm>
              <a:off x="1571849" y="142790"/>
              <a:ext cx="2954280" cy="2954280"/>
            </a:xfrm>
            <a:prstGeom prst="ellipse">
              <a:avLst/>
            </a:prstGeom>
            <a:solidFill>
              <a:schemeClr val="lt1"/>
            </a:solidFill>
            <a:ln cap="flat" cmpd="sng" w="38100">
              <a:solidFill>
                <a:srgbClr val="659C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83"/>
            <p:cNvSpPr txBox="1"/>
            <p:nvPr/>
          </p:nvSpPr>
          <p:spPr>
            <a:xfrm>
              <a:off x="1965753" y="529589"/>
              <a:ext cx="2166600" cy="13293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100"/>
                <a:buFont typeface="Arial"/>
                <a:buNone/>
              </a:pPr>
              <a:r>
                <a:t/>
              </a:r>
              <a:endParaRPr b="1" i="0" sz="2000" u="none" cap="none" strike="noStrike">
                <a:solidFill>
                  <a:srgbClr val="42AC32"/>
                </a:solidFill>
                <a:latin typeface="Helvetica Neue"/>
                <a:ea typeface="Helvetica Neue"/>
                <a:cs typeface="Helvetica Neue"/>
                <a:sym typeface="Helvetica Neue"/>
              </a:endParaRPr>
            </a:p>
            <a:p>
              <a:pPr indent="0" lvl="0" marL="0" marR="0" rtl="0" algn="ctr">
                <a:lnSpc>
                  <a:spcPct val="90000"/>
                </a:lnSpc>
                <a:spcBef>
                  <a:spcPts val="0"/>
                </a:spcBef>
                <a:spcAft>
                  <a:spcPts val="0"/>
                </a:spcAft>
                <a:buClr>
                  <a:schemeClr val="dk1"/>
                </a:buClr>
                <a:buSzPts val="1100"/>
                <a:buFont typeface="Arial"/>
                <a:buNone/>
              </a:pPr>
              <a:r>
                <a:rPr b="1" i="0" lang="it-IT" sz="1800" u="none" cap="none" strike="noStrike">
                  <a:solidFill>
                    <a:srgbClr val="42AC32"/>
                  </a:solidFill>
                  <a:latin typeface="Calibri"/>
                  <a:ea typeface="Calibri"/>
                  <a:cs typeface="Calibri"/>
                  <a:sym typeface="Calibri"/>
                </a:rPr>
                <a:t>Kas Jums sagādā prieku?</a:t>
              </a:r>
              <a:endParaRPr b="1" i="0" sz="1800" u="none" cap="none" strike="noStrike">
                <a:solidFill>
                  <a:srgbClr val="42AC32"/>
                </a:solidFill>
                <a:latin typeface="Calibri"/>
                <a:ea typeface="Calibri"/>
                <a:cs typeface="Calibri"/>
                <a:sym typeface="Calibri"/>
              </a:endParaRPr>
            </a:p>
            <a:p>
              <a:pPr indent="0" lvl="0" marL="0" marR="0" rtl="0" algn="ctr">
                <a:lnSpc>
                  <a:spcPct val="90000"/>
                </a:lnSpc>
                <a:spcBef>
                  <a:spcPts val="700"/>
                </a:spcBef>
                <a:spcAft>
                  <a:spcPts val="0"/>
                </a:spcAft>
                <a:buClr>
                  <a:srgbClr val="000000"/>
                </a:buClr>
                <a:buSzPts val="1800"/>
                <a:buFont typeface="Arial"/>
                <a:buNone/>
              </a:pPr>
              <a:r>
                <a:rPr b="0" i="0" lang="it-IT" sz="1800" u="none" cap="none" strike="noStrike">
                  <a:solidFill>
                    <a:srgbClr val="42AC32"/>
                  </a:solidFill>
                  <a:latin typeface="Helvetica Neue"/>
                  <a:ea typeface="Helvetica Neue"/>
                  <a:cs typeface="Helvetica Neue"/>
                  <a:sym typeface="Helvetica Neue"/>
                </a:rPr>
                <a:t>Gandarījuma un prieka avoti</a:t>
              </a:r>
              <a:endParaRPr b="0" i="0" sz="1400" u="none" cap="none" strike="noStrike">
                <a:solidFill>
                  <a:srgbClr val="000000"/>
                </a:solidFill>
                <a:latin typeface="Arial"/>
                <a:ea typeface="Arial"/>
                <a:cs typeface="Arial"/>
                <a:sym typeface="Arial"/>
              </a:endParaRPr>
            </a:p>
          </p:txBody>
        </p:sp>
        <p:sp>
          <p:nvSpPr>
            <p:cNvPr id="470" name="Google Shape;470;p83"/>
            <p:cNvSpPr/>
            <p:nvPr/>
          </p:nvSpPr>
          <p:spPr>
            <a:xfrm>
              <a:off x="2637852" y="1989215"/>
              <a:ext cx="2954280" cy="2954280"/>
            </a:xfrm>
            <a:prstGeom prst="ellipse">
              <a:avLst/>
            </a:prstGeom>
            <a:solidFill>
              <a:schemeClr val="lt1">
                <a:alpha val="49411"/>
              </a:schemeClr>
            </a:solidFill>
            <a:ln cap="flat" cmpd="sng" w="38100">
              <a:solidFill>
                <a:srgbClr val="659C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83"/>
            <p:cNvSpPr txBox="1"/>
            <p:nvPr/>
          </p:nvSpPr>
          <p:spPr>
            <a:xfrm>
              <a:off x="3999507" y="2281437"/>
              <a:ext cx="1314600" cy="2409000"/>
            </a:xfrm>
            <a:prstGeom prst="rect">
              <a:avLst/>
            </a:prstGeom>
            <a:noFill/>
            <a:ln>
              <a:noFill/>
            </a:ln>
          </p:spPr>
          <p:txBody>
            <a:bodyPr anchorCtr="0" anchor="b" bIns="0" lIns="0" spcFirstLastPara="1" rIns="0" wrap="square" tIns="0">
              <a:noAutofit/>
            </a:bodyPr>
            <a:lstStyle/>
            <a:p>
              <a:pPr indent="0" lvl="0" marL="0" marR="0" rtl="0" algn="ctr">
                <a:lnSpc>
                  <a:spcPct val="90000"/>
                </a:lnSpc>
                <a:spcBef>
                  <a:spcPts val="0"/>
                </a:spcBef>
                <a:spcAft>
                  <a:spcPts val="0"/>
                </a:spcAft>
                <a:buClr>
                  <a:srgbClr val="000000"/>
                </a:buClr>
                <a:buSzPts val="2000"/>
                <a:buFont typeface="Arial"/>
                <a:buNone/>
              </a:pPr>
              <a:r>
                <a:t/>
              </a:r>
              <a:endParaRPr b="1" i="0" sz="2000" u="none" cap="none" strike="noStrike">
                <a:solidFill>
                  <a:srgbClr val="42AC32"/>
                </a:solidFill>
                <a:latin typeface="Helvetica Neue"/>
                <a:ea typeface="Helvetica Neue"/>
                <a:cs typeface="Helvetica Neue"/>
                <a:sym typeface="Helvetica Neue"/>
              </a:endParaRPr>
            </a:p>
            <a:p>
              <a:pPr indent="0" lvl="0" marL="0" marR="0" rtl="0" algn="ctr">
                <a:lnSpc>
                  <a:spcPct val="90000"/>
                </a:lnSpc>
                <a:spcBef>
                  <a:spcPts val="700"/>
                </a:spcBef>
                <a:spcAft>
                  <a:spcPts val="0"/>
                </a:spcAft>
                <a:buClr>
                  <a:srgbClr val="000000"/>
                </a:buClr>
                <a:buSzPts val="2000"/>
                <a:buFont typeface="Arial"/>
                <a:buNone/>
              </a:pPr>
              <a:r>
                <a:t/>
              </a:r>
              <a:endParaRPr b="1" i="0" sz="2000" u="none" cap="none" strike="noStrike">
                <a:solidFill>
                  <a:srgbClr val="42AC32"/>
                </a:solidFill>
                <a:latin typeface="Helvetica Neue"/>
                <a:ea typeface="Helvetica Neue"/>
                <a:cs typeface="Helvetica Neue"/>
                <a:sym typeface="Helvetica Neue"/>
              </a:endParaRPr>
            </a:p>
            <a:p>
              <a:pPr indent="0" lvl="0" marL="0" marR="0" rtl="0" algn="ctr">
                <a:lnSpc>
                  <a:spcPct val="90000"/>
                </a:lnSpc>
                <a:spcBef>
                  <a:spcPts val="700"/>
                </a:spcBef>
                <a:spcAft>
                  <a:spcPts val="0"/>
                </a:spcAft>
                <a:buClr>
                  <a:srgbClr val="000000"/>
                </a:buClr>
                <a:buSzPts val="2000"/>
                <a:buFont typeface="Arial"/>
                <a:buNone/>
              </a:pPr>
              <a:r>
                <a:rPr b="1" i="0" lang="it-IT" sz="1800" u="none" cap="none" strike="noStrike">
                  <a:solidFill>
                    <a:srgbClr val="42AC32"/>
                  </a:solidFill>
                  <a:latin typeface="Calibri"/>
                  <a:ea typeface="Calibri"/>
                  <a:cs typeface="Calibri"/>
                  <a:sym typeface="Calibri"/>
                </a:rPr>
                <a:t>Kādi uzdevumi veicami?</a:t>
              </a:r>
              <a:endParaRPr b="0" i="0" sz="1800" u="none" cap="none" strike="noStrike">
                <a:solidFill>
                  <a:srgbClr val="000000"/>
                </a:solidFill>
                <a:latin typeface="Calibri"/>
                <a:ea typeface="Calibri"/>
                <a:cs typeface="Calibri"/>
                <a:sym typeface="Calibri"/>
              </a:endParaRPr>
            </a:p>
            <a:p>
              <a:pPr indent="0" lvl="0" marL="0" marR="0" rtl="0" algn="ctr">
                <a:lnSpc>
                  <a:spcPct val="90000"/>
                </a:lnSpc>
                <a:spcBef>
                  <a:spcPts val="700"/>
                </a:spcBef>
                <a:spcAft>
                  <a:spcPts val="0"/>
                </a:spcAft>
                <a:buClr>
                  <a:srgbClr val="000000"/>
                </a:buClr>
                <a:buSzPts val="1800"/>
                <a:buFont typeface="Arial"/>
                <a:buNone/>
              </a:pPr>
              <a:r>
                <a:rPr b="0" i="0" lang="it-IT" sz="1800" u="none" cap="none" strike="noStrike">
                  <a:solidFill>
                    <a:srgbClr val="42AC32"/>
                  </a:solidFill>
                  <a:latin typeface="Calibri"/>
                  <a:ea typeface="Calibri"/>
                  <a:cs typeface="Calibri"/>
                  <a:sym typeface="Calibri"/>
                </a:rPr>
                <a:t>Klimata un tiesiskuma jomā iespējamie risinājumi</a:t>
              </a:r>
              <a:endParaRPr b="0" i="0" sz="1800" u="none" cap="none" strike="noStrike">
                <a:solidFill>
                  <a:srgbClr val="000000"/>
                </a:solidFill>
                <a:latin typeface="Calibri"/>
                <a:ea typeface="Calibri"/>
                <a:cs typeface="Calibri"/>
                <a:sym typeface="Calibri"/>
              </a:endParaRPr>
            </a:p>
            <a:p>
              <a:pPr indent="0" lvl="0" marL="0" marR="0" rtl="0" algn="ctr">
                <a:lnSpc>
                  <a:spcPct val="90000"/>
                </a:lnSpc>
                <a:spcBef>
                  <a:spcPts val="630"/>
                </a:spcBef>
                <a:spcAft>
                  <a:spcPts val="0"/>
                </a:spcAft>
                <a:buClr>
                  <a:srgbClr val="000000"/>
                </a:buClr>
                <a:buSzPts val="1800"/>
                <a:buFont typeface="Arial"/>
                <a:buNone/>
              </a:pPr>
              <a:r>
                <a:t/>
              </a:r>
              <a:endParaRPr b="1" i="0" sz="1800" u="none" cap="none" strike="noStrike">
                <a:solidFill>
                  <a:srgbClr val="42AC32"/>
                </a:solidFill>
                <a:latin typeface="Arial"/>
                <a:ea typeface="Arial"/>
                <a:cs typeface="Arial"/>
                <a:sym typeface="Arial"/>
              </a:endParaRPr>
            </a:p>
          </p:txBody>
        </p:sp>
        <p:sp>
          <p:nvSpPr>
            <p:cNvPr id="472" name="Google Shape;472;p83"/>
            <p:cNvSpPr/>
            <p:nvPr/>
          </p:nvSpPr>
          <p:spPr>
            <a:xfrm>
              <a:off x="505846" y="1989215"/>
              <a:ext cx="2954280" cy="2954280"/>
            </a:xfrm>
            <a:prstGeom prst="ellipse">
              <a:avLst/>
            </a:prstGeom>
            <a:solidFill>
              <a:schemeClr val="lt1">
                <a:alpha val="49411"/>
              </a:schemeClr>
            </a:solidFill>
            <a:ln cap="flat" cmpd="sng" w="38100">
              <a:solidFill>
                <a:srgbClr val="659C4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83"/>
            <p:cNvSpPr txBox="1"/>
            <p:nvPr/>
          </p:nvSpPr>
          <p:spPr>
            <a:xfrm>
              <a:off x="784041" y="2752404"/>
              <a:ext cx="1772568" cy="162485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2000"/>
                <a:buFont typeface="Arial"/>
                <a:buNone/>
              </a:pPr>
              <a:r>
                <a:rPr b="1" i="0" lang="it-IT" sz="1800" u="none" cap="none" strike="noStrike">
                  <a:solidFill>
                    <a:srgbClr val="42AC32"/>
                  </a:solidFill>
                  <a:latin typeface="Calibri"/>
                  <a:ea typeface="Calibri"/>
                  <a:cs typeface="Calibri"/>
                  <a:sym typeface="Calibri"/>
                </a:rPr>
                <a:t>Kas Jums padodas?</a:t>
              </a:r>
              <a:endParaRPr b="0" i="0" sz="1800" u="none" cap="none" strike="noStrike">
                <a:solidFill>
                  <a:srgbClr val="000000"/>
                </a:solidFill>
                <a:latin typeface="Calibri"/>
                <a:ea typeface="Calibri"/>
                <a:cs typeface="Calibri"/>
                <a:sym typeface="Calibri"/>
              </a:endParaRPr>
            </a:p>
            <a:p>
              <a:pPr indent="0" lvl="0" marL="0" marR="0" rtl="0" algn="ctr">
                <a:lnSpc>
                  <a:spcPct val="90000"/>
                </a:lnSpc>
                <a:spcBef>
                  <a:spcPts val="700"/>
                </a:spcBef>
                <a:spcAft>
                  <a:spcPts val="0"/>
                </a:spcAft>
                <a:buClr>
                  <a:srgbClr val="000000"/>
                </a:buClr>
                <a:buSzPts val="1800"/>
                <a:buFont typeface="Arial"/>
                <a:buNone/>
              </a:pPr>
              <a:r>
                <a:rPr b="0" i="0" lang="it-IT" sz="1800" u="none" cap="none" strike="noStrike">
                  <a:solidFill>
                    <a:srgbClr val="42AC32"/>
                  </a:solidFill>
                  <a:latin typeface="Calibri"/>
                  <a:ea typeface="Calibri"/>
                  <a:cs typeface="Calibri"/>
                  <a:sym typeface="Calibri"/>
                </a:rPr>
                <a:t>Jūsu prasmes, resursi un sadarbības tīkli</a:t>
              </a:r>
              <a:endParaRPr b="0" i="0" sz="1800" u="none" cap="none" strike="noStrike">
                <a:solidFill>
                  <a:srgbClr val="000000"/>
                </a:solidFill>
                <a:latin typeface="Calibri"/>
                <a:ea typeface="Calibri"/>
                <a:cs typeface="Calibri"/>
                <a:sym typeface="Calibri"/>
              </a:endParaRPr>
            </a:p>
          </p:txBody>
        </p:sp>
      </p:grpSp>
      <p:sp>
        <p:nvSpPr>
          <p:cNvPr id="474" name="Google Shape;474;p83"/>
          <p:cNvSpPr txBox="1"/>
          <p:nvPr/>
        </p:nvSpPr>
        <p:spPr>
          <a:xfrm>
            <a:off x="762000" y="1090591"/>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Arial"/>
              <a:buNone/>
            </a:pPr>
            <a:r>
              <a:t/>
            </a:r>
            <a:endParaRPr b="1" i="0" sz="2800" u="none" cap="none" strike="noStrike">
              <a:solidFill>
                <a:srgbClr val="42AC32"/>
              </a:solidFill>
              <a:latin typeface="Montserrat"/>
              <a:ea typeface="Montserrat"/>
              <a:cs typeface="Montserrat"/>
              <a:sym typeface="Montserrat"/>
            </a:endParaRPr>
          </a:p>
        </p:txBody>
      </p:sp>
      <p:sp>
        <p:nvSpPr>
          <p:cNvPr id="475" name="Google Shape;475;p83"/>
          <p:cNvSpPr/>
          <p:nvPr/>
        </p:nvSpPr>
        <p:spPr>
          <a:xfrm>
            <a:off x="7890645" y="2914723"/>
            <a:ext cx="1474923" cy="1408469"/>
          </a:xfrm>
          <a:prstGeom prst="heart">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it-IT" sz="1800" u="none" cap="none" strike="noStrike">
                <a:solidFill>
                  <a:srgbClr val="42AC32"/>
                </a:solidFill>
                <a:latin typeface="Helvetica Neue"/>
                <a:ea typeface="Helvetica Neue"/>
                <a:cs typeface="Helvetica Neue"/>
                <a:sym typeface="Helvetica Neue"/>
              </a:rPr>
              <a:t>Jūsu rīcība!</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84"/>
          <p:cNvSpPr txBox="1"/>
          <p:nvPr>
            <p:ph idx="1" type="body"/>
          </p:nvPr>
        </p:nvSpPr>
        <p:spPr>
          <a:xfrm>
            <a:off x="904800" y="1599900"/>
            <a:ext cx="7611900" cy="1356000"/>
          </a:xfrm>
          <a:prstGeom prst="rect">
            <a:avLst/>
          </a:prstGeom>
          <a:noFill/>
          <a:ln>
            <a:noFill/>
          </a:ln>
        </p:spPr>
        <p:txBody>
          <a:bodyPr anchorCtr="0" anchor="t" bIns="45700" lIns="91425" spcFirstLastPara="1" rIns="91425" wrap="square" tIns="45700">
            <a:noAutofit/>
          </a:bodyPr>
          <a:lstStyle/>
          <a:p>
            <a:pPr indent="0" lvl="0" marL="0" rtl="0" algn="just">
              <a:lnSpc>
                <a:spcPct val="150000"/>
              </a:lnSpc>
              <a:spcBef>
                <a:spcPts val="0"/>
              </a:spcBef>
              <a:spcAft>
                <a:spcPts val="0"/>
              </a:spcAft>
              <a:buSzPts val="900"/>
              <a:buNone/>
            </a:pPr>
            <a:r>
              <a:rPr lang="it-IT" sz="1800">
                <a:solidFill>
                  <a:schemeClr val="dk1"/>
                </a:solidFill>
                <a:latin typeface="Calibri"/>
                <a:ea typeface="Calibri"/>
                <a:cs typeface="Calibri"/>
                <a:sym typeface="Calibri"/>
              </a:rPr>
              <a:t>Mēs noskaidrojām, cik liela nozīme lēmumu pieņemšanā ir cilvēka emocijām un reakcijām. Arī to, ka cilvēku emocijas un izpratne par klimata pārmaiņām ir atšķirīgas, kas ietekmē rīcību un atbildību šajā lielajā klimata pārmaiņu procesā. Turpmāk Jūs pratīsiet orientēties, kas ir Jūsu sarunu biedrs, vai viņš ir klimata apātiķis, noliedzējs, vai sarunu biedrs ir norobežojies, vai arī viņš ir klimata aktīvists. Katrā no iepriekš minētajiem gadījumiem ir iespējams noteikt tālāko rīcību, kā uzturēt draudzīgu sarunu un tajā pašā laikā paust savu viedokli, ka ir svarīgi būt atbildīgam par klimatu.</a:t>
            </a:r>
            <a:endParaRPr sz="1800">
              <a:solidFill>
                <a:schemeClr val="dk1"/>
              </a:solidFill>
              <a:latin typeface="Calibri"/>
              <a:ea typeface="Calibri"/>
              <a:cs typeface="Calibri"/>
              <a:sym typeface="Calibri"/>
            </a:endParaRPr>
          </a:p>
        </p:txBody>
      </p:sp>
      <p:sp>
        <p:nvSpPr>
          <p:cNvPr id="481" name="Google Shape;481;p84"/>
          <p:cNvSpPr txBox="1"/>
          <p:nvPr/>
        </p:nvSpPr>
        <p:spPr>
          <a:xfrm>
            <a:off x="904800" y="944925"/>
            <a:ext cx="6345000" cy="4272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Ko Jūs varat darīt tieši tagad?</a:t>
            </a:r>
            <a:endParaRPr b="1" i="0" sz="2400" u="none" cap="none" strike="noStrike">
              <a:solidFill>
                <a:srgbClr val="42AC32"/>
              </a:solidFill>
              <a:latin typeface="Calibri"/>
              <a:ea typeface="Calibri"/>
              <a:cs typeface="Calibri"/>
              <a:sym typeface="Calibri"/>
            </a:endParaRPr>
          </a:p>
        </p:txBody>
      </p:sp>
      <p:sp>
        <p:nvSpPr>
          <p:cNvPr id="482" name="Google Shape;482;p8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p85"/>
          <p:cNvSpPr txBox="1"/>
          <p:nvPr>
            <p:ph idx="1" type="body"/>
          </p:nvPr>
        </p:nvSpPr>
        <p:spPr>
          <a:xfrm>
            <a:off x="846096" y="1620714"/>
            <a:ext cx="7698863" cy="3285983"/>
          </a:xfrm>
          <a:prstGeom prst="rect">
            <a:avLst/>
          </a:prstGeom>
          <a:noFill/>
          <a:ln>
            <a:noFill/>
          </a:ln>
        </p:spPr>
        <p:txBody>
          <a:bodyPr anchorCtr="0" anchor="t" bIns="45700" lIns="91425" spcFirstLastPara="1" rIns="91425" wrap="square" tIns="45700">
            <a:noAutofit/>
          </a:bodyPr>
          <a:lstStyle/>
          <a:p>
            <a:pPr indent="0" lvl="0" marL="0" rtl="0" algn="l">
              <a:lnSpc>
                <a:spcPct val="200000"/>
              </a:lnSpc>
              <a:spcBef>
                <a:spcPts val="0"/>
              </a:spcBef>
              <a:spcAft>
                <a:spcPts val="0"/>
              </a:spcAft>
              <a:buSzPts val="900"/>
              <a:buNone/>
            </a:pPr>
            <a:r>
              <a:rPr lang="it-IT" sz="1600" u="sng">
                <a:solidFill>
                  <a:schemeClr val="hlink"/>
                </a:solidFill>
                <a:hlinkClick r:id="rId3"/>
              </a:rPr>
              <a:t>https://www.facebook.com/climatepsychol/</a:t>
            </a:r>
            <a:r>
              <a:rPr lang="it-IT" sz="1600"/>
              <a:t> </a:t>
            </a:r>
            <a:endParaRPr/>
          </a:p>
          <a:p>
            <a:pPr indent="0" lvl="0" marL="0" rtl="0" algn="l">
              <a:lnSpc>
                <a:spcPct val="200000"/>
              </a:lnSpc>
              <a:spcBef>
                <a:spcPts val="0"/>
              </a:spcBef>
              <a:spcAft>
                <a:spcPts val="0"/>
              </a:spcAft>
              <a:buSzPts val="900"/>
              <a:buNone/>
            </a:pPr>
            <a:r>
              <a:rPr lang="it-IT" sz="1600" u="sng">
                <a:solidFill>
                  <a:schemeClr val="hlink"/>
                </a:solidFill>
                <a:hlinkClick r:id="rId4"/>
              </a:rPr>
              <a:t>https://www.instagram.com/explore/tags/climatepsychology/</a:t>
            </a:r>
            <a:r>
              <a:rPr lang="it-IT" sz="1600"/>
              <a:t> </a:t>
            </a:r>
            <a:endParaRPr/>
          </a:p>
          <a:p>
            <a:pPr indent="0" lvl="0" marL="0" rtl="0" algn="l">
              <a:lnSpc>
                <a:spcPct val="200000"/>
              </a:lnSpc>
              <a:spcBef>
                <a:spcPts val="0"/>
              </a:spcBef>
              <a:spcAft>
                <a:spcPts val="0"/>
              </a:spcAft>
              <a:buSzPts val="900"/>
              <a:buNone/>
            </a:pPr>
            <a:r>
              <a:rPr lang="it-IT" sz="1600" u="sng">
                <a:solidFill>
                  <a:schemeClr val="hlink"/>
                </a:solidFill>
                <a:hlinkClick r:id="rId5"/>
              </a:rPr>
              <a:t>https://www.instagram.com/explore/tags/climateemotions/</a:t>
            </a:r>
            <a:r>
              <a:rPr lang="it-IT" sz="1600"/>
              <a:t> </a:t>
            </a:r>
            <a:endParaRPr sz="1600" u="sng">
              <a:solidFill>
                <a:schemeClr val="hlink"/>
              </a:solidFill>
              <a:hlinkClick r:id="rId6"/>
            </a:endParaRPr>
          </a:p>
          <a:p>
            <a:pPr indent="0" lvl="0" marL="0" rtl="0" algn="l">
              <a:lnSpc>
                <a:spcPct val="200000"/>
              </a:lnSpc>
              <a:spcBef>
                <a:spcPts val="0"/>
              </a:spcBef>
              <a:spcAft>
                <a:spcPts val="0"/>
              </a:spcAft>
              <a:buSzPts val="900"/>
              <a:buNone/>
            </a:pPr>
            <a:r>
              <a:rPr lang="it-IT" sz="1600" u="sng">
                <a:solidFill>
                  <a:schemeClr val="hlink"/>
                </a:solidFill>
                <a:hlinkClick r:id="rId7"/>
              </a:rPr>
              <a:t>https://www.instagram.com/we_worldeducation/#</a:t>
            </a:r>
            <a:r>
              <a:rPr lang="it-IT" sz="1600"/>
              <a:t>] </a:t>
            </a:r>
            <a:endParaRPr/>
          </a:p>
          <a:p>
            <a:pPr indent="0" lvl="0" marL="0" rtl="0" algn="l">
              <a:lnSpc>
                <a:spcPct val="200000"/>
              </a:lnSpc>
              <a:spcBef>
                <a:spcPts val="0"/>
              </a:spcBef>
              <a:spcAft>
                <a:spcPts val="0"/>
              </a:spcAft>
              <a:buSzPts val="900"/>
              <a:buNone/>
            </a:pPr>
            <a:r>
              <a:rPr lang="it-IT" sz="1600" u="sng">
                <a:solidFill>
                  <a:schemeClr val="hlink"/>
                </a:solidFill>
                <a:hlinkClick r:id="rId8"/>
              </a:rPr>
              <a:t>https://www.facebook.com/WorldWarZeroOrg/</a:t>
            </a:r>
            <a:r>
              <a:rPr lang="it-IT" sz="1600"/>
              <a:t> </a:t>
            </a:r>
            <a:endParaRPr/>
          </a:p>
          <a:p>
            <a:pPr indent="0" lvl="0" marL="0" rtl="0" algn="l">
              <a:lnSpc>
                <a:spcPct val="100000"/>
              </a:lnSpc>
              <a:spcBef>
                <a:spcPts val="0"/>
              </a:spcBef>
              <a:spcAft>
                <a:spcPts val="0"/>
              </a:spcAft>
              <a:buSzPts val="900"/>
              <a:buNone/>
            </a:pPr>
            <a:r>
              <a:t/>
            </a:r>
            <a:endParaRPr sz="1600" u="sng">
              <a:solidFill>
                <a:schemeClr val="hlink"/>
              </a:solidFill>
              <a:hlinkClick r:id="rId9"/>
            </a:endParaRPr>
          </a:p>
          <a:p>
            <a:pPr indent="0" lvl="0" marL="0" rtl="0" algn="l">
              <a:lnSpc>
                <a:spcPct val="100000"/>
              </a:lnSpc>
              <a:spcBef>
                <a:spcPts val="0"/>
              </a:spcBef>
              <a:spcAft>
                <a:spcPts val="0"/>
              </a:spcAft>
              <a:buSzPts val="900"/>
              <a:buNone/>
            </a:pPr>
            <a:r>
              <a:rPr lang="it-IT" sz="1600" u="sng">
                <a:solidFill>
                  <a:schemeClr val="hlink"/>
                </a:solidFill>
                <a:hlinkClick r:id="rId10"/>
              </a:rPr>
              <a:t>Watch the film Don’t Look Up (2021). This hilarious but disturbing comedy satirises current political responses to climate change and highlights the role of vested interests and the media in perpetuating apathy.</a:t>
            </a:r>
            <a:endParaRPr sz="1600"/>
          </a:p>
          <a:p>
            <a:pPr indent="0" lvl="0" marL="0" rtl="0" algn="l">
              <a:lnSpc>
                <a:spcPct val="200000"/>
              </a:lnSpc>
              <a:spcBef>
                <a:spcPts val="0"/>
              </a:spcBef>
              <a:spcAft>
                <a:spcPts val="0"/>
              </a:spcAft>
              <a:buSzPts val="900"/>
              <a:buNone/>
            </a:pPr>
            <a:r>
              <a:t/>
            </a:r>
            <a:endParaRPr/>
          </a:p>
        </p:txBody>
      </p:sp>
      <p:sp>
        <p:nvSpPr>
          <p:cNvPr id="488" name="Google Shape;488;p85"/>
          <p:cNvSpPr txBox="1"/>
          <p:nvPr/>
        </p:nvSpPr>
        <p:spPr>
          <a:xfrm>
            <a:off x="846100" y="891825"/>
            <a:ext cx="3660600" cy="426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chemeClr val="accent6"/>
                </a:solidFill>
                <a:latin typeface="Calibri"/>
                <a:ea typeface="Calibri"/>
                <a:cs typeface="Calibri"/>
                <a:sym typeface="Calibri"/>
              </a:rPr>
              <a:t>Iedvesmai</a:t>
            </a:r>
            <a:endParaRPr b="1" i="0" sz="2400" u="none" cap="none" strike="noStrike">
              <a:solidFill>
                <a:schemeClr val="accent6"/>
              </a:solidFill>
              <a:latin typeface="Calibri"/>
              <a:ea typeface="Calibri"/>
              <a:cs typeface="Calibri"/>
              <a:sym typeface="Calibri"/>
            </a:endParaRPr>
          </a:p>
          <a:p>
            <a:pPr indent="0" lvl="0" marL="0" marR="0" rtl="0" algn="l">
              <a:lnSpc>
                <a:spcPct val="90000"/>
              </a:lnSpc>
              <a:spcBef>
                <a:spcPts val="0"/>
              </a:spcBef>
              <a:spcAft>
                <a:spcPts val="0"/>
              </a:spcAft>
              <a:buClr>
                <a:srgbClr val="42AC32"/>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
        <p:nvSpPr>
          <p:cNvPr id="489" name="Google Shape;489;p85"/>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86"/>
          <p:cNvSpPr txBox="1"/>
          <p:nvPr>
            <p:ph idx="1" type="body"/>
          </p:nvPr>
        </p:nvSpPr>
        <p:spPr>
          <a:xfrm>
            <a:off x="994925" y="1330325"/>
            <a:ext cx="7101900" cy="2679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900"/>
              <a:buNone/>
            </a:pPr>
            <a:r>
              <a:rPr lang="it-IT" sz="1800" u="sng">
                <a:solidFill>
                  <a:schemeClr val="hlink"/>
                </a:solidFill>
                <a:hlinkClick r:id="rId3"/>
              </a:rPr>
              <a:t>Climate Psychology Alliance has been set up to facilitate a deeper understanding of our human responses to climate change. This is the YouTube channel of the Climate Psychology Alliance, which contains analytical videos from symposia, interviews, etc. on the topic. The video has subtitles in different languages.  </a:t>
            </a:r>
            <a:endParaRPr sz="1800"/>
          </a:p>
          <a:p>
            <a:pPr indent="0" lvl="0" marL="0" rtl="0" algn="l">
              <a:lnSpc>
                <a:spcPct val="100000"/>
              </a:lnSpc>
              <a:spcBef>
                <a:spcPts val="0"/>
              </a:spcBef>
              <a:spcAft>
                <a:spcPts val="0"/>
              </a:spcAft>
              <a:buSzPts val="900"/>
              <a:buNone/>
            </a:pPr>
            <a:r>
              <a:t/>
            </a:r>
            <a:endParaRPr sz="1800"/>
          </a:p>
          <a:p>
            <a:pPr indent="0" lvl="0" marL="0" rtl="0" algn="l">
              <a:lnSpc>
                <a:spcPct val="100000"/>
              </a:lnSpc>
              <a:spcBef>
                <a:spcPts val="0"/>
              </a:spcBef>
              <a:spcAft>
                <a:spcPts val="0"/>
              </a:spcAft>
              <a:buSzPts val="900"/>
              <a:buNone/>
            </a:pPr>
            <a:r>
              <a:rPr lang="it-IT" sz="1800" u="sng">
                <a:solidFill>
                  <a:schemeClr val="hlink"/>
                </a:solidFill>
                <a:hlinkClick r:id="rId4"/>
              </a:rPr>
              <a:t>The European Environment Agency (EEA) is an agency of the European Union that delivers knowledge and data to support Europe's environment and climate goals. Information available in 38 languages. </a:t>
            </a:r>
            <a:endParaRPr sz="1800"/>
          </a:p>
          <a:p>
            <a:pPr indent="0" lvl="0" marL="0" rtl="0" algn="l">
              <a:lnSpc>
                <a:spcPct val="100000"/>
              </a:lnSpc>
              <a:spcBef>
                <a:spcPts val="0"/>
              </a:spcBef>
              <a:spcAft>
                <a:spcPts val="0"/>
              </a:spcAft>
              <a:buSzPts val="900"/>
              <a:buNone/>
            </a:pPr>
            <a:r>
              <a:t/>
            </a:r>
            <a:endParaRPr sz="1800"/>
          </a:p>
          <a:p>
            <a:pPr indent="0" lvl="0" marL="0" rtl="0" algn="l">
              <a:lnSpc>
                <a:spcPct val="100000"/>
              </a:lnSpc>
              <a:spcBef>
                <a:spcPts val="0"/>
              </a:spcBef>
              <a:spcAft>
                <a:spcPts val="0"/>
              </a:spcAft>
              <a:buSzPts val="900"/>
              <a:buNone/>
            </a:pPr>
            <a:r>
              <a:rPr lang="it-IT" sz="1800" u="sng">
                <a:solidFill>
                  <a:schemeClr val="hlink"/>
                </a:solidFill>
                <a:hlinkClick r:id="rId5"/>
              </a:rPr>
              <a:t>TED is organization is devoted to people from every discipline and culture who seek a deeper understanding of the world and connection with others. Analytical videos on climate psychology and emotions are also available. The video has subtitles in different languages. </a:t>
            </a:r>
            <a:endParaRPr sz="1800" u="sng">
              <a:solidFill>
                <a:schemeClr val="hlink"/>
              </a:solidFill>
              <a:hlinkClick r:id="rId6"/>
            </a:endParaRPr>
          </a:p>
          <a:p>
            <a:pPr indent="-285750" lvl="0" marL="342900" rtl="0" algn="l">
              <a:lnSpc>
                <a:spcPct val="100000"/>
              </a:lnSpc>
              <a:spcBef>
                <a:spcPts val="0"/>
              </a:spcBef>
              <a:spcAft>
                <a:spcPts val="0"/>
              </a:spcAft>
              <a:buSzPts val="900"/>
              <a:buNone/>
            </a:pPr>
            <a:r>
              <a:t/>
            </a:r>
            <a:endParaRPr sz="1600" u="sng">
              <a:solidFill>
                <a:schemeClr val="hlink"/>
              </a:solidFill>
              <a:hlinkClick r:id="rId7"/>
            </a:endParaRPr>
          </a:p>
        </p:txBody>
      </p:sp>
      <p:sp>
        <p:nvSpPr>
          <p:cNvPr id="495" name="Google Shape;495;p86"/>
          <p:cNvSpPr txBox="1"/>
          <p:nvPr/>
        </p:nvSpPr>
        <p:spPr>
          <a:xfrm>
            <a:off x="994925" y="903300"/>
            <a:ext cx="3353400" cy="426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chemeClr val="accent6"/>
                </a:solidFill>
                <a:latin typeface="Calibri"/>
                <a:ea typeface="Calibri"/>
                <a:cs typeface="Calibri"/>
                <a:sym typeface="Calibri"/>
              </a:rPr>
              <a:t>Padziļinātai izpētei</a:t>
            </a:r>
            <a:endParaRPr b="1" i="0" sz="2400" u="none" cap="none" strike="noStrike">
              <a:solidFill>
                <a:schemeClr val="accent6"/>
              </a:solidFill>
              <a:latin typeface="Calibri"/>
              <a:ea typeface="Calibri"/>
              <a:cs typeface="Calibri"/>
              <a:sym typeface="Calibri"/>
            </a:endParaRPr>
          </a:p>
          <a:p>
            <a:pPr indent="0" lvl="0" marL="0" marR="0" rtl="0" algn="l">
              <a:lnSpc>
                <a:spcPct val="90000"/>
              </a:lnSpc>
              <a:spcBef>
                <a:spcPts val="0"/>
              </a:spcBef>
              <a:spcAft>
                <a:spcPts val="0"/>
              </a:spcAft>
              <a:buClr>
                <a:srgbClr val="42AC32"/>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
        <p:nvSpPr>
          <p:cNvPr id="496" name="Google Shape;496;p86"/>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p87"/>
          <p:cNvSpPr txBox="1"/>
          <p:nvPr>
            <p:ph idx="1" type="body"/>
          </p:nvPr>
        </p:nvSpPr>
        <p:spPr>
          <a:xfrm>
            <a:off x="904800" y="1339625"/>
            <a:ext cx="7617000" cy="3352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900"/>
              <a:buNone/>
            </a:pPr>
            <a:r>
              <a:rPr lang="it-IT" sz="1400">
                <a:solidFill>
                  <a:schemeClr val="dk1"/>
                </a:solidFill>
                <a:latin typeface="Helvetica Neue"/>
                <a:ea typeface="Helvetica Neue"/>
                <a:cs typeface="Helvetica Neue"/>
                <a:sym typeface="Helvetica Neue"/>
              </a:rPr>
              <a:t>Wang, S., Leviston, Z., Hurlstone, M., Lawrence, C., Walker, I. (2018). Emotions predict policy support: Why it matters how people feel about climate change. Global Environmental Change, V. 50, 25-40.</a:t>
            </a:r>
            <a:endParaRPr sz="1400" u="sng">
              <a:solidFill>
                <a:schemeClr val="dk1"/>
              </a:solidFill>
              <a:latin typeface="Helvetica Neue"/>
              <a:ea typeface="Helvetica Neue"/>
              <a:cs typeface="Helvetica Neue"/>
              <a:sym typeface="Helvetica Neue"/>
              <a:hlinkClick r:id="rId3">
                <a:extLst>
                  <a:ext uri="{A12FA001-AC4F-418D-AE19-62706E023703}">
                    <ahyp:hlinkClr val="tx"/>
                  </a:ext>
                </a:extLst>
              </a:hlinkClick>
            </a:endParaRPr>
          </a:p>
          <a:p>
            <a:pPr indent="0" lvl="0" marL="0" rtl="0" algn="l">
              <a:lnSpc>
                <a:spcPct val="100000"/>
              </a:lnSpc>
              <a:spcBef>
                <a:spcPts val="0"/>
              </a:spcBef>
              <a:spcAft>
                <a:spcPts val="0"/>
              </a:spcAft>
              <a:buSzPts val="900"/>
              <a:buNone/>
            </a:pPr>
            <a:r>
              <a:rPr lang="it-IT" sz="1400" u="sng">
                <a:solidFill>
                  <a:schemeClr val="hlink"/>
                </a:solidFill>
                <a:latin typeface="Helvetica Neue"/>
                <a:ea typeface="Helvetica Neue"/>
                <a:cs typeface="Helvetica Neue"/>
                <a:sym typeface="Helvetica Neue"/>
                <a:hlinkClick r:id="rId4"/>
              </a:rPr>
              <a:t>https://www.sciencedirect.com/science/article/abs/pii/S095937801731004X</a:t>
            </a:r>
            <a:endParaRPr sz="1400">
              <a:latin typeface="Helvetica Neue"/>
              <a:ea typeface="Helvetica Neue"/>
              <a:cs typeface="Helvetica Neue"/>
              <a:sym typeface="Helvetica Neue"/>
            </a:endParaRPr>
          </a:p>
          <a:p>
            <a:pPr indent="0" lvl="0" marL="0" rtl="0" algn="l">
              <a:lnSpc>
                <a:spcPct val="100000"/>
              </a:lnSpc>
              <a:spcBef>
                <a:spcPts val="0"/>
              </a:spcBef>
              <a:spcAft>
                <a:spcPts val="0"/>
              </a:spcAft>
              <a:buSzPts val="900"/>
              <a:buNone/>
            </a:pPr>
            <a:r>
              <a:rPr lang="it-IT" sz="1400">
                <a:solidFill>
                  <a:schemeClr val="dk1"/>
                </a:solidFill>
                <a:latin typeface="Helvetica Neue"/>
                <a:ea typeface="Helvetica Neue"/>
                <a:cs typeface="Helvetica Neue"/>
                <a:sym typeface="Helvetica Neue"/>
              </a:rPr>
              <a:t>Davidson, J.D., Kecinski, M. (2021). Emotional pathways to climate change responses. WIREs</a:t>
            </a:r>
            <a:r>
              <a:rPr lang="it-IT" sz="1400">
                <a:solidFill>
                  <a:schemeClr val="dk1"/>
                </a:solidFill>
              </a:rPr>
              <a:t> </a:t>
            </a:r>
            <a:r>
              <a:rPr lang="it-IT" sz="1400">
                <a:solidFill>
                  <a:schemeClr val="dk1"/>
                </a:solidFill>
                <a:latin typeface="Helvetica Neue"/>
                <a:ea typeface="Helvetica Neue"/>
                <a:cs typeface="Helvetica Neue"/>
                <a:sym typeface="Helvetica Neue"/>
              </a:rPr>
              <a:t>Climate Change, 13, e751., 1-19.</a:t>
            </a:r>
            <a:endParaRPr sz="1400">
              <a:solidFill>
                <a:schemeClr val="dk1"/>
              </a:solidFill>
              <a:latin typeface="Helvetica Neue"/>
              <a:ea typeface="Helvetica Neue"/>
              <a:cs typeface="Helvetica Neue"/>
              <a:sym typeface="Helvetica Neue"/>
            </a:endParaRPr>
          </a:p>
          <a:p>
            <a:pPr indent="0" lvl="0" marL="0" rtl="0" algn="l">
              <a:lnSpc>
                <a:spcPct val="100000"/>
              </a:lnSpc>
              <a:spcBef>
                <a:spcPts val="0"/>
              </a:spcBef>
              <a:spcAft>
                <a:spcPts val="0"/>
              </a:spcAft>
              <a:buSzPts val="900"/>
              <a:buNone/>
            </a:pPr>
            <a:r>
              <a:rPr lang="it-IT" sz="1400" u="sng">
                <a:solidFill>
                  <a:schemeClr val="hlink"/>
                </a:solidFill>
                <a:latin typeface="Helvetica Neue"/>
                <a:ea typeface="Helvetica Neue"/>
                <a:cs typeface="Helvetica Neue"/>
                <a:sym typeface="Helvetica Neue"/>
                <a:hlinkClick r:id="rId5"/>
              </a:rPr>
              <a:t>https://wires.onlinelibrary.wiley.com/doi/abs/10.1002/wcc.751</a:t>
            </a:r>
            <a:endParaRPr sz="1400">
              <a:latin typeface="Helvetica Neue"/>
              <a:ea typeface="Helvetica Neue"/>
              <a:cs typeface="Helvetica Neue"/>
              <a:sym typeface="Helvetica Neue"/>
            </a:endParaRPr>
          </a:p>
          <a:p>
            <a:pPr indent="0" lvl="0" marL="0" rtl="0" algn="l">
              <a:lnSpc>
                <a:spcPct val="100000"/>
              </a:lnSpc>
              <a:spcBef>
                <a:spcPts val="0"/>
              </a:spcBef>
              <a:spcAft>
                <a:spcPts val="0"/>
              </a:spcAft>
              <a:buSzPts val="900"/>
              <a:buNone/>
            </a:pPr>
            <a:r>
              <a:rPr lang="it-IT" sz="1400">
                <a:solidFill>
                  <a:schemeClr val="dk1"/>
                </a:solidFill>
                <a:latin typeface="Helvetica Neue"/>
                <a:ea typeface="Helvetica Neue"/>
                <a:cs typeface="Helvetica Neue"/>
                <a:sym typeface="Helvetica Neue"/>
              </a:rPr>
              <a:t>Ramkissoon, H., Smith, L. (2014). The Relationship Between Environmental Worldviews</a:t>
            </a:r>
            <a:r>
              <a:rPr lang="it-IT" sz="1400">
                <a:solidFill>
                  <a:schemeClr val="dk1"/>
                </a:solidFill>
              </a:rPr>
              <a:t> </a:t>
            </a:r>
            <a:r>
              <a:rPr lang="it-IT" sz="1400">
                <a:solidFill>
                  <a:schemeClr val="dk1"/>
                </a:solidFill>
                <a:latin typeface="Helvetica Neue"/>
                <a:ea typeface="Helvetica Neue"/>
                <a:cs typeface="Helvetica Neue"/>
                <a:sym typeface="Helvetica Neue"/>
              </a:rPr>
              <a:t>Emotions and Personal Efficacy in Climate Change. International Journal of Arts &amp; Sciences, 7(1):93–109.</a:t>
            </a:r>
            <a:endParaRPr sz="1400">
              <a:solidFill>
                <a:schemeClr val="dk1"/>
              </a:solidFill>
              <a:latin typeface="Helvetica Neue"/>
              <a:ea typeface="Helvetica Neue"/>
              <a:cs typeface="Helvetica Neue"/>
              <a:sym typeface="Helvetica Neue"/>
            </a:endParaRPr>
          </a:p>
          <a:p>
            <a:pPr indent="0" lvl="0" marL="0" rtl="0" algn="l">
              <a:lnSpc>
                <a:spcPct val="100000"/>
              </a:lnSpc>
              <a:spcBef>
                <a:spcPts val="0"/>
              </a:spcBef>
              <a:spcAft>
                <a:spcPts val="0"/>
              </a:spcAft>
              <a:buSzPts val="900"/>
              <a:buNone/>
            </a:pPr>
            <a:r>
              <a:rPr lang="it-IT" sz="1400" u="sng">
                <a:solidFill>
                  <a:schemeClr val="hlink"/>
                </a:solidFill>
                <a:latin typeface="Helvetica Neue"/>
                <a:ea typeface="Helvetica Neue"/>
                <a:cs typeface="Helvetica Neue"/>
                <a:sym typeface="Helvetica Neue"/>
                <a:hlinkClick r:id="rId6"/>
              </a:rPr>
              <a:t>https://www.researchgate.net/publication/262767078_The_Relationship_between_Environmental_Worldviews_Emotions_and_Personal_Efficacy_in_Climate_Change</a:t>
            </a:r>
            <a:endParaRPr sz="1400">
              <a:latin typeface="Helvetica Neue"/>
              <a:ea typeface="Helvetica Neue"/>
              <a:cs typeface="Helvetica Neue"/>
              <a:sym typeface="Helvetica Neue"/>
            </a:endParaRPr>
          </a:p>
          <a:p>
            <a:pPr indent="0" lvl="0" marL="0" rtl="0" algn="l">
              <a:lnSpc>
                <a:spcPct val="100000"/>
              </a:lnSpc>
              <a:spcBef>
                <a:spcPts val="0"/>
              </a:spcBef>
              <a:spcAft>
                <a:spcPts val="0"/>
              </a:spcAft>
              <a:buSzPts val="900"/>
              <a:buNone/>
            </a:pPr>
            <a:r>
              <a:rPr lang="it-IT" sz="1400">
                <a:latin typeface="Helvetica Neue"/>
                <a:ea typeface="Helvetica Neue"/>
                <a:cs typeface="Helvetica Neue"/>
                <a:sym typeface="Helvetica Neue"/>
              </a:rPr>
              <a:t> </a:t>
            </a:r>
            <a:r>
              <a:rPr lang="it-IT" sz="1400" u="sng">
                <a:solidFill>
                  <a:schemeClr val="hlink"/>
                </a:solidFill>
                <a:latin typeface="Helvetica Neue"/>
                <a:ea typeface="Helvetica Neue"/>
                <a:cs typeface="Helvetica Neue"/>
                <a:sym typeface="Helvetica Neue"/>
                <a:hlinkClick r:id="rId7"/>
              </a:rPr>
              <a:t>https://www.apa.org/monitor/2023/01/climate-change-apathy</a:t>
            </a:r>
            <a:endParaRPr sz="1400">
              <a:latin typeface="Helvetica Neue"/>
              <a:ea typeface="Helvetica Neue"/>
              <a:cs typeface="Helvetica Neue"/>
              <a:sym typeface="Helvetica Neue"/>
            </a:endParaRPr>
          </a:p>
          <a:p>
            <a:pPr indent="0" lvl="0" marL="0" rtl="0" algn="l">
              <a:lnSpc>
                <a:spcPct val="100000"/>
              </a:lnSpc>
              <a:spcBef>
                <a:spcPts val="0"/>
              </a:spcBef>
              <a:spcAft>
                <a:spcPts val="0"/>
              </a:spcAft>
              <a:buSzPts val="900"/>
              <a:buNone/>
            </a:pPr>
            <a:r>
              <a:rPr lang="it-IT" sz="1400" u="sng">
                <a:solidFill>
                  <a:schemeClr val="hlink"/>
                </a:solidFill>
                <a:latin typeface="Helvetica Neue"/>
                <a:ea typeface="Helvetica Neue"/>
                <a:cs typeface="Helvetica Neue"/>
                <a:sym typeface="Helvetica Neue"/>
                <a:hlinkClick r:id="rId8"/>
              </a:rPr>
              <a:t>https://worldwarzero.com/magazine/2022/02/how-to-fight-climate-change-apathy/</a:t>
            </a:r>
            <a:endParaRPr sz="1400">
              <a:latin typeface="Helvetica Neue"/>
              <a:ea typeface="Helvetica Neue"/>
              <a:cs typeface="Helvetica Neue"/>
              <a:sym typeface="Helvetica Neue"/>
            </a:endParaRPr>
          </a:p>
          <a:p>
            <a:pPr indent="0" lvl="0" marL="0" rtl="0" algn="l">
              <a:lnSpc>
                <a:spcPct val="100000"/>
              </a:lnSpc>
              <a:spcBef>
                <a:spcPts val="0"/>
              </a:spcBef>
              <a:spcAft>
                <a:spcPts val="0"/>
              </a:spcAft>
              <a:buSzPts val="900"/>
              <a:buNone/>
            </a:pPr>
            <a:r>
              <a:rPr lang="it-IT" sz="1400" u="sng">
                <a:solidFill>
                  <a:schemeClr val="hlink"/>
                </a:solidFill>
                <a:latin typeface="Helvetica Neue"/>
                <a:ea typeface="Helvetica Neue"/>
                <a:cs typeface="Helvetica Neue"/>
                <a:sym typeface="Helvetica Neue"/>
                <a:hlinkClick r:id="rId9"/>
              </a:rPr>
              <a:t>https://psychology.org.au/community/advocacy-social-issues/environment-climate-change-psychology/resources-for-psychologists-and-others-advocating/the-psychology-of-climate-change-denial</a:t>
            </a:r>
            <a:endParaRPr sz="1400">
              <a:latin typeface="Helvetica Neue"/>
              <a:ea typeface="Helvetica Neue"/>
              <a:cs typeface="Helvetica Neue"/>
              <a:sym typeface="Helvetica Neue"/>
            </a:endParaRPr>
          </a:p>
          <a:p>
            <a:pPr indent="0" lvl="0" marL="0" rtl="0" algn="l">
              <a:lnSpc>
                <a:spcPct val="100000"/>
              </a:lnSpc>
              <a:spcBef>
                <a:spcPts val="0"/>
              </a:spcBef>
              <a:spcAft>
                <a:spcPts val="0"/>
              </a:spcAft>
              <a:buSzPts val="900"/>
              <a:buNone/>
            </a:pPr>
            <a:r>
              <a:rPr lang="it-IT" sz="1400" u="sng">
                <a:solidFill>
                  <a:schemeClr val="hlink"/>
                </a:solidFill>
                <a:latin typeface="Helvetica Neue"/>
                <a:ea typeface="Helvetica Neue"/>
                <a:cs typeface="Helvetica Neue"/>
                <a:sym typeface="Helvetica Neue"/>
                <a:hlinkClick r:id="rId10"/>
              </a:rPr>
              <a:t>https://pcc.uw.edu/blog/2022/12/21/tackling-climate-change-denial-one-stage-at-a-time/</a:t>
            </a:r>
            <a:endParaRPr sz="1400">
              <a:latin typeface="Helvetica Neue"/>
              <a:ea typeface="Helvetica Neue"/>
              <a:cs typeface="Helvetica Neue"/>
              <a:sym typeface="Helvetica Neue"/>
            </a:endParaRPr>
          </a:p>
          <a:p>
            <a:pPr indent="0" lvl="0" marL="0" rtl="0" algn="l">
              <a:lnSpc>
                <a:spcPct val="100000"/>
              </a:lnSpc>
              <a:spcBef>
                <a:spcPts val="0"/>
              </a:spcBef>
              <a:spcAft>
                <a:spcPts val="0"/>
              </a:spcAft>
              <a:buSzPts val="900"/>
              <a:buNone/>
            </a:pPr>
            <a:r>
              <a:rPr lang="it-IT" sz="1400" u="sng">
                <a:solidFill>
                  <a:schemeClr val="hlink"/>
                </a:solidFill>
                <a:latin typeface="Helvetica Neue"/>
                <a:ea typeface="Helvetica Neue"/>
                <a:cs typeface="Helvetica Neue"/>
                <a:sym typeface="Helvetica Neue"/>
                <a:hlinkClick r:id="rId11"/>
              </a:rPr>
              <a:t>https://climate-adapt.eea.europa.eu/en/metadata/case-studies/support-for-distress-associated-with-climate-change-in-finland-2013-201cthe-mind-of-eco-anxiety201d</a:t>
            </a:r>
            <a:r>
              <a:rPr lang="it-IT" sz="1400">
                <a:latin typeface="Helvetica Neue"/>
                <a:ea typeface="Helvetica Neue"/>
                <a:cs typeface="Helvetica Neue"/>
                <a:sym typeface="Helvetica Neue"/>
              </a:rPr>
              <a:t>   </a:t>
            </a:r>
            <a:endParaRPr/>
          </a:p>
          <a:p>
            <a:pPr indent="0" lvl="0" marL="0" rtl="0" algn="l">
              <a:lnSpc>
                <a:spcPct val="150000"/>
              </a:lnSpc>
              <a:spcBef>
                <a:spcPts val="0"/>
              </a:spcBef>
              <a:spcAft>
                <a:spcPts val="0"/>
              </a:spcAft>
              <a:buSzPts val="900"/>
              <a:buNone/>
            </a:pPr>
            <a:r>
              <a:t/>
            </a:r>
            <a:endParaRPr sz="1000"/>
          </a:p>
          <a:p>
            <a:pPr indent="0" lvl="0" marL="0" rtl="0" algn="l">
              <a:lnSpc>
                <a:spcPct val="150000"/>
              </a:lnSpc>
              <a:spcBef>
                <a:spcPts val="0"/>
              </a:spcBef>
              <a:spcAft>
                <a:spcPts val="0"/>
              </a:spcAft>
              <a:buSzPts val="900"/>
              <a:buNone/>
            </a:pPr>
            <a:r>
              <a:t/>
            </a:r>
            <a:endParaRPr sz="1000"/>
          </a:p>
          <a:p>
            <a:pPr indent="0" lvl="0" marL="0" rtl="0" algn="l">
              <a:lnSpc>
                <a:spcPct val="150000"/>
              </a:lnSpc>
              <a:spcBef>
                <a:spcPts val="0"/>
              </a:spcBef>
              <a:spcAft>
                <a:spcPts val="0"/>
              </a:spcAft>
              <a:buSzPts val="900"/>
              <a:buNone/>
            </a:pPr>
            <a:r>
              <a:t/>
            </a:r>
            <a:endParaRPr/>
          </a:p>
          <a:p>
            <a:pPr indent="0" lvl="0" marL="0" rtl="0" algn="l">
              <a:lnSpc>
                <a:spcPct val="150000"/>
              </a:lnSpc>
              <a:spcBef>
                <a:spcPts val="0"/>
              </a:spcBef>
              <a:spcAft>
                <a:spcPts val="0"/>
              </a:spcAft>
              <a:buSzPts val="900"/>
              <a:buNone/>
            </a:pPr>
            <a:r>
              <a:t/>
            </a:r>
            <a:endParaRPr/>
          </a:p>
          <a:p>
            <a:pPr indent="0" lvl="0" marL="0" rtl="0" algn="l">
              <a:lnSpc>
                <a:spcPct val="150000"/>
              </a:lnSpc>
              <a:spcBef>
                <a:spcPts val="0"/>
              </a:spcBef>
              <a:spcAft>
                <a:spcPts val="0"/>
              </a:spcAft>
              <a:buSzPts val="900"/>
              <a:buNone/>
            </a:pPr>
            <a:r>
              <a:t/>
            </a:r>
            <a:endParaRPr/>
          </a:p>
          <a:p>
            <a:pPr indent="0" lvl="0" marL="0" rtl="0" algn="l">
              <a:lnSpc>
                <a:spcPct val="15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rPr lang="it-IT"/>
              <a:t> </a:t>
            </a:r>
            <a:endParaRPr/>
          </a:p>
          <a:p>
            <a:pPr indent="0" lvl="0" marL="0" rtl="0" algn="l">
              <a:lnSpc>
                <a:spcPct val="20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rPr lang="it-IT"/>
              <a:t> </a:t>
            </a:r>
            <a:endParaRPr/>
          </a:p>
          <a:p>
            <a:pPr indent="0" lvl="0" marL="0" rtl="0" algn="l">
              <a:lnSpc>
                <a:spcPct val="20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rPr lang="it-IT"/>
              <a:t> </a:t>
            </a:r>
            <a:endParaRPr/>
          </a:p>
          <a:p>
            <a:pPr indent="0" lvl="0" marL="0" rtl="0" algn="l">
              <a:lnSpc>
                <a:spcPct val="20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rPr lang="it-IT"/>
              <a:t> </a:t>
            </a:r>
            <a:endParaRPr/>
          </a:p>
        </p:txBody>
      </p:sp>
      <p:sp>
        <p:nvSpPr>
          <p:cNvPr id="502" name="Google Shape;502;p87"/>
          <p:cNvSpPr txBox="1"/>
          <p:nvPr/>
        </p:nvSpPr>
        <p:spPr>
          <a:xfrm>
            <a:off x="904800" y="810250"/>
            <a:ext cx="8226000" cy="4272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chemeClr val="accent6"/>
                </a:solidFill>
                <a:latin typeface="Calibri"/>
                <a:ea typeface="Calibri"/>
                <a:cs typeface="Calibri"/>
                <a:sym typeface="Calibri"/>
              </a:rPr>
              <a:t>Izmantotie resursi</a:t>
            </a:r>
            <a:endParaRPr b="1" i="0" sz="2400" u="none" cap="none" strike="noStrike">
              <a:solidFill>
                <a:schemeClr val="accent6"/>
              </a:solidFill>
              <a:latin typeface="Calibri"/>
              <a:ea typeface="Calibri"/>
              <a:cs typeface="Calibri"/>
              <a:sym typeface="Calibri"/>
            </a:endParaRPr>
          </a:p>
          <a:p>
            <a:pPr indent="0" lvl="0" marL="0" marR="0" rtl="0" algn="l">
              <a:lnSpc>
                <a:spcPct val="90000"/>
              </a:lnSpc>
              <a:spcBef>
                <a:spcPts val="0"/>
              </a:spcBef>
              <a:spcAft>
                <a:spcPts val="0"/>
              </a:spcAft>
              <a:buClr>
                <a:srgbClr val="42AC32"/>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
        <p:nvSpPr>
          <p:cNvPr id="503" name="Google Shape;503;p8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5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60" name="Google Shape;160;p52"/>
          <p:cNvSpPr txBox="1"/>
          <p:nvPr>
            <p:ph idx="1" type="body"/>
          </p:nvPr>
        </p:nvSpPr>
        <p:spPr>
          <a:xfrm>
            <a:off x="854200" y="1386875"/>
            <a:ext cx="3890700" cy="41196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1000"/>
              </a:spcBef>
              <a:spcAft>
                <a:spcPts val="0"/>
              </a:spcAft>
              <a:buSzPts val="900"/>
              <a:buNone/>
            </a:pPr>
            <a:r>
              <a:rPr b="1" lang="it-IT" sz="1600">
                <a:solidFill>
                  <a:schemeClr val="dk1"/>
                </a:solidFill>
                <a:latin typeface="Calibri"/>
                <a:ea typeface="Calibri"/>
                <a:cs typeface="Calibri"/>
                <a:sym typeface="Calibri"/>
              </a:rPr>
              <a:t>Zināšanas</a:t>
            </a:r>
            <a:endParaRPr sz="1600">
              <a:latin typeface="Calibri"/>
              <a:ea typeface="Calibri"/>
              <a:cs typeface="Calibri"/>
              <a:sym typeface="Calibri"/>
            </a:endParaRPr>
          </a:p>
          <a:p>
            <a:pPr indent="-330200" lvl="0" marL="457200" rtl="0" algn="just">
              <a:lnSpc>
                <a:spcPct val="100000"/>
              </a:lnSpc>
              <a:spcBef>
                <a:spcPts val="1000"/>
              </a:spcBef>
              <a:spcAft>
                <a:spcPts val="0"/>
              </a:spcAft>
              <a:buClr>
                <a:schemeClr val="dk1"/>
              </a:buClr>
              <a:buSzPts val="1600"/>
              <a:buFont typeface="Calibri"/>
              <a:buAutoNum type="arabicPeriod"/>
            </a:pPr>
            <a:r>
              <a:rPr lang="it-IT" sz="1600">
                <a:solidFill>
                  <a:schemeClr val="dk1"/>
                </a:solidFill>
                <a:latin typeface="Calibri"/>
                <a:ea typeface="Calibri"/>
                <a:cs typeface="Calibri"/>
                <a:sym typeface="Calibri"/>
              </a:rPr>
              <a:t>Pārzina cilvēka emociju ietekmi uz lēmumu pieņemšanu un uzvedības izmaiņām.</a:t>
            </a:r>
            <a:endParaRPr sz="1600">
              <a:solidFill>
                <a:schemeClr val="dk1"/>
              </a:solidFill>
              <a:latin typeface="Calibri"/>
              <a:ea typeface="Calibri"/>
              <a:cs typeface="Calibri"/>
              <a:sym typeface="Calibri"/>
            </a:endParaRPr>
          </a:p>
          <a:p>
            <a:pPr indent="-330200" lvl="0" marL="457200" rtl="0" algn="just">
              <a:lnSpc>
                <a:spcPct val="100000"/>
              </a:lnSpc>
              <a:spcBef>
                <a:spcPts val="1000"/>
              </a:spcBef>
              <a:spcAft>
                <a:spcPts val="0"/>
              </a:spcAft>
              <a:buClr>
                <a:schemeClr val="dk1"/>
              </a:buClr>
              <a:buSzPts val="1600"/>
              <a:buFont typeface="Calibri"/>
              <a:buAutoNum type="arabicPeriod"/>
            </a:pPr>
            <a:r>
              <a:rPr lang="it-IT" sz="1600">
                <a:solidFill>
                  <a:schemeClr val="dk1"/>
                </a:solidFill>
                <a:latin typeface="Calibri"/>
                <a:ea typeface="Calibri"/>
                <a:cs typeface="Calibri"/>
                <a:sym typeface="Calibri"/>
              </a:rPr>
              <a:t>Izprot emocionālos un uzvedības profilus, kas raksturo dažādus uzskatus par klimata pārmaiņām.</a:t>
            </a:r>
            <a:endParaRPr sz="1600">
              <a:solidFill>
                <a:schemeClr val="dk1"/>
              </a:solidFill>
              <a:latin typeface="Calibri"/>
              <a:ea typeface="Calibri"/>
              <a:cs typeface="Calibri"/>
              <a:sym typeface="Calibri"/>
            </a:endParaRPr>
          </a:p>
          <a:p>
            <a:pPr indent="-330200" lvl="0" marL="457200" rtl="0" algn="just">
              <a:lnSpc>
                <a:spcPct val="100000"/>
              </a:lnSpc>
              <a:spcBef>
                <a:spcPts val="1000"/>
              </a:spcBef>
              <a:spcAft>
                <a:spcPts val="0"/>
              </a:spcAft>
              <a:buClr>
                <a:schemeClr val="dk1"/>
              </a:buClr>
              <a:buSzPts val="1600"/>
              <a:buFont typeface="Calibri"/>
              <a:buAutoNum type="arabicPeriod"/>
            </a:pPr>
            <a:r>
              <a:rPr lang="it-IT" sz="1600">
                <a:solidFill>
                  <a:schemeClr val="dk1"/>
                </a:solidFill>
                <a:latin typeface="Calibri"/>
                <a:ea typeface="Calibri"/>
                <a:cs typeface="Calibri"/>
                <a:sym typeface="Calibri"/>
              </a:rPr>
              <a:t>Zina piemērotas un pozitīvu atmosfēru veicinošas komunikācijas stratēģijas attiecībā uz klimata pārmaiņām sarunā ar atšķirīgiem emocionālās uzvedības tipiem.</a:t>
            </a:r>
            <a:endParaRPr sz="1600">
              <a:solidFill>
                <a:schemeClr val="dk1"/>
              </a:solidFill>
              <a:latin typeface="Calibri"/>
              <a:ea typeface="Calibri"/>
              <a:cs typeface="Calibri"/>
              <a:sym typeface="Calibri"/>
            </a:endParaRPr>
          </a:p>
          <a:p>
            <a:pPr indent="0" lvl="0" marL="457200" rtl="0" algn="just">
              <a:lnSpc>
                <a:spcPct val="100000"/>
              </a:lnSpc>
              <a:spcBef>
                <a:spcPts val="1000"/>
              </a:spcBef>
              <a:spcAft>
                <a:spcPts val="0"/>
              </a:spcAft>
              <a:buSzPts val="900"/>
              <a:buNone/>
            </a:pPr>
            <a:r>
              <a:t/>
            </a:r>
            <a:endParaRPr sz="1600">
              <a:solidFill>
                <a:schemeClr val="dk1"/>
              </a:solidFill>
              <a:latin typeface="Calibri"/>
              <a:ea typeface="Calibri"/>
              <a:cs typeface="Calibri"/>
              <a:sym typeface="Calibri"/>
            </a:endParaRPr>
          </a:p>
          <a:p>
            <a:pPr indent="-285750" lvl="0" marL="5715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285750" lvl="0" marL="5715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p:txBody>
      </p:sp>
      <p:sp>
        <p:nvSpPr>
          <p:cNvPr id="161" name="Google Shape;161;p52"/>
          <p:cNvSpPr txBox="1"/>
          <p:nvPr/>
        </p:nvSpPr>
        <p:spPr>
          <a:xfrm>
            <a:off x="4744900" y="1351050"/>
            <a:ext cx="4499400" cy="4307100"/>
          </a:xfrm>
          <a:prstGeom prst="rect">
            <a:avLst/>
          </a:prstGeom>
          <a:noFill/>
          <a:ln>
            <a:noFill/>
          </a:ln>
        </p:spPr>
        <p:txBody>
          <a:bodyPr anchorCtr="0" anchor="t" bIns="45700" lIns="91425" spcFirstLastPara="1" rIns="91425" wrap="square" tIns="45700">
            <a:noAutofit/>
          </a:bodyPr>
          <a:lstStyle/>
          <a:p>
            <a:pPr indent="0" lvl="0" marL="228600" marR="0" rtl="0" algn="just">
              <a:lnSpc>
                <a:spcPct val="100000"/>
              </a:lnSpc>
              <a:spcBef>
                <a:spcPts val="1000"/>
              </a:spcBef>
              <a:spcAft>
                <a:spcPts val="0"/>
              </a:spcAft>
              <a:buClr>
                <a:srgbClr val="7F7F7F"/>
              </a:buClr>
              <a:buSzPts val="900"/>
              <a:buFont typeface="Arial"/>
              <a:buNone/>
            </a:pPr>
            <a:r>
              <a:rPr b="1" i="0" lang="it-IT" sz="1600" u="none" cap="none" strike="noStrike">
                <a:solidFill>
                  <a:schemeClr val="dk1"/>
                </a:solidFill>
                <a:latin typeface="Calibri"/>
                <a:ea typeface="Calibri"/>
                <a:cs typeface="Calibri"/>
                <a:sym typeface="Calibri"/>
              </a:rPr>
              <a:t>Prasmes</a:t>
            </a:r>
            <a:endParaRPr b="0" i="0" sz="1600" u="none" cap="none" strike="noStrike">
              <a:solidFill>
                <a:srgbClr val="000000"/>
              </a:solidFill>
              <a:latin typeface="Calibri"/>
              <a:ea typeface="Calibri"/>
              <a:cs typeface="Calibri"/>
              <a:sym typeface="Calibri"/>
            </a:endParaRPr>
          </a:p>
          <a:p>
            <a:pPr indent="-330200" lvl="0" marL="457200" marR="0" rtl="0" algn="just">
              <a:lnSpc>
                <a:spcPct val="100000"/>
              </a:lnSpc>
              <a:spcBef>
                <a:spcPts val="1000"/>
              </a:spcBef>
              <a:spcAft>
                <a:spcPts val="0"/>
              </a:spcAft>
              <a:buClr>
                <a:schemeClr val="dk1"/>
              </a:buClr>
              <a:buSzPts val="1600"/>
              <a:buFont typeface="Calibri"/>
              <a:buAutoNum type="arabicPeriod"/>
            </a:pPr>
            <a:r>
              <a:rPr b="0" i="0" lang="it-IT" sz="1600" u="none" cap="none" strike="noStrike">
                <a:solidFill>
                  <a:schemeClr val="dk1"/>
                </a:solidFill>
                <a:latin typeface="Calibri"/>
                <a:ea typeface="Calibri"/>
                <a:cs typeface="Calibri"/>
                <a:sym typeface="Calibri"/>
              </a:rPr>
              <a:t>Izvēlēties atbilstošu komunikācijas veidu, lai veicinātu sarunu biedra uzticību un gatavību iesaistīties klimata pārmaiņu aktivitātēs.</a:t>
            </a:r>
            <a:endParaRPr b="0" i="0" sz="1600" u="none" cap="none" strike="noStrike">
              <a:solidFill>
                <a:schemeClr val="dk1"/>
              </a:solidFill>
              <a:latin typeface="Calibri"/>
              <a:ea typeface="Calibri"/>
              <a:cs typeface="Calibri"/>
              <a:sym typeface="Calibri"/>
            </a:endParaRPr>
          </a:p>
          <a:p>
            <a:pPr indent="-330200" lvl="0" marL="457200" marR="0" rtl="0" algn="just">
              <a:lnSpc>
                <a:spcPct val="100000"/>
              </a:lnSpc>
              <a:spcBef>
                <a:spcPts val="1000"/>
              </a:spcBef>
              <a:spcAft>
                <a:spcPts val="0"/>
              </a:spcAft>
              <a:buClr>
                <a:schemeClr val="dk1"/>
              </a:buClr>
              <a:buSzPts val="1600"/>
              <a:buFont typeface="Calibri"/>
              <a:buAutoNum type="arabicPeriod"/>
            </a:pPr>
            <a:r>
              <a:rPr b="0" i="0" lang="it-IT" sz="1600" u="none" cap="none" strike="noStrike">
                <a:solidFill>
                  <a:schemeClr val="dk1"/>
                </a:solidFill>
                <a:latin typeface="Calibri"/>
                <a:ea typeface="Calibri"/>
                <a:cs typeface="Calibri"/>
                <a:sym typeface="Calibri"/>
              </a:rPr>
              <a:t>Noteikt atšķirīgus ar klimata pārmaiņām saistīto emociju un uzvedības profilus, lai, izmantojot pozitīvu komunikāciju, varētu sarunu biedrus aicināt uz videi draudzīgu rīcību.</a:t>
            </a:r>
            <a:endParaRPr b="0" i="0" sz="1600" u="none" cap="none" strike="noStrike">
              <a:solidFill>
                <a:schemeClr val="dk1"/>
              </a:solidFill>
              <a:latin typeface="Calibri"/>
              <a:ea typeface="Calibri"/>
              <a:cs typeface="Calibri"/>
              <a:sym typeface="Calibri"/>
            </a:endParaRPr>
          </a:p>
          <a:p>
            <a:pPr indent="-330200" lvl="0" marL="457200" marR="0" rtl="0" algn="just">
              <a:lnSpc>
                <a:spcPct val="100000"/>
              </a:lnSpc>
              <a:spcBef>
                <a:spcPts val="1000"/>
              </a:spcBef>
              <a:spcAft>
                <a:spcPts val="0"/>
              </a:spcAft>
              <a:buClr>
                <a:schemeClr val="dk1"/>
              </a:buClr>
              <a:buSzPts val="1600"/>
              <a:buFont typeface="Calibri"/>
              <a:buAutoNum type="arabicPeriod"/>
            </a:pPr>
            <a:r>
              <a:rPr b="0" i="0" lang="it-IT" sz="1600" u="none" cap="none" strike="noStrike">
                <a:solidFill>
                  <a:schemeClr val="dk1"/>
                </a:solidFill>
                <a:latin typeface="Calibri"/>
                <a:ea typeface="Calibri"/>
                <a:cs typeface="Calibri"/>
                <a:sym typeface="Calibri"/>
              </a:rPr>
              <a:t>Izmantot emocionālajam un uzvedības profilam atbilstošu sarunu stratēģiju, lai veicinātu ikviena iesaistīšanos un nostiprinātu personīgo atbildību par klimata pārmaiņām.</a:t>
            </a:r>
            <a:endParaRPr b="0" i="0" sz="16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Šīs prasmes ir tieši saistītas ar ESCO prasmi </a:t>
            </a:r>
            <a:br>
              <a:rPr b="0" i="0" lang="it-IT" sz="1600" u="none" cap="none" strike="noStrike">
                <a:solidFill>
                  <a:schemeClr val="dk1"/>
                </a:solidFill>
                <a:latin typeface="Calibri"/>
                <a:ea typeface="Calibri"/>
                <a:cs typeface="Calibri"/>
                <a:sym typeface="Calibri"/>
              </a:rPr>
            </a:br>
            <a:r>
              <a:rPr b="1" i="0" lang="it-IT" sz="1600" u="none" cap="none" strike="noStrike">
                <a:solidFill>
                  <a:schemeClr val="dk1"/>
                </a:solidFill>
                <a:latin typeface="Calibri"/>
                <a:ea typeface="Calibri"/>
                <a:cs typeface="Calibri"/>
                <a:sym typeface="Calibri"/>
              </a:rPr>
              <a:t>iesaistīt citus videi draudzīgā rīcībā</a:t>
            </a:r>
            <a:endParaRPr b="1" i="0" sz="16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600"/>
              <a:buFont typeface="Arial"/>
              <a:buNone/>
            </a:pPr>
            <a:r>
              <a:t/>
            </a:r>
            <a:endParaRPr b="0" i="1" sz="1600" u="none" cap="none" strike="noStrike">
              <a:solidFill>
                <a:schemeClr val="dk1"/>
              </a:solidFill>
              <a:latin typeface="Helvetica Neue"/>
              <a:ea typeface="Helvetica Neue"/>
              <a:cs typeface="Helvetica Neue"/>
              <a:sym typeface="Helvetica Neue"/>
            </a:endParaRPr>
          </a:p>
          <a:p>
            <a:pPr indent="-285750" lvl="0" marL="5715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171450" lvl="0" marL="4572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171450" lvl="0" marL="4572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p:txBody>
      </p:sp>
      <p:sp>
        <p:nvSpPr>
          <p:cNvPr id="162" name="Google Shape;162;p52"/>
          <p:cNvSpPr txBox="1"/>
          <p:nvPr/>
        </p:nvSpPr>
        <p:spPr>
          <a:xfrm>
            <a:off x="854199" y="970750"/>
            <a:ext cx="53742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accent6"/>
                </a:solidFill>
                <a:latin typeface="Calibri"/>
                <a:ea typeface="Calibri"/>
                <a:cs typeface="Calibri"/>
                <a:sym typeface="Calibri"/>
              </a:rPr>
              <a:t>Sasniedzamie mācību rezultāti</a:t>
            </a:r>
            <a:endParaRPr b="0" i="0" sz="2400" u="none" cap="none" strike="noStrike">
              <a:solidFill>
                <a:schemeClr val="accent6"/>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1" i="0" sz="2000" u="none" cap="none" strike="noStrike">
              <a:solidFill>
                <a:schemeClr val="dk1"/>
              </a:solidFill>
              <a:latin typeface="Montserrat"/>
              <a:ea typeface="Montserrat"/>
              <a:cs typeface="Montserrat"/>
              <a:sym typeface="Montserra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88"/>
          <p:cNvSpPr txBox="1"/>
          <p:nvPr>
            <p:ph idx="1" type="body"/>
          </p:nvPr>
        </p:nvSpPr>
        <p:spPr>
          <a:xfrm>
            <a:off x="904800" y="1937600"/>
            <a:ext cx="10207800" cy="25962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900"/>
              <a:buNone/>
            </a:pPr>
            <a:r>
              <a:rPr lang="it-IT" sz="1600">
                <a:solidFill>
                  <a:schemeClr val="dk1"/>
                </a:solidFill>
              </a:rPr>
              <a:t>Video</a:t>
            </a:r>
            <a:endParaRPr sz="1600">
              <a:solidFill>
                <a:schemeClr val="dk1"/>
              </a:solidFill>
            </a:endParaRPr>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rPr lang="it-IT" sz="1600" u="sng">
                <a:solidFill>
                  <a:schemeClr val="hlink"/>
                </a:solidFill>
                <a:hlinkClick r:id="rId3"/>
              </a:rPr>
              <a:t>https://www.youtube.com/watch?v=DkZ7BJQupVA</a:t>
            </a:r>
            <a:endParaRPr sz="1600"/>
          </a:p>
          <a:p>
            <a:pPr indent="0" lvl="0" marL="0" rtl="0" algn="l">
              <a:lnSpc>
                <a:spcPct val="100000"/>
              </a:lnSpc>
              <a:spcBef>
                <a:spcPts val="0"/>
              </a:spcBef>
              <a:spcAft>
                <a:spcPts val="0"/>
              </a:spcAft>
              <a:buSzPts val="900"/>
              <a:buNone/>
            </a:pPr>
            <a:r>
              <a:rPr lang="it-IT" sz="1600" u="sng">
                <a:solidFill>
                  <a:schemeClr val="hlink"/>
                </a:solidFill>
                <a:hlinkClick r:id="rId4"/>
              </a:rPr>
              <a:t>https://www.youtube.com/watch?v=ZE_TMzLCI_Y</a:t>
            </a:r>
            <a:endParaRPr sz="1600"/>
          </a:p>
          <a:p>
            <a:pPr indent="0" lvl="0" marL="0" rtl="0" algn="l">
              <a:lnSpc>
                <a:spcPct val="100000"/>
              </a:lnSpc>
              <a:spcBef>
                <a:spcPts val="0"/>
              </a:spcBef>
              <a:spcAft>
                <a:spcPts val="0"/>
              </a:spcAft>
              <a:buSzPts val="900"/>
              <a:buNone/>
            </a:pPr>
            <a:r>
              <a:rPr lang="it-IT" sz="1600" u="sng">
                <a:solidFill>
                  <a:schemeClr val="hlink"/>
                </a:solidFill>
                <a:hlinkClick r:id="rId5"/>
              </a:rPr>
              <a:t>https://www.youtube.com/watch?v=UHPZw0zbHNE</a:t>
            </a:r>
            <a:endParaRPr sz="1600"/>
          </a:p>
          <a:p>
            <a:pPr indent="0" lvl="0" marL="0" rtl="0" algn="l">
              <a:lnSpc>
                <a:spcPct val="100000"/>
              </a:lnSpc>
              <a:spcBef>
                <a:spcPts val="0"/>
              </a:spcBef>
              <a:spcAft>
                <a:spcPts val="0"/>
              </a:spcAft>
              <a:buSzPts val="900"/>
              <a:buNone/>
            </a:pPr>
            <a:r>
              <a:rPr lang="it-IT" sz="1600"/>
              <a:t> </a:t>
            </a:r>
            <a:r>
              <a:rPr lang="it-IT" sz="1600" u="sng">
                <a:solidFill>
                  <a:schemeClr val="hlink"/>
                </a:solidFill>
                <a:hlinkClick r:id="rId6"/>
              </a:rPr>
              <a:t>https://www.youtube.com/watch?v=el2iTDgF0y8</a:t>
            </a:r>
            <a:endParaRPr sz="1600"/>
          </a:p>
          <a:p>
            <a:pPr indent="0" lvl="0" marL="0" rtl="0" algn="l">
              <a:lnSpc>
                <a:spcPct val="100000"/>
              </a:lnSpc>
              <a:spcBef>
                <a:spcPts val="0"/>
              </a:spcBef>
              <a:spcAft>
                <a:spcPts val="0"/>
              </a:spcAft>
              <a:buSzPts val="900"/>
              <a:buNone/>
            </a:pPr>
            <a:r>
              <a:rPr lang="it-IT" sz="1600"/>
              <a:t> </a:t>
            </a:r>
            <a:r>
              <a:rPr lang="it-IT" sz="1600" u="sng">
                <a:solidFill>
                  <a:schemeClr val="hlink"/>
                </a:solidFill>
                <a:hlinkClick r:id="rId7"/>
              </a:rPr>
              <a:t>https://www.youtube.com/watch?v=DJkE_6rKODQ</a:t>
            </a:r>
            <a:endParaRPr sz="1600"/>
          </a:p>
          <a:p>
            <a:pPr indent="0" lvl="0" marL="0" rtl="0" algn="l">
              <a:lnSpc>
                <a:spcPct val="100000"/>
              </a:lnSpc>
              <a:spcBef>
                <a:spcPts val="0"/>
              </a:spcBef>
              <a:spcAft>
                <a:spcPts val="0"/>
              </a:spcAft>
              <a:buSzPts val="900"/>
              <a:buNone/>
            </a:pPr>
            <a:r>
              <a:rPr lang="it-IT" sz="1600"/>
              <a:t> </a:t>
            </a:r>
            <a:r>
              <a:rPr lang="it-IT" sz="1600" u="sng">
                <a:solidFill>
                  <a:schemeClr val="hlink"/>
                </a:solidFill>
                <a:hlinkClick r:id="rId8"/>
              </a:rPr>
              <a:t>https://www.youtube.com/watch?v=VsOJR40M0as</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t/>
            </a:r>
            <a:endParaRPr sz="1600"/>
          </a:p>
          <a:p>
            <a:pPr indent="0" lvl="0" marL="0" rtl="0" algn="l">
              <a:lnSpc>
                <a:spcPct val="100000"/>
              </a:lnSpc>
              <a:spcBef>
                <a:spcPts val="0"/>
              </a:spcBef>
              <a:spcAft>
                <a:spcPts val="0"/>
              </a:spcAft>
              <a:buSzPts val="900"/>
              <a:buNone/>
            </a:pPr>
            <a:r>
              <a:rPr lang="it-IT" sz="1600"/>
              <a:t> Pictures</a:t>
            </a:r>
            <a:endParaRPr sz="1600"/>
          </a:p>
          <a:p>
            <a:pPr indent="0" lvl="0" marL="0" rtl="0" algn="l">
              <a:lnSpc>
                <a:spcPct val="100000"/>
              </a:lnSpc>
              <a:spcBef>
                <a:spcPts val="0"/>
              </a:spcBef>
              <a:spcAft>
                <a:spcPts val="0"/>
              </a:spcAft>
              <a:buSzPts val="900"/>
              <a:buNone/>
            </a:pPr>
            <a:r>
              <a:rPr lang="it-IT" sz="1600"/>
              <a:t>shutterstock_1315210829.jpg </a:t>
            </a:r>
            <a:endParaRPr/>
          </a:p>
          <a:p>
            <a:pPr indent="0" lvl="0" marL="0" rtl="0" algn="l">
              <a:lnSpc>
                <a:spcPct val="100000"/>
              </a:lnSpc>
              <a:spcBef>
                <a:spcPts val="0"/>
              </a:spcBef>
              <a:spcAft>
                <a:spcPts val="0"/>
              </a:spcAft>
              <a:buSzPts val="900"/>
              <a:buNone/>
            </a:pPr>
            <a:r>
              <a:rPr lang="it-IT" sz="1600"/>
              <a:t>shutterstock_2269717501.jpg</a:t>
            </a:r>
            <a:endParaRPr/>
          </a:p>
          <a:p>
            <a:pPr indent="0" lvl="0" marL="0" rtl="0" algn="l">
              <a:lnSpc>
                <a:spcPct val="100000"/>
              </a:lnSpc>
              <a:spcBef>
                <a:spcPts val="0"/>
              </a:spcBef>
              <a:spcAft>
                <a:spcPts val="0"/>
              </a:spcAft>
              <a:buSzPts val="900"/>
              <a:buNone/>
            </a:pPr>
            <a:r>
              <a:rPr lang="it-IT" sz="1600"/>
              <a:t>shutterstock_104227202.jpg </a:t>
            </a:r>
            <a:endParaRPr/>
          </a:p>
          <a:p>
            <a:pPr indent="0" lvl="0" marL="0" rtl="0" algn="l">
              <a:lnSpc>
                <a:spcPct val="100000"/>
              </a:lnSpc>
              <a:spcBef>
                <a:spcPts val="0"/>
              </a:spcBef>
              <a:spcAft>
                <a:spcPts val="0"/>
              </a:spcAft>
              <a:buSzPts val="900"/>
              <a:buNone/>
            </a:pPr>
            <a:r>
              <a:rPr lang="it-IT" sz="1600"/>
              <a:t>shutterstock_1516225727.jpg </a:t>
            </a:r>
            <a:endParaRPr/>
          </a:p>
          <a:p>
            <a:pPr indent="0" lvl="0" marL="0" rtl="0" algn="l">
              <a:lnSpc>
                <a:spcPct val="100000"/>
              </a:lnSpc>
              <a:spcBef>
                <a:spcPts val="0"/>
              </a:spcBef>
              <a:spcAft>
                <a:spcPts val="0"/>
              </a:spcAft>
              <a:buSzPts val="900"/>
              <a:buNone/>
            </a:pPr>
            <a:r>
              <a:rPr lang="it-IT" sz="1600"/>
              <a:t>shutterstock_2108523326.jpg </a:t>
            </a:r>
            <a:endParaRPr/>
          </a:p>
          <a:p>
            <a:pPr indent="0" lvl="0" marL="0" rtl="0" algn="l">
              <a:lnSpc>
                <a:spcPct val="150000"/>
              </a:lnSpc>
              <a:spcBef>
                <a:spcPts val="0"/>
              </a:spcBef>
              <a:spcAft>
                <a:spcPts val="0"/>
              </a:spcAft>
              <a:buSzPts val="900"/>
              <a:buNone/>
            </a:pPr>
            <a:r>
              <a:t/>
            </a:r>
            <a:endParaRPr sz="1400"/>
          </a:p>
          <a:p>
            <a:pPr indent="0" lvl="0" marL="0" rtl="0" algn="l">
              <a:lnSpc>
                <a:spcPct val="150000"/>
              </a:lnSpc>
              <a:spcBef>
                <a:spcPts val="0"/>
              </a:spcBef>
              <a:spcAft>
                <a:spcPts val="0"/>
              </a:spcAft>
              <a:buSzPts val="900"/>
              <a:buNone/>
            </a:pPr>
            <a:r>
              <a:t/>
            </a:r>
            <a:endParaRPr sz="1400"/>
          </a:p>
          <a:p>
            <a:pPr indent="0" lvl="0" marL="0" rtl="0" algn="l">
              <a:lnSpc>
                <a:spcPct val="200000"/>
              </a:lnSpc>
              <a:spcBef>
                <a:spcPts val="0"/>
              </a:spcBef>
              <a:spcAft>
                <a:spcPts val="0"/>
              </a:spcAft>
              <a:buSzPts val="900"/>
              <a:buNone/>
            </a:pPr>
            <a:r>
              <a:rPr lang="it-IT" sz="1400"/>
              <a:t> </a:t>
            </a:r>
            <a:endParaRPr/>
          </a:p>
          <a:p>
            <a:pPr indent="0" lvl="0" marL="0" rtl="0" algn="l">
              <a:lnSpc>
                <a:spcPct val="200000"/>
              </a:lnSpc>
              <a:spcBef>
                <a:spcPts val="0"/>
              </a:spcBef>
              <a:spcAft>
                <a:spcPts val="0"/>
              </a:spcAft>
              <a:buSzPts val="900"/>
              <a:buNone/>
            </a:pPr>
            <a:r>
              <a:t/>
            </a:r>
            <a:endParaRPr sz="1400"/>
          </a:p>
          <a:p>
            <a:pPr indent="0" lvl="0" marL="0" rtl="0" algn="l">
              <a:lnSpc>
                <a:spcPct val="20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rPr lang="it-IT"/>
              <a:t> </a:t>
            </a:r>
            <a:endParaRPr/>
          </a:p>
          <a:p>
            <a:pPr indent="0" lvl="0" marL="0" rtl="0" algn="l">
              <a:lnSpc>
                <a:spcPct val="20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rPr lang="it-IT"/>
              <a:t> </a:t>
            </a:r>
            <a:endParaRPr/>
          </a:p>
          <a:p>
            <a:pPr indent="0" lvl="0" marL="0" rtl="0" algn="l">
              <a:lnSpc>
                <a:spcPct val="200000"/>
              </a:lnSpc>
              <a:spcBef>
                <a:spcPts val="0"/>
              </a:spcBef>
              <a:spcAft>
                <a:spcPts val="0"/>
              </a:spcAft>
              <a:buSzPts val="900"/>
              <a:buNone/>
            </a:pPr>
            <a:r>
              <a:t/>
            </a:r>
            <a:endParaRPr/>
          </a:p>
          <a:p>
            <a:pPr indent="0" lvl="0" marL="0" rtl="0" algn="l">
              <a:lnSpc>
                <a:spcPct val="200000"/>
              </a:lnSpc>
              <a:spcBef>
                <a:spcPts val="0"/>
              </a:spcBef>
              <a:spcAft>
                <a:spcPts val="0"/>
              </a:spcAft>
              <a:buSzPts val="900"/>
              <a:buNone/>
            </a:pPr>
            <a:r>
              <a:rPr lang="it-IT"/>
              <a:t> </a:t>
            </a:r>
            <a:endParaRPr/>
          </a:p>
        </p:txBody>
      </p:sp>
      <p:sp>
        <p:nvSpPr>
          <p:cNvPr id="509" name="Google Shape;509;p88"/>
          <p:cNvSpPr txBox="1"/>
          <p:nvPr/>
        </p:nvSpPr>
        <p:spPr>
          <a:xfrm>
            <a:off x="904809" y="1208088"/>
            <a:ext cx="8226127"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chemeClr val="accent6"/>
                </a:solidFill>
                <a:latin typeface="Calibri"/>
                <a:ea typeface="Calibri"/>
                <a:cs typeface="Calibri"/>
                <a:sym typeface="Calibri"/>
              </a:rPr>
              <a:t>Izmantotie resursi</a:t>
            </a:r>
            <a:endParaRPr b="1" i="0" sz="2400" u="none" cap="none" strike="noStrike">
              <a:solidFill>
                <a:schemeClr val="accent6"/>
              </a:solidFill>
              <a:latin typeface="Calibri"/>
              <a:ea typeface="Calibri"/>
              <a:cs typeface="Calibri"/>
              <a:sym typeface="Calibri"/>
            </a:endParaRPr>
          </a:p>
          <a:p>
            <a:pPr indent="0" lvl="0" marL="0" marR="0" rtl="0" algn="l">
              <a:lnSpc>
                <a:spcPct val="90000"/>
              </a:lnSpc>
              <a:spcBef>
                <a:spcPts val="0"/>
              </a:spcBef>
              <a:spcAft>
                <a:spcPts val="0"/>
              </a:spcAft>
              <a:buClr>
                <a:srgbClr val="42AC32"/>
              </a:buClr>
              <a:buSzPts val="2400"/>
              <a:buFont typeface="Arial"/>
              <a:buNone/>
            </a:pPr>
            <a:r>
              <a:t/>
            </a:r>
            <a:endParaRPr b="1" i="0" sz="2400" u="none" cap="none" strike="noStrike">
              <a:solidFill>
                <a:srgbClr val="42AC32"/>
              </a:solidFill>
              <a:latin typeface="Montserrat"/>
              <a:ea typeface="Montserrat"/>
              <a:cs typeface="Montserrat"/>
              <a:sym typeface="Montserrat"/>
            </a:endParaRPr>
          </a:p>
        </p:txBody>
      </p:sp>
      <p:sp>
        <p:nvSpPr>
          <p:cNvPr id="510" name="Google Shape;510;p88"/>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89"/>
          <p:cNvSpPr txBox="1"/>
          <p:nvPr>
            <p:ph type="title"/>
          </p:nvPr>
        </p:nvSpPr>
        <p:spPr>
          <a:xfrm>
            <a:off x="1427750" y="2234069"/>
            <a:ext cx="5374732" cy="2111565"/>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Clr>
                <a:schemeClr val="lt1"/>
              </a:buClr>
              <a:buSzPts val="6600"/>
              <a:buFont typeface="Montserrat"/>
              <a:buNone/>
            </a:pPr>
            <a:r>
              <a:rPr lang="it-IT" sz="2400">
                <a:latin typeface="Calibri"/>
                <a:ea typeface="Calibri"/>
                <a:cs typeface="Calibri"/>
                <a:sym typeface="Calibri"/>
              </a:rPr>
              <a:t>Paldies, ka apguvāt šo  WE projekta ("MĒS" projekta) mācību moduli!</a:t>
            </a:r>
            <a:endParaRPr sz="2400">
              <a:latin typeface="Calibri"/>
              <a:ea typeface="Calibri"/>
              <a:cs typeface="Calibri"/>
              <a:sym typeface="Calibri"/>
            </a:endParaRPr>
          </a:p>
          <a:p>
            <a:pPr indent="0" lvl="0" marL="0" rtl="0" algn="l">
              <a:lnSpc>
                <a:spcPct val="90000"/>
              </a:lnSpc>
              <a:spcBef>
                <a:spcPts val="0"/>
              </a:spcBef>
              <a:spcAft>
                <a:spcPts val="0"/>
              </a:spcAft>
              <a:buClr>
                <a:schemeClr val="lt1"/>
              </a:buClr>
              <a:buSzPts val="6600"/>
              <a:buFont typeface="Montserrat"/>
              <a:buNone/>
            </a:pPr>
            <a:r>
              <a:t/>
            </a:r>
            <a:endParaRPr sz="4400">
              <a:latin typeface="Calibri"/>
              <a:ea typeface="Calibri"/>
              <a:cs typeface="Calibri"/>
              <a:sym typeface="Calibri"/>
            </a:endParaRPr>
          </a:p>
        </p:txBody>
      </p:sp>
      <p:sp>
        <p:nvSpPr>
          <p:cNvPr id="516" name="Google Shape;516;p89"/>
          <p:cNvSpPr txBox="1"/>
          <p:nvPr>
            <p:ph idx="2" type="body"/>
          </p:nvPr>
        </p:nvSpPr>
        <p:spPr>
          <a:xfrm>
            <a:off x="2501415" y="5973693"/>
            <a:ext cx="1931960" cy="2466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42AC32"/>
              </a:buClr>
              <a:buSzPts val="1100"/>
              <a:buNone/>
            </a:pPr>
            <a:r>
              <a:t/>
            </a:r>
            <a:endParaRPr/>
          </a:p>
        </p:txBody>
      </p:sp>
      <p:sp>
        <p:nvSpPr>
          <p:cNvPr id="517" name="Google Shape;517;p89"/>
          <p:cNvSpPr txBox="1"/>
          <p:nvPr>
            <p:ph idx="3" type="body"/>
          </p:nvPr>
        </p:nvSpPr>
        <p:spPr>
          <a:xfrm>
            <a:off x="2501415" y="6238858"/>
            <a:ext cx="1931960" cy="23497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7F7F7F"/>
              </a:buClr>
              <a:buSzPts val="1100"/>
              <a:buNone/>
            </a:pPr>
            <a:r>
              <a:t/>
            </a:r>
            <a:endParaRPr/>
          </a:p>
        </p:txBody>
      </p:sp>
      <p:sp>
        <p:nvSpPr>
          <p:cNvPr id="518" name="Google Shape;518;p89"/>
          <p:cNvSpPr txBox="1"/>
          <p:nvPr>
            <p:ph idx="5" type="body"/>
          </p:nvPr>
        </p:nvSpPr>
        <p:spPr>
          <a:xfrm>
            <a:off x="8076885" y="2605743"/>
            <a:ext cx="2011331" cy="35442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519" name="Google Shape;519;p89"/>
          <p:cNvSpPr txBox="1"/>
          <p:nvPr>
            <p:ph idx="6" type="body"/>
          </p:nvPr>
        </p:nvSpPr>
        <p:spPr>
          <a:xfrm>
            <a:off x="8076885" y="3112639"/>
            <a:ext cx="2011331" cy="35442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520" name="Google Shape;520;p89"/>
          <p:cNvSpPr txBox="1"/>
          <p:nvPr>
            <p:ph idx="7" type="body"/>
          </p:nvPr>
        </p:nvSpPr>
        <p:spPr>
          <a:xfrm>
            <a:off x="8076885" y="3629474"/>
            <a:ext cx="2011331" cy="35442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53"/>
          <p:cNvSpPr txBox="1"/>
          <p:nvPr>
            <p:ph idx="1" type="body"/>
          </p:nvPr>
        </p:nvSpPr>
        <p:spPr>
          <a:xfrm>
            <a:off x="904874" y="1859844"/>
            <a:ext cx="8361955" cy="3138311"/>
          </a:xfrm>
          <a:prstGeom prst="rect">
            <a:avLst/>
          </a:prstGeom>
          <a:noFill/>
          <a:ln>
            <a:noFill/>
          </a:ln>
        </p:spPr>
        <p:txBody>
          <a:bodyPr anchorCtr="0" anchor="t" bIns="45700" lIns="91425" spcFirstLastPara="1" rIns="91425" wrap="square" tIns="45700">
            <a:noAutofit/>
          </a:bodyPr>
          <a:lstStyle/>
          <a:p>
            <a:pPr indent="-342900" lvl="0" marL="457200" rtl="0" algn="l">
              <a:lnSpc>
                <a:spcPct val="150000"/>
              </a:lnSpc>
              <a:spcBef>
                <a:spcPts val="60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Pirmais stimuls jebkurām personīgām un kolektīvām pārmaiņām sākas ar emocijām</a:t>
            </a:r>
            <a:endParaRPr sz="1800">
              <a:solidFill>
                <a:schemeClr val="dk1"/>
              </a:solidFill>
              <a:latin typeface="Calibri"/>
              <a:ea typeface="Calibri"/>
              <a:cs typeface="Calibri"/>
              <a:sym typeface="Calibri"/>
            </a:endParaRPr>
          </a:p>
          <a:p>
            <a:pPr indent="-342900" lvl="0" marL="457200" rtl="0" algn="l">
              <a:lnSpc>
                <a:spcPct val="150000"/>
              </a:lnSpc>
              <a:spcBef>
                <a:spcPts val="60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 Jebkurš lēmums rīkoties (vai nerīkoties) - reaģējot uz klimata pārmaiņām, neizbēgami sākas ar emocionālu reakciju uz stimuliem jeb kairinājumiem</a:t>
            </a:r>
            <a:endParaRPr sz="1800">
              <a:solidFill>
                <a:schemeClr val="dk1"/>
              </a:solidFill>
              <a:latin typeface="Calibri"/>
              <a:ea typeface="Calibri"/>
              <a:cs typeface="Calibri"/>
              <a:sym typeface="Calibri"/>
            </a:endParaRPr>
          </a:p>
          <a:p>
            <a:pPr indent="-342900" lvl="0" marL="457200" rtl="0" algn="l">
              <a:lnSpc>
                <a:spcPct val="150000"/>
              </a:lnSpc>
              <a:spcBef>
                <a:spcPts val="60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Emocijas ir ne tikai daļa no mūsu reakcijas uz notikumiem, bet arī - dziļas emocionālas piesaistes veidā - nosaka mūsu rīcības mērķus. Tāpēc ir ļoti svarīgi saprast, kā emocijas veido mūsu izjūtas un domāšanu par klimata pārmaiņām</a:t>
            </a:r>
            <a:endParaRPr sz="1800">
              <a:solidFill>
                <a:schemeClr val="dk1"/>
              </a:solidFill>
              <a:latin typeface="Calibri"/>
              <a:ea typeface="Calibri"/>
              <a:cs typeface="Calibri"/>
              <a:sym typeface="Calibri"/>
            </a:endParaRPr>
          </a:p>
          <a:p>
            <a:pPr indent="0" lvl="0" marL="457200" rtl="0" algn="l">
              <a:lnSpc>
                <a:spcPct val="150000"/>
              </a:lnSpc>
              <a:spcBef>
                <a:spcPts val="600"/>
              </a:spcBef>
              <a:spcAft>
                <a:spcPts val="0"/>
              </a:spcAft>
              <a:buSzPts val="900"/>
              <a:buNone/>
            </a:pPr>
            <a:r>
              <a:t/>
            </a:r>
            <a:endParaRPr sz="1800">
              <a:solidFill>
                <a:schemeClr val="dk1"/>
              </a:solidFill>
              <a:latin typeface="Calibri"/>
              <a:ea typeface="Calibri"/>
              <a:cs typeface="Calibri"/>
              <a:sym typeface="Calibri"/>
            </a:endParaRPr>
          </a:p>
        </p:txBody>
      </p:sp>
      <p:sp>
        <p:nvSpPr>
          <p:cNvPr id="168" name="Google Shape;168;p53"/>
          <p:cNvSpPr txBox="1"/>
          <p:nvPr/>
        </p:nvSpPr>
        <p:spPr>
          <a:xfrm>
            <a:off x="904874" y="996289"/>
            <a:ext cx="7617022"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Montserrat"/>
                <a:ea typeface="Montserrat"/>
                <a:cs typeface="Montserrat"/>
                <a:sym typeface="Montserrat"/>
              </a:rPr>
              <a:t>Ievads: Cilvēku emocijas - solis pretī klimata pārmaiņām</a:t>
            </a:r>
            <a:endParaRPr b="1" i="0" sz="2400" u="none" cap="none" strike="noStrike">
              <a:solidFill>
                <a:srgbClr val="42AC32"/>
              </a:solidFill>
              <a:latin typeface="Montserrat"/>
              <a:ea typeface="Montserrat"/>
              <a:cs typeface="Montserrat"/>
              <a:sym typeface="Montserrat"/>
            </a:endParaRPr>
          </a:p>
        </p:txBody>
      </p:sp>
      <p:sp>
        <p:nvSpPr>
          <p:cNvPr id="169" name="Google Shape;169;p5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54"/>
          <p:cNvSpPr txBox="1"/>
          <p:nvPr/>
        </p:nvSpPr>
        <p:spPr>
          <a:xfrm>
            <a:off x="871008" y="1056481"/>
            <a:ext cx="7617022"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Kā Jūsu emocijas attiecībā uz klimatu var glābt pasauli?</a:t>
            </a:r>
            <a:endParaRPr b="1" i="0" sz="2400" u="none" cap="none" strike="noStrike">
              <a:solidFill>
                <a:srgbClr val="42AC32"/>
              </a:solidFill>
              <a:latin typeface="Calibri"/>
              <a:ea typeface="Calibri"/>
              <a:cs typeface="Calibri"/>
              <a:sym typeface="Calibri"/>
            </a:endParaRPr>
          </a:p>
        </p:txBody>
      </p:sp>
      <p:sp>
        <p:nvSpPr>
          <p:cNvPr id="175" name="Google Shape;175;p5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descr="Climate change can be an unsettling subject. Psychologist Katharina van Bronswijk explains why it is good to feel climate anxiety and other climate emotions - and how these can help save the world.&#10;&#10;Speaker's note: Ekman's 6 basic emotions are anger, fear, sadness, disgust, joy and surprise. While listing these emotions, she missed surprise. Have you ever felt anxious about our climate? Katharina Van Bronswijk explains why feeling negative emotions about our climate can be beneficial for both the climate and us individuals. With her initiative called Psychologists for Future, she uses her psychological expertise to help people dealing with climate change and to guarantee a sustainable future. This talk was given at a TEDx event using the TED conference format but independently organized by a local community. Learn more at https://www.ted.com/tedx" id="176" name="Google Shape;176;p54" title="How your climate emotions can save the world | Katharina Van Bronswijk | TEDxHSG">
            <a:hlinkClick r:id="rId3"/>
          </p:cNvPr>
          <p:cNvPicPr preferRelativeResize="0"/>
          <p:nvPr/>
        </p:nvPicPr>
        <p:blipFill>
          <a:blip r:embed="rId4">
            <a:alphaModFix/>
          </a:blip>
          <a:stretch>
            <a:fillRect/>
          </a:stretch>
        </p:blipFill>
        <p:spPr>
          <a:xfrm>
            <a:off x="1766938" y="1905456"/>
            <a:ext cx="5825150" cy="32766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55"/>
          <p:cNvSpPr txBox="1"/>
          <p:nvPr/>
        </p:nvSpPr>
        <p:spPr>
          <a:xfrm>
            <a:off x="897250" y="1005141"/>
            <a:ext cx="7617000" cy="8235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Kā cilvēku emocijas ir saistītas ar apkārtējās vides uztveri?</a:t>
            </a:r>
            <a:endParaRPr b="1" i="0" sz="2400" u="none" cap="none" strike="noStrike">
              <a:solidFill>
                <a:srgbClr val="42AC32"/>
              </a:solidFill>
              <a:latin typeface="Calibri"/>
              <a:ea typeface="Calibri"/>
              <a:cs typeface="Calibri"/>
              <a:sym typeface="Calibri"/>
            </a:endParaRPr>
          </a:p>
        </p:txBody>
      </p:sp>
      <p:sp>
        <p:nvSpPr>
          <p:cNvPr id="182" name="Google Shape;182;p55"/>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183" name="Google Shape;183;p55"/>
          <p:cNvSpPr txBox="1"/>
          <p:nvPr>
            <p:ph idx="1" type="body"/>
          </p:nvPr>
        </p:nvSpPr>
        <p:spPr>
          <a:xfrm>
            <a:off x="886833" y="1931926"/>
            <a:ext cx="7422000" cy="1882800"/>
          </a:xfrm>
          <a:prstGeom prst="rect">
            <a:avLst/>
          </a:prstGeom>
          <a:noFill/>
          <a:ln>
            <a:noFill/>
          </a:ln>
        </p:spPr>
        <p:txBody>
          <a:bodyPr anchorCtr="0" anchor="t" bIns="45700" lIns="91425" spcFirstLastPara="1" rIns="91425" wrap="square" tIns="45700">
            <a:noAutofit/>
          </a:bodyPr>
          <a:lstStyle/>
          <a:p>
            <a:pPr indent="-285750" lvl="0" marL="457200" rtl="0" algn="l">
              <a:lnSpc>
                <a:spcPct val="150000"/>
              </a:lnSpc>
              <a:spcBef>
                <a:spcPts val="600"/>
              </a:spcBef>
              <a:spcAft>
                <a:spcPts val="0"/>
              </a:spcAft>
              <a:buClr>
                <a:schemeClr val="dk1"/>
              </a:buClr>
              <a:buSzPts val="900"/>
              <a:buFont typeface="Calibri"/>
              <a:buChar char="⮚"/>
            </a:pPr>
            <a:r>
              <a:rPr lang="it-IT" sz="1600">
                <a:solidFill>
                  <a:schemeClr val="dk1"/>
                </a:solidFill>
                <a:latin typeface="Calibri"/>
                <a:ea typeface="Calibri"/>
                <a:cs typeface="Calibri"/>
                <a:sym typeface="Calibri"/>
              </a:rPr>
              <a:t>Apkārtējās vides redzējums var būtiski ietekmēt cilvēku izpratni par vidi</a:t>
            </a:r>
            <a:endParaRPr sz="1600">
              <a:solidFill>
                <a:schemeClr val="dk1"/>
              </a:solidFill>
              <a:latin typeface="Calibri"/>
              <a:ea typeface="Calibri"/>
              <a:cs typeface="Calibri"/>
              <a:sym typeface="Calibri"/>
            </a:endParaRPr>
          </a:p>
          <a:p>
            <a:pPr indent="-285750" lvl="0" marL="457200" rtl="0" algn="l">
              <a:lnSpc>
                <a:spcPct val="150000"/>
              </a:lnSpc>
              <a:spcBef>
                <a:spcPts val="600"/>
              </a:spcBef>
              <a:spcAft>
                <a:spcPts val="0"/>
              </a:spcAft>
              <a:buClr>
                <a:schemeClr val="dk1"/>
              </a:buClr>
              <a:buSzPts val="900"/>
              <a:buFont typeface="Calibri"/>
              <a:buChar char="⮚"/>
            </a:pPr>
            <a:r>
              <a:rPr lang="it-IT" sz="1600">
                <a:solidFill>
                  <a:schemeClr val="dk1"/>
                </a:solidFill>
                <a:latin typeface="Calibri"/>
                <a:ea typeface="Calibri"/>
                <a:cs typeface="Calibri"/>
                <a:sym typeface="Calibri"/>
              </a:rPr>
              <a:t>Apkārtējās vides redzējums var būt noteicošais faktors cilvēku emocijām, kas savukārt var novest pie uzvedības maiņas</a:t>
            </a:r>
            <a:endParaRPr sz="1600">
              <a:solidFill>
                <a:schemeClr val="dk1"/>
              </a:solidFill>
              <a:latin typeface="Calibri"/>
              <a:ea typeface="Calibri"/>
              <a:cs typeface="Calibri"/>
              <a:sym typeface="Calibri"/>
            </a:endParaRPr>
          </a:p>
          <a:p>
            <a:pPr indent="-285750" lvl="0" marL="457200" rtl="0" algn="l">
              <a:lnSpc>
                <a:spcPct val="150000"/>
              </a:lnSpc>
              <a:spcBef>
                <a:spcPts val="600"/>
              </a:spcBef>
              <a:spcAft>
                <a:spcPts val="0"/>
              </a:spcAft>
              <a:buClr>
                <a:schemeClr val="dk1"/>
              </a:buClr>
              <a:buSzPts val="900"/>
              <a:buFont typeface="Calibri"/>
              <a:buChar char="⮚"/>
            </a:pPr>
            <a:r>
              <a:rPr lang="it-IT" sz="1600">
                <a:solidFill>
                  <a:schemeClr val="dk1"/>
                </a:solidFill>
                <a:latin typeface="Calibri"/>
                <a:ea typeface="Calibri"/>
                <a:cs typeface="Calibri"/>
                <a:sym typeface="Calibri"/>
              </a:rPr>
              <a:t>Tāpēc, lai panāktu pilnīgu sabiedrības iesaisti klimata pārmaiņu jomā, ir nepieciešama pārdomāta pieeja sabiedrības informēšanai</a:t>
            </a:r>
            <a:endParaRPr sz="1600">
              <a:solidFill>
                <a:schemeClr val="dk1"/>
              </a:solidFill>
              <a:latin typeface="Calibri"/>
              <a:ea typeface="Calibri"/>
              <a:cs typeface="Calibri"/>
              <a:sym typeface="Calibri"/>
            </a:endParaRPr>
          </a:p>
          <a:p>
            <a:pPr indent="-241300" lvl="0" marL="342900" rtl="0" algn="l">
              <a:lnSpc>
                <a:spcPct val="150000"/>
              </a:lnSpc>
              <a:spcBef>
                <a:spcPts val="600"/>
              </a:spcBef>
              <a:spcAft>
                <a:spcPts val="0"/>
              </a:spcAft>
              <a:buSzPts val="1600"/>
              <a:buFont typeface="Calibri"/>
              <a:buNone/>
            </a:pPr>
            <a:r>
              <a:t/>
            </a:r>
            <a:endParaRPr sz="1600">
              <a:latin typeface="Calibri"/>
              <a:ea typeface="Calibri"/>
              <a:cs typeface="Calibri"/>
              <a:sym typeface="Calibri"/>
            </a:endParaRPr>
          </a:p>
        </p:txBody>
      </p:sp>
      <p:grpSp>
        <p:nvGrpSpPr>
          <p:cNvPr id="184" name="Google Shape;184;p55"/>
          <p:cNvGrpSpPr/>
          <p:nvPr/>
        </p:nvGrpSpPr>
        <p:grpSpPr>
          <a:xfrm>
            <a:off x="886815" y="3917990"/>
            <a:ext cx="7637868" cy="1554972"/>
            <a:chOff x="2692" y="442635"/>
            <a:chExt cx="7637868" cy="1554972"/>
          </a:xfrm>
        </p:grpSpPr>
        <p:sp>
          <p:nvSpPr>
            <p:cNvPr id="185" name="Google Shape;185;p55"/>
            <p:cNvSpPr/>
            <p:nvPr/>
          </p:nvSpPr>
          <p:spPr>
            <a:xfrm>
              <a:off x="2692" y="1002501"/>
              <a:ext cx="1525109" cy="427087"/>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55"/>
            <p:cNvSpPr txBox="1"/>
            <p:nvPr/>
          </p:nvSpPr>
          <p:spPr>
            <a:xfrm>
              <a:off x="2692" y="1002501"/>
              <a:ext cx="1525109" cy="427087"/>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Apkārtējās vides redzējums</a:t>
              </a:r>
              <a:endParaRPr b="0" i="0" sz="1400" u="none" cap="none" strike="noStrike">
                <a:solidFill>
                  <a:srgbClr val="000000"/>
                </a:solidFill>
                <a:latin typeface="Calibri"/>
                <a:ea typeface="Calibri"/>
                <a:cs typeface="Calibri"/>
                <a:sym typeface="Calibri"/>
              </a:endParaRPr>
            </a:p>
          </p:txBody>
        </p:sp>
        <p:sp>
          <p:nvSpPr>
            <p:cNvPr id="187" name="Google Shape;187;p55"/>
            <p:cNvSpPr/>
            <p:nvPr/>
          </p:nvSpPr>
          <p:spPr>
            <a:xfrm>
              <a:off x="103078" y="809107"/>
              <a:ext cx="103090" cy="103090"/>
            </a:xfrm>
            <a:prstGeom prst="ellipse">
              <a:avLst/>
            </a:prstGeom>
            <a:gradFill>
              <a:gsLst>
                <a:gs pos="0">
                  <a:srgbClr val="4E8827"/>
                </a:gs>
                <a:gs pos="100000">
                  <a:srgbClr val="B9DCAB"/>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55"/>
            <p:cNvSpPr/>
            <p:nvPr/>
          </p:nvSpPr>
          <p:spPr>
            <a:xfrm>
              <a:off x="187941" y="728281"/>
              <a:ext cx="103090" cy="103090"/>
            </a:xfrm>
            <a:prstGeom prst="ellipse">
              <a:avLst/>
            </a:prstGeom>
            <a:gradFill>
              <a:gsLst>
                <a:gs pos="0">
                  <a:srgbClr val="57972E"/>
                </a:gs>
                <a:gs pos="100000">
                  <a:srgbClr val="B8E5A6"/>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55"/>
            <p:cNvSpPr/>
            <p:nvPr/>
          </p:nvSpPr>
          <p:spPr>
            <a:xfrm>
              <a:off x="361133" y="744446"/>
              <a:ext cx="161998" cy="161998"/>
            </a:xfrm>
            <a:prstGeom prst="ellipse">
              <a:avLst/>
            </a:prstGeom>
            <a:gradFill>
              <a:gsLst>
                <a:gs pos="0">
                  <a:srgbClr val="60A735"/>
                </a:gs>
                <a:gs pos="100000">
                  <a:srgbClr val="BBEFA2"/>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55"/>
            <p:cNvSpPr/>
            <p:nvPr/>
          </p:nvSpPr>
          <p:spPr>
            <a:xfrm>
              <a:off x="505459" y="598388"/>
              <a:ext cx="103090" cy="103090"/>
            </a:xfrm>
            <a:prstGeom prst="ellipse">
              <a:avLst/>
            </a:prstGeom>
            <a:gradFill>
              <a:gsLst>
                <a:gs pos="0">
                  <a:srgbClr val="6AB53F"/>
                </a:gs>
                <a:gs pos="100000">
                  <a:srgbClr val="B9F8A0"/>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55"/>
            <p:cNvSpPr/>
            <p:nvPr/>
          </p:nvSpPr>
          <p:spPr>
            <a:xfrm>
              <a:off x="693083" y="515257"/>
              <a:ext cx="103090" cy="103090"/>
            </a:xfrm>
            <a:prstGeom prst="ellipse">
              <a:avLst/>
            </a:prstGeom>
            <a:gradFill>
              <a:gsLst>
                <a:gs pos="0">
                  <a:srgbClr val="74BF4D"/>
                </a:gs>
                <a:gs pos="100000">
                  <a:srgbClr val="BBFDA2"/>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55"/>
            <p:cNvSpPr/>
            <p:nvPr/>
          </p:nvSpPr>
          <p:spPr>
            <a:xfrm>
              <a:off x="924005" y="641686"/>
              <a:ext cx="103090" cy="103090"/>
            </a:xfrm>
            <a:prstGeom prst="ellipse">
              <a:avLst/>
            </a:prstGeom>
            <a:gradFill>
              <a:gsLst>
                <a:gs pos="0">
                  <a:srgbClr val="82C261"/>
                </a:gs>
                <a:gs pos="100000">
                  <a:srgbClr val="BEFDA9"/>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55"/>
            <p:cNvSpPr/>
            <p:nvPr/>
          </p:nvSpPr>
          <p:spPr>
            <a:xfrm>
              <a:off x="1118593" y="638456"/>
              <a:ext cx="161998" cy="161998"/>
            </a:xfrm>
            <a:prstGeom prst="ellipse">
              <a:avLst/>
            </a:prstGeom>
            <a:gradFill>
              <a:gsLst>
                <a:gs pos="0">
                  <a:srgbClr val="8FC674"/>
                </a:gs>
                <a:gs pos="100000">
                  <a:srgbClr val="C4FCAF"/>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55"/>
            <p:cNvSpPr/>
            <p:nvPr/>
          </p:nvSpPr>
          <p:spPr>
            <a:xfrm flipH="1">
              <a:off x="1300277" y="741045"/>
              <a:ext cx="168967" cy="165170"/>
            </a:xfrm>
            <a:prstGeom prst="ellipse">
              <a:avLst/>
            </a:prstGeom>
            <a:gradFill>
              <a:gsLst>
                <a:gs pos="0">
                  <a:srgbClr val="9DCA88"/>
                </a:gs>
                <a:gs pos="100000">
                  <a:srgbClr val="CCF9BA"/>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55"/>
            <p:cNvSpPr/>
            <p:nvPr/>
          </p:nvSpPr>
          <p:spPr>
            <a:xfrm>
              <a:off x="1385669" y="1056479"/>
              <a:ext cx="45720" cy="52865"/>
            </a:xfrm>
            <a:prstGeom prst="ellipse">
              <a:avLst/>
            </a:prstGeom>
            <a:gradFill>
              <a:gsLst>
                <a:gs pos="0">
                  <a:srgbClr val="AAD199"/>
                </a:gs>
                <a:gs pos="100000">
                  <a:srgbClr val="D2FCC0"/>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55"/>
            <p:cNvSpPr/>
            <p:nvPr/>
          </p:nvSpPr>
          <p:spPr>
            <a:xfrm>
              <a:off x="606487" y="690180"/>
              <a:ext cx="265089" cy="265089"/>
            </a:xfrm>
            <a:prstGeom prst="ellipse">
              <a:avLst/>
            </a:prstGeom>
            <a:gradFill>
              <a:gsLst>
                <a:gs pos="0">
                  <a:srgbClr val="B9D6AC"/>
                </a:gs>
                <a:gs pos="100000">
                  <a:srgbClr val="D8FBCA"/>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55"/>
            <p:cNvSpPr/>
            <p:nvPr/>
          </p:nvSpPr>
          <p:spPr>
            <a:xfrm>
              <a:off x="43615" y="1276721"/>
              <a:ext cx="103090" cy="103090"/>
            </a:xfrm>
            <a:prstGeom prst="ellipse">
              <a:avLst/>
            </a:prstGeom>
            <a:gradFill>
              <a:gsLst>
                <a:gs pos="0">
                  <a:srgbClr val="B9D6AC"/>
                </a:gs>
                <a:gs pos="100000">
                  <a:srgbClr val="D8FBCA"/>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55"/>
            <p:cNvSpPr/>
            <p:nvPr/>
          </p:nvSpPr>
          <p:spPr>
            <a:xfrm>
              <a:off x="25783" y="1470115"/>
              <a:ext cx="161998" cy="161998"/>
            </a:xfrm>
            <a:prstGeom prst="ellipse">
              <a:avLst/>
            </a:prstGeom>
            <a:gradFill>
              <a:gsLst>
                <a:gs pos="0">
                  <a:srgbClr val="AAD199"/>
                </a:gs>
                <a:gs pos="100000">
                  <a:srgbClr val="D2FCC0"/>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55"/>
            <p:cNvSpPr/>
            <p:nvPr/>
          </p:nvSpPr>
          <p:spPr>
            <a:xfrm>
              <a:off x="346700" y="1522076"/>
              <a:ext cx="235634" cy="235634"/>
            </a:xfrm>
            <a:prstGeom prst="ellipse">
              <a:avLst/>
            </a:prstGeom>
            <a:gradFill>
              <a:gsLst>
                <a:gs pos="0">
                  <a:srgbClr val="9DCA88"/>
                </a:gs>
                <a:gs pos="100000">
                  <a:srgbClr val="CCF9BA"/>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55"/>
            <p:cNvSpPr/>
            <p:nvPr/>
          </p:nvSpPr>
          <p:spPr>
            <a:xfrm>
              <a:off x="649785" y="1709700"/>
              <a:ext cx="103090" cy="103090"/>
            </a:xfrm>
            <a:prstGeom prst="ellipse">
              <a:avLst/>
            </a:prstGeom>
            <a:gradFill>
              <a:gsLst>
                <a:gs pos="0">
                  <a:srgbClr val="8FC674"/>
                </a:gs>
                <a:gs pos="100000">
                  <a:srgbClr val="C4FCAF"/>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55"/>
            <p:cNvSpPr/>
            <p:nvPr/>
          </p:nvSpPr>
          <p:spPr>
            <a:xfrm>
              <a:off x="636201" y="1713494"/>
              <a:ext cx="161998" cy="161998"/>
            </a:xfrm>
            <a:prstGeom prst="ellipse">
              <a:avLst/>
            </a:prstGeom>
            <a:gradFill>
              <a:gsLst>
                <a:gs pos="0">
                  <a:srgbClr val="82C261"/>
                </a:gs>
                <a:gs pos="100000">
                  <a:srgbClr val="BEFDA9"/>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55"/>
            <p:cNvSpPr/>
            <p:nvPr/>
          </p:nvSpPr>
          <p:spPr>
            <a:xfrm>
              <a:off x="851842" y="1724133"/>
              <a:ext cx="103090" cy="103090"/>
            </a:xfrm>
            <a:prstGeom prst="ellipse">
              <a:avLst/>
            </a:prstGeom>
            <a:gradFill>
              <a:gsLst>
                <a:gs pos="0">
                  <a:srgbClr val="74BF4D"/>
                </a:gs>
                <a:gs pos="100000">
                  <a:srgbClr val="BBFDA2"/>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55"/>
            <p:cNvSpPr/>
            <p:nvPr/>
          </p:nvSpPr>
          <p:spPr>
            <a:xfrm>
              <a:off x="981736" y="1493211"/>
              <a:ext cx="235634" cy="235634"/>
            </a:xfrm>
            <a:prstGeom prst="ellipse">
              <a:avLst/>
            </a:prstGeom>
            <a:gradFill>
              <a:gsLst>
                <a:gs pos="0">
                  <a:srgbClr val="6AB53F"/>
                </a:gs>
                <a:gs pos="100000">
                  <a:srgbClr val="B9F8A0"/>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55"/>
            <p:cNvSpPr/>
            <p:nvPr/>
          </p:nvSpPr>
          <p:spPr>
            <a:xfrm>
              <a:off x="1299253" y="1435480"/>
              <a:ext cx="161998" cy="161998"/>
            </a:xfrm>
            <a:prstGeom prst="ellipse">
              <a:avLst/>
            </a:prstGeom>
            <a:gradFill>
              <a:gsLst>
                <a:gs pos="0">
                  <a:srgbClr val="60A735"/>
                </a:gs>
                <a:gs pos="100000">
                  <a:srgbClr val="BBEFA2"/>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55"/>
            <p:cNvSpPr/>
            <p:nvPr/>
          </p:nvSpPr>
          <p:spPr>
            <a:xfrm>
              <a:off x="1527801" y="756907"/>
              <a:ext cx="475767" cy="908292"/>
            </a:xfrm>
            <a:prstGeom prst="chevron">
              <a:avLst>
                <a:gd fmla="val 62310" name="adj"/>
              </a:avLst>
            </a:prstGeom>
            <a:solidFill>
              <a:srgbClr val="6AA442"/>
            </a:soli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55"/>
            <p:cNvSpPr/>
            <p:nvPr/>
          </p:nvSpPr>
          <p:spPr>
            <a:xfrm>
              <a:off x="2207828" y="442635"/>
              <a:ext cx="2048958" cy="1554972"/>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55"/>
            <p:cNvSpPr txBox="1"/>
            <p:nvPr/>
          </p:nvSpPr>
          <p:spPr>
            <a:xfrm>
              <a:off x="2207828" y="442635"/>
              <a:ext cx="2048958" cy="1554972"/>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1" i="0" lang="it-IT" sz="1600" u="sng" cap="none" strike="noStrike">
                  <a:solidFill>
                    <a:srgbClr val="42AC32"/>
                  </a:solidFill>
                  <a:latin typeface="Helvetica Neue"/>
                  <a:ea typeface="Helvetica Neue"/>
                  <a:cs typeface="Helvetica Neue"/>
                  <a:sym typeface="Helvetica Neue"/>
                </a:rPr>
                <a:t>Apkārtējās vides redzējums </a:t>
              </a:r>
              <a:r>
                <a:rPr b="1" i="0" lang="it-IT" sz="1600" u="none" cap="none" strike="noStrike">
                  <a:solidFill>
                    <a:srgbClr val="42AC32"/>
                  </a:solidFill>
                  <a:latin typeface="Calibri"/>
                  <a:ea typeface="Calibri"/>
                  <a:cs typeface="Calibri"/>
                  <a:sym typeface="Calibri"/>
                </a:rPr>
                <a:t>ir pieņēmumu un pārliecību kopums, kas nosaka cilvēka rīcību attiecībā uz vidi</a:t>
              </a:r>
              <a:endParaRPr b="0" i="0" sz="1600" u="none" cap="none" strike="noStrike">
                <a:solidFill>
                  <a:srgbClr val="000000"/>
                </a:solidFill>
                <a:latin typeface="Calibri"/>
                <a:ea typeface="Calibri"/>
                <a:cs typeface="Calibri"/>
                <a:sym typeface="Calibri"/>
              </a:endParaRPr>
            </a:p>
          </p:txBody>
        </p:sp>
        <p:sp>
          <p:nvSpPr>
            <p:cNvPr id="208" name="Google Shape;208;p55"/>
            <p:cNvSpPr/>
            <p:nvPr/>
          </p:nvSpPr>
          <p:spPr>
            <a:xfrm>
              <a:off x="4472753" y="793075"/>
              <a:ext cx="475767" cy="908292"/>
            </a:xfrm>
            <a:prstGeom prst="chevron">
              <a:avLst>
                <a:gd fmla="val 62310" name="adj"/>
              </a:avLst>
            </a:prstGeom>
            <a:solidFill>
              <a:srgbClr val="A5C893"/>
            </a:soli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55"/>
            <p:cNvSpPr/>
            <p:nvPr/>
          </p:nvSpPr>
          <p:spPr>
            <a:xfrm>
              <a:off x="4866085" y="780427"/>
              <a:ext cx="1297548" cy="908283"/>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55"/>
            <p:cNvSpPr txBox="1"/>
            <p:nvPr/>
          </p:nvSpPr>
          <p:spPr>
            <a:xfrm>
              <a:off x="4866085" y="780427"/>
              <a:ext cx="1297548" cy="908283"/>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1" i="0" lang="it-IT" sz="1600" u="none" cap="none" strike="noStrike">
                  <a:solidFill>
                    <a:srgbClr val="385623"/>
                  </a:solidFill>
                  <a:latin typeface="Calibri"/>
                  <a:ea typeface="Calibri"/>
                  <a:cs typeface="Calibri"/>
                  <a:sym typeface="Calibri"/>
                </a:rPr>
                <a:t>Emocijas</a:t>
              </a:r>
              <a:endParaRPr b="0" i="0" sz="1600" u="none" cap="none" strike="noStrike">
                <a:solidFill>
                  <a:srgbClr val="000000"/>
                </a:solidFill>
                <a:latin typeface="Calibri"/>
                <a:ea typeface="Calibri"/>
                <a:cs typeface="Calibri"/>
                <a:sym typeface="Calibri"/>
              </a:endParaRPr>
            </a:p>
          </p:txBody>
        </p:sp>
        <p:sp>
          <p:nvSpPr>
            <p:cNvPr id="211" name="Google Shape;211;p55"/>
            <p:cNvSpPr/>
            <p:nvPr/>
          </p:nvSpPr>
          <p:spPr>
            <a:xfrm>
              <a:off x="5825842" y="756907"/>
              <a:ext cx="475767" cy="908292"/>
            </a:xfrm>
            <a:prstGeom prst="chevron">
              <a:avLst>
                <a:gd fmla="val 62310" name="adj"/>
              </a:avLst>
            </a:prstGeom>
            <a:solidFill>
              <a:srgbClr val="A5C893"/>
            </a:soli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55"/>
            <p:cNvSpPr/>
            <p:nvPr/>
          </p:nvSpPr>
          <p:spPr>
            <a:xfrm>
              <a:off x="6301610" y="555653"/>
              <a:ext cx="1338950" cy="1355296"/>
            </a:xfrm>
            <a:prstGeom prst="ellipse">
              <a:avLst/>
            </a:prstGeom>
            <a:gradFill>
              <a:gsLst>
                <a:gs pos="0">
                  <a:srgbClr val="57972E"/>
                </a:gs>
                <a:gs pos="100000">
                  <a:srgbClr val="B8E5A6"/>
                </a:gs>
              </a:gsLst>
              <a:lin ang="16200000" scaled="0"/>
            </a:gradFill>
            <a:ln>
              <a:noFill/>
            </a:ln>
            <a:effectLst>
              <a:outerShdw blurRad="40000" rotWithShape="0" dir="5400000" dist="23000">
                <a:srgbClr val="000000">
                  <a:alpha val="34509"/>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55"/>
            <p:cNvSpPr txBox="1"/>
            <p:nvPr/>
          </p:nvSpPr>
          <p:spPr>
            <a:xfrm>
              <a:off x="6497695" y="754132"/>
              <a:ext cx="946780" cy="95833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600"/>
                <a:buFont typeface="Arial"/>
                <a:buNone/>
              </a:pPr>
              <a:r>
                <a:rPr b="1" i="0" lang="it-IT" sz="1600" u="none" cap="none" strike="noStrike">
                  <a:solidFill>
                    <a:schemeClr val="dk1"/>
                  </a:solidFill>
                  <a:latin typeface="Calibri"/>
                  <a:ea typeface="Calibri"/>
                  <a:cs typeface="Calibri"/>
                  <a:sym typeface="Calibri"/>
                </a:rPr>
                <a:t>Personiskā veiktspēja</a:t>
              </a:r>
              <a:endParaRPr b="0" i="0" sz="1400" u="none" cap="none" strike="noStrike">
                <a:solidFill>
                  <a:srgbClr val="000000"/>
                </a:solidFill>
                <a:latin typeface="Calibri"/>
                <a:ea typeface="Calibri"/>
                <a:cs typeface="Calibri"/>
                <a:sym typeface="Calibri"/>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56"/>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19" name="Google Shape;219;p56"/>
          <p:cNvSpPr txBox="1"/>
          <p:nvPr>
            <p:ph idx="1" type="body"/>
          </p:nvPr>
        </p:nvSpPr>
        <p:spPr>
          <a:xfrm>
            <a:off x="993175" y="1491402"/>
            <a:ext cx="7882500" cy="1034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900"/>
              <a:buNone/>
            </a:pPr>
            <a:r>
              <a:rPr lang="it-IT" sz="1800">
                <a:solidFill>
                  <a:schemeClr val="dk1"/>
                </a:solidFill>
                <a:latin typeface="Calibri"/>
                <a:ea typeface="Calibri"/>
                <a:cs typeface="Calibri"/>
                <a:sym typeface="Calibri"/>
              </a:rPr>
              <a:t>Pētījumi liecina, ka efektīvai saziņai par klimata pārmaiņām jābūt vērstai uz cilvēku emocijām un  vērtībām.</a:t>
            </a:r>
            <a:endParaRPr>
              <a:solidFill>
                <a:schemeClr val="dk1"/>
              </a:solidFill>
              <a:latin typeface="Calibri"/>
              <a:ea typeface="Calibri"/>
              <a:cs typeface="Calibri"/>
              <a:sym typeface="Calibri"/>
            </a:endParaRPr>
          </a:p>
        </p:txBody>
      </p:sp>
      <p:sp>
        <p:nvSpPr>
          <p:cNvPr id="220" name="Google Shape;220;p56"/>
          <p:cNvSpPr txBox="1"/>
          <p:nvPr/>
        </p:nvSpPr>
        <p:spPr>
          <a:xfrm>
            <a:off x="993175" y="905275"/>
            <a:ext cx="7749900" cy="426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Cilvēka psiholoģija</a:t>
            </a:r>
            <a:endParaRPr b="0" i="0" sz="2400" u="none" cap="none" strike="noStrike">
              <a:solidFill>
                <a:srgbClr val="000000"/>
              </a:solidFill>
              <a:latin typeface="Calibri"/>
              <a:ea typeface="Calibri"/>
              <a:cs typeface="Calibri"/>
              <a:sym typeface="Calibri"/>
            </a:endParaRPr>
          </a:p>
        </p:txBody>
      </p:sp>
      <p:pic>
        <p:nvPicPr>
          <p:cNvPr descr="The biggest problem for the climate change fight isn’t technology – it’s human psychology.&#10;&#10;&#10;This is the first episode of Climate Lab, a six-part series produced by the University of California in partnership with Vox. Hosted by Emmy-nominated conservation scientist Dr. M. Sanjayan, the videos explore the surprising elements of our lives that contribute to climate change and the groundbreaking work being done to fight back. Featuring conversations with experts, scientists, thought leaders and activists, the series takes what can seem like an overwhelming problem and breaks it down into manageable parts: from clean energy to food waste, religion to smartphones.  Check back next Wednesday for the next episode or visit http://climate.universityofcalifornia.edu for more.&#10;&#10;Subscribe to our channel! http://goo.gl/0bsAjO  &#10;And check out the University of California’s channels: https://goo.gl/PhoV3G  https://goo.gl/Ec2hml &#10;&#10;///&#10;&#10;The University of California is a pioneer on climate research, renewable energy and environmental sustainability. UC is dedicated to providing scalable solutions to help the world bend the curve on climate change. UC research is also paving the way for the university to meet its goal of becoming carbon neutral by 2025. Read more about our commitment at https://goo.gl/z2fN3O &#10;&#10;&#10;Follow UC on Facebook: https://goo.gl/QJZSZK &#10;Or on Twitter: https://goo.gl/MKFNcv &#10;&#10;&#10;Vox.com is a news website that helps you cut through the noise and understand what's really driving the events in the headlines. Check out http://www.vox.com to get up to speed on everything from Kurdistan to the Kim Kardashian app. &#10;&#10;Check out Vox’s full video catalog: http://goo.gl/IZONyE&#10;Follow Vox on Twitter: http://goo.gl/XFrZ5H&#10;Or on Facebook: http://goo.gl/U2g06o" id="221" name="Google Shape;221;p56" title="Why humans are so bad at thinking about climate change">
            <a:hlinkClick r:id="rId3"/>
          </p:cNvPr>
          <p:cNvPicPr preferRelativeResize="0"/>
          <p:nvPr/>
        </p:nvPicPr>
        <p:blipFill>
          <a:blip r:embed="rId4">
            <a:alphaModFix/>
          </a:blip>
          <a:stretch>
            <a:fillRect/>
          </a:stretch>
        </p:blipFill>
        <p:spPr>
          <a:xfrm>
            <a:off x="2442200" y="2525800"/>
            <a:ext cx="5134916" cy="2888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57"/>
          <p:cNvSpPr txBox="1"/>
          <p:nvPr/>
        </p:nvSpPr>
        <p:spPr>
          <a:xfrm>
            <a:off x="871008" y="1056481"/>
            <a:ext cx="7617022"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Arial"/>
              <a:buNone/>
            </a:pPr>
            <a:r>
              <a:t/>
            </a:r>
            <a:endParaRPr b="1" i="0" sz="2800" u="none" cap="none" strike="noStrike">
              <a:solidFill>
                <a:srgbClr val="42AC32"/>
              </a:solidFill>
              <a:latin typeface="Montserrat"/>
              <a:ea typeface="Montserrat"/>
              <a:cs typeface="Montserrat"/>
              <a:sym typeface="Montserrat"/>
            </a:endParaRPr>
          </a:p>
        </p:txBody>
      </p:sp>
      <p:sp>
        <p:nvSpPr>
          <p:cNvPr id="227" name="Google Shape;227;p5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28" name="Google Shape;228;p57"/>
          <p:cNvSpPr txBox="1"/>
          <p:nvPr>
            <p:ph idx="1" type="body"/>
          </p:nvPr>
        </p:nvSpPr>
        <p:spPr>
          <a:xfrm>
            <a:off x="871000" y="1597825"/>
            <a:ext cx="7833000" cy="3469500"/>
          </a:xfrm>
          <a:prstGeom prst="rect">
            <a:avLst/>
          </a:prstGeom>
          <a:noFill/>
          <a:ln>
            <a:noFill/>
          </a:ln>
        </p:spPr>
        <p:txBody>
          <a:bodyPr anchorCtr="0" anchor="t" bIns="45700" lIns="91425" spcFirstLastPara="1" rIns="91425" wrap="square" tIns="45700">
            <a:noAutofit/>
          </a:bodyPr>
          <a:lstStyle/>
          <a:p>
            <a:pPr indent="-285750" lvl="0" marL="457200" rtl="0" algn="just">
              <a:lnSpc>
                <a:spcPct val="150000"/>
              </a:lnSpc>
              <a:spcBef>
                <a:spcPts val="60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Emocijas var motivēt rīkoties un iesaistīties cīņā pret klimata pārmaiņām.</a:t>
            </a:r>
            <a:endParaRPr sz="1800">
              <a:solidFill>
                <a:schemeClr val="dk1"/>
              </a:solidFill>
              <a:latin typeface="Calibri"/>
              <a:ea typeface="Calibri"/>
              <a:cs typeface="Calibri"/>
              <a:sym typeface="Calibri"/>
            </a:endParaRPr>
          </a:p>
          <a:p>
            <a:pPr indent="-285750" lvl="0" marL="457200" rtl="0" algn="just">
              <a:lnSpc>
                <a:spcPct val="150000"/>
              </a:lnSpc>
              <a:spcBef>
                <a:spcPts val="60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Tomēr, lai mainītu uzvedību, nepieciešama ne tikai dziļa izpratne par to, kā veicināt rīcību klimata pārmaiņu jomā, bet arī dziļa izpratne par to, kā emocijas var stiprināt uzskatus par apkārtējo vidi un personīgās atbildības uzņemšanos par klimata pārmaiņām.</a:t>
            </a:r>
            <a:endParaRPr sz="1800">
              <a:solidFill>
                <a:schemeClr val="dk1"/>
              </a:solidFill>
              <a:latin typeface="Calibri"/>
              <a:ea typeface="Calibri"/>
              <a:cs typeface="Calibri"/>
              <a:sym typeface="Calibri"/>
            </a:endParaRPr>
          </a:p>
          <a:p>
            <a:pPr indent="-285750" lvl="0" marL="457200" rtl="0" algn="just">
              <a:lnSpc>
                <a:spcPct val="150000"/>
              </a:lnSpc>
              <a:spcBef>
                <a:spcPts val="600"/>
              </a:spcBef>
              <a:spcAft>
                <a:spcPts val="0"/>
              </a:spcAft>
              <a:buClr>
                <a:schemeClr val="dk1"/>
              </a:buClr>
              <a:buSzPts val="900"/>
              <a:buFont typeface="Calibri"/>
              <a:buChar char="✔"/>
            </a:pPr>
            <a:r>
              <a:rPr lang="it-IT" sz="1800">
                <a:solidFill>
                  <a:schemeClr val="dk1"/>
                </a:solidFill>
                <a:latin typeface="Calibri"/>
                <a:ea typeface="Calibri"/>
                <a:cs typeface="Calibri"/>
                <a:sym typeface="Calibri"/>
              </a:rPr>
              <a:t>Dažādas emocijas var izraisīt atšķirīgu uzvedību, tāpēc ir svarīgi tās apzināties.</a:t>
            </a:r>
            <a:endParaRPr sz="1800">
              <a:solidFill>
                <a:schemeClr val="dk1"/>
              </a:solidFill>
            </a:endParaRPr>
          </a:p>
          <a:p>
            <a:pPr indent="0" lvl="0" marL="0" rtl="0" algn="ctr">
              <a:lnSpc>
                <a:spcPct val="100000"/>
              </a:lnSpc>
              <a:spcBef>
                <a:spcPts val="600"/>
              </a:spcBef>
              <a:spcAft>
                <a:spcPts val="0"/>
              </a:spcAft>
              <a:buSzPts val="900"/>
              <a:buNone/>
            </a:pPr>
            <a:r>
              <a:rPr b="1" lang="it-IT" sz="1800">
                <a:solidFill>
                  <a:srgbClr val="42AC32"/>
                </a:solidFill>
                <a:latin typeface="Calibri"/>
                <a:ea typeface="Calibri"/>
                <a:cs typeface="Calibri"/>
                <a:sym typeface="Calibri"/>
              </a:rPr>
              <a:t>Kādas ir Jūsu emocijas attiecībā uz klimata pārmaiņām?</a:t>
            </a:r>
            <a:endParaRPr b="1" sz="1800">
              <a:solidFill>
                <a:srgbClr val="42AC32"/>
              </a:solidFill>
              <a:latin typeface="Calibri"/>
              <a:ea typeface="Calibri"/>
              <a:cs typeface="Calibri"/>
              <a:sym typeface="Calibri"/>
            </a:endParaRPr>
          </a:p>
          <a:p>
            <a:pPr indent="0" lvl="0" marL="0" rtl="0" algn="ctr">
              <a:lnSpc>
                <a:spcPct val="100000"/>
              </a:lnSpc>
              <a:spcBef>
                <a:spcPts val="600"/>
              </a:spcBef>
              <a:spcAft>
                <a:spcPts val="0"/>
              </a:spcAft>
              <a:buSzPts val="900"/>
              <a:buNone/>
            </a:pPr>
            <a:r>
              <a:rPr b="1" lang="it-IT" sz="1800">
                <a:solidFill>
                  <a:srgbClr val="42AC32"/>
                </a:solidFill>
                <a:latin typeface="Calibri"/>
                <a:ea typeface="Calibri"/>
                <a:cs typeface="Calibri"/>
                <a:sym typeface="Calibri"/>
              </a:rPr>
              <a:t>Sāksim to pētīt!</a:t>
            </a:r>
            <a:endParaRPr b="1" sz="1800">
              <a:solidFill>
                <a:srgbClr val="42AC32"/>
              </a:solidFill>
              <a:latin typeface="Calibri"/>
              <a:ea typeface="Calibri"/>
              <a:cs typeface="Calibri"/>
              <a:sym typeface="Calibri"/>
            </a:endParaRPr>
          </a:p>
          <a:p>
            <a:pPr indent="0" lvl="0" marL="0" rtl="0" algn="ctr">
              <a:lnSpc>
                <a:spcPct val="100000"/>
              </a:lnSpc>
              <a:spcBef>
                <a:spcPts val="600"/>
              </a:spcBef>
              <a:spcAft>
                <a:spcPts val="0"/>
              </a:spcAft>
              <a:buClr>
                <a:srgbClr val="000000"/>
              </a:buClr>
              <a:buSzPts val="1800"/>
              <a:buNone/>
            </a:pPr>
            <a:r>
              <a:t/>
            </a:r>
            <a:endParaRPr b="1" sz="1800">
              <a:solidFill>
                <a:srgbClr val="42AC32"/>
              </a:solidFill>
            </a:endParaRPr>
          </a:p>
          <a:p>
            <a:pPr indent="-228600" lvl="0" marL="285750" rtl="0" algn="l">
              <a:lnSpc>
                <a:spcPct val="100000"/>
              </a:lnSpc>
              <a:spcBef>
                <a:spcPts val="600"/>
              </a:spcBef>
              <a:spcAft>
                <a:spcPts val="0"/>
              </a:spcAft>
              <a:buSzPts val="900"/>
              <a:buFont typeface="Noto Sans Symbols"/>
              <a:buNone/>
            </a:pPr>
            <a:r>
              <a:t/>
            </a:r>
            <a:endParaRPr sz="2000"/>
          </a:p>
        </p:txBody>
      </p:sp>
      <p:sp>
        <p:nvSpPr>
          <p:cNvPr id="229" name="Google Shape;229;p57"/>
          <p:cNvSpPr txBox="1"/>
          <p:nvPr/>
        </p:nvSpPr>
        <p:spPr>
          <a:xfrm>
            <a:off x="871008" y="1056553"/>
            <a:ext cx="8354100" cy="426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Cilvēku uzvedību var mainīt, izmantojot emocijas</a:t>
            </a:r>
            <a:endParaRPr b="1" i="0" sz="2400" u="none" cap="none" strike="noStrike">
              <a:solidFill>
                <a:srgbClr val="42AC32"/>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2023-09-26T06:23:35Z</dcterms:created>
  <dc:creator>SIA eva93</dc:creator>
</cp:coreProperties>
</file>