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6858000" cx="12192000"/>
  <p:notesSz cx="6797675" cy="9926625"/>
  <p:embeddedFontLst>
    <p:embeddedFont>
      <p:font typeface="Montserrat"/>
      <p:regular r:id="rId15"/>
      <p:bold r:id="rId16"/>
      <p:italic r:id="rId17"/>
      <p:boldItalic r:id="rId18"/>
    </p:embeddedFont>
    <p:embeddedFont>
      <p:font typeface="Montserrat Medium"/>
      <p:regular r:id="rId19"/>
      <p:bold r:id="rId20"/>
      <p:italic r:id="rId21"/>
      <p:boldItalic r:id="rId22"/>
    </p:embeddedFont>
    <p:embeddedFont>
      <p:font typeface="Helvetica Neue"/>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7" roundtripDataSignature="AMtx7mgg219z7n3eX4x4ZK7+d6uZjZkcJ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Medium-bold.fntdata"/><Relationship Id="rId22" Type="http://schemas.openxmlformats.org/officeDocument/2006/relationships/font" Target="fonts/MontserratMedium-boldItalic.fntdata"/><Relationship Id="rId21" Type="http://schemas.openxmlformats.org/officeDocument/2006/relationships/font" Target="fonts/MontserratMedium-italic.fntdata"/><Relationship Id="rId24" Type="http://schemas.openxmlformats.org/officeDocument/2006/relationships/font" Target="fonts/HelveticaNeue-bold.fntdata"/><Relationship Id="rId23" Type="http://schemas.openxmlformats.org/officeDocument/2006/relationships/font" Target="fonts/HelveticaNeue-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HelveticaNeue-boldItalic.fntdata"/><Relationship Id="rId25" Type="http://schemas.openxmlformats.org/officeDocument/2006/relationships/font" Target="fonts/HelveticaNeue-italic.fntdata"/><Relationship Id="rId27"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font" Target="fonts/Montserrat-regular.fntdata"/><Relationship Id="rId14" Type="http://schemas.openxmlformats.org/officeDocument/2006/relationships/slide" Target="slides/slide10.xml"/><Relationship Id="rId17" Type="http://schemas.openxmlformats.org/officeDocument/2006/relationships/font" Target="fonts/Montserrat-italic.fntdata"/><Relationship Id="rId16" Type="http://schemas.openxmlformats.org/officeDocument/2006/relationships/font" Target="fonts/Montserrat-bold.fntdata"/><Relationship Id="rId19" Type="http://schemas.openxmlformats.org/officeDocument/2006/relationships/font" Target="fonts/MontserratMedium-regular.fntdata"/><Relationship Id="rId18" Type="http://schemas.openxmlformats.org/officeDocument/2006/relationships/font" Target="fonts/Montserrat-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5659" cy="498056"/>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0443" y="0"/>
            <a:ext cx="2945659" cy="498056"/>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8584"/>
            <a:ext cx="2945659" cy="498055"/>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0443" y="9428584"/>
            <a:ext cx="2945659" cy="49805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40:notes"/>
          <p:cNvSpPr txBox="1"/>
          <p:nvPr>
            <p:ph idx="1" type="body"/>
          </p:nvPr>
        </p:nvSpPr>
        <p:spPr>
          <a:xfrm>
            <a:off x="906357" y="4715153"/>
            <a:ext cx="4984962" cy="446698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55" name="Google Shape;155;p40: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0:notes"/>
          <p:cNvSpPr txBox="1"/>
          <p:nvPr>
            <p:ph idx="1" type="body"/>
          </p:nvPr>
        </p:nvSpPr>
        <p:spPr>
          <a:xfrm>
            <a:off x="906357" y="4715153"/>
            <a:ext cx="4984962" cy="446698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17" name="Google Shape;217;p10: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2: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1" name="Google Shape;161;p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3: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7" name="Google Shape;167;p3: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4: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4" name="Google Shape;174;p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5: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2" name="Google Shape;182;p5: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6: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9" name="Google Shape;189;p6: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7: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6" name="Google Shape;196;p7: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8: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4" name="Google Shape;204;p8: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9: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1" name="Google Shape;211;p9: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
  <p:cSld name="Title A">
    <p:spTree>
      <p:nvGrpSpPr>
        <p:cNvPr id="15" name="Shape 15"/>
        <p:cNvGrpSpPr/>
        <p:nvPr/>
      </p:nvGrpSpPr>
      <p:grpSpPr>
        <a:xfrm>
          <a:off x="0" y="0"/>
          <a:ext cx="0" cy="0"/>
          <a:chOff x="0" y="0"/>
          <a:chExt cx="0" cy="0"/>
        </a:xfrm>
      </p:grpSpPr>
      <p:sp>
        <p:nvSpPr>
          <p:cNvPr id="16" name="Google Shape;16;p17"/>
          <p:cNvSpPr txBox="1"/>
          <p:nvPr>
            <p:ph type="title"/>
          </p:nvPr>
        </p:nvSpPr>
        <p:spPr>
          <a:xfrm>
            <a:off x="609600" y="2648201"/>
            <a:ext cx="5191119" cy="1508126"/>
          </a:xfrm>
          <a:prstGeom prst="rect">
            <a:avLst/>
          </a:prstGeom>
          <a:noFill/>
          <a:ln>
            <a:noFill/>
          </a:ln>
        </p:spPr>
        <p:txBody>
          <a:bodyPr anchorCtr="0" anchor="ctr" bIns="45700" lIns="45700" spcFirstLastPara="1" rIns="45700" wrap="square" tIns="45700">
            <a:noAutofit/>
          </a:bodyPr>
          <a:lstStyle>
            <a:lvl1pPr lvl="0" marR="0" algn="l">
              <a:lnSpc>
                <a:spcPct val="90000"/>
              </a:lnSpc>
              <a:spcBef>
                <a:spcPts val="0"/>
              </a:spcBef>
              <a:spcAft>
                <a:spcPts val="0"/>
              </a:spcAft>
              <a:buClr>
                <a:srgbClr val="316DB2"/>
              </a:buClr>
              <a:buSzPts val="4000"/>
              <a:buFont typeface="Montserrat"/>
              <a:buNone/>
              <a:defRPr b="1" i="0" sz="4000" u="none" cap="none" strike="noStrike">
                <a:solidFill>
                  <a:srgbClr val="316DB2"/>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pic>
        <p:nvPicPr>
          <p:cNvPr id="17" name="Google Shape;17;p17"/>
          <p:cNvPicPr preferRelativeResize="0"/>
          <p:nvPr/>
        </p:nvPicPr>
        <p:blipFill rotWithShape="1">
          <a:blip r:embed="rId2">
            <a:alphaModFix/>
          </a:blip>
          <a:srcRect b="0" l="0" r="0" t="0"/>
          <a:stretch/>
        </p:blipFill>
        <p:spPr>
          <a:xfrm>
            <a:off x="609600" y="836740"/>
            <a:ext cx="2272057" cy="743582"/>
          </a:xfrm>
          <a:prstGeom prst="rect">
            <a:avLst/>
          </a:prstGeom>
          <a:noFill/>
          <a:ln>
            <a:noFill/>
          </a:ln>
        </p:spPr>
      </p:pic>
      <p:sp>
        <p:nvSpPr>
          <p:cNvPr id="18" name="Google Shape;18;p17"/>
          <p:cNvSpPr/>
          <p:nvPr/>
        </p:nvSpPr>
        <p:spPr>
          <a:xfrm>
            <a:off x="3313125" y="661135"/>
            <a:ext cx="985853" cy="988184"/>
          </a:xfrm>
          <a:prstGeom prst="roundRect">
            <a:avLst>
              <a:gd fmla="val 50000" name="adj"/>
            </a:avLst>
          </a:prstGeom>
          <a:solidFill>
            <a:srgbClr val="008B3B"/>
          </a:solid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9" name="Google Shape;19;p17"/>
          <p:cNvSpPr txBox="1"/>
          <p:nvPr>
            <p:ph idx="1" type="body"/>
          </p:nvPr>
        </p:nvSpPr>
        <p:spPr>
          <a:xfrm>
            <a:off x="609600" y="4156417"/>
            <a:ext cx="5191125" cy="534987"/>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000"/>
              <a:buFont typeface="Arial"/>
              <a:buNone/>
              <a:defRPr b="0" i="0" sz="20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0" name="Google Shape;20;p17"/>
          <p:cNvSpPr txBox="1"/>
          <p:nvPr>
            <p:ph idx="2" type="body"/>
          </p:nvPr>
        </p:nvSpPr>
        <p:spPr>
          <a:xfrm>
            <a:off x="4431895" y="753009"/>
            <a:ext cx="1931960" cy="440664"/>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1600"/>
              <a:buFont typeface="Arial"/>
              <a:buNone/>
              <a:defRPr b="1" i="0" sz="16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1" name="Google Shape;21;p17"/>
          <p:cNvSpPr txBox="1"/>
          <p:nvPr>
            <p:ph idx="3" type="body"/>
          </p:nvPr>
        </p:nvSpPr>
        <p:spPr>
          <a:xfrm>
            <a:off x="4431895" y="1200727"/>
            <a:ext cx="1931960" cy="358736"/>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7F7F7F"/>
              </a:buClr>
              <a:buSzPts val="1400"/>
              <a:buFont typeface="Arial"/>
              <a:buNone/>
              <a:defRPr b="0" i="0" sz="1400" u="none" cap="none" strike="noStrike">
                <a:solidFill>
                  <a:srgbClr val="7F7F7F"/>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2" name="Google Shape;22;p17"/>
          <p:cNvSpPr/>
          <p:nvPr>
            <p:ph idx="4" type="pic"/>
          </p:nvPr>
        </p:nvSpPr>
        <p:spPr>
          <a:xfrm>
            <a:off x="3356649" y="701433"/>
            <a:ext cx="906462" cy="904875"/>
          </a:xfrm>
          <a:prstGeom prst="ellipse">
            <a:avLst/>
          </a:prstGeom>
          <a:solidFill>
            <a:schemeClr val="lt1"/>
          </a:solidFill>
          <a:ln>
            <a:noFill/>
          </a:ln>
        </p:spPr>
      </p:sp>
      <p:cxnSp>
        <p:nvCxnSpPr>
          <p:cNvPr id="23" name="Google Shape;23;p17"/>
          <p:cNvCxnSpPr/>
          <p:nvPr/>
        </p:nvCxnSpPr>
        <p:spPr>
          <a:xfrm>
            <a:off x="3112655" y="678577"/>
            <a:ext cx="0" cy="970742"/>
          </a:xfrm>
          <a:prstGeom prst="straightConnector1">
            <a:avLst/>
          </a:prstGeom>
          <a:noFill/>
          <a:ln cap="flat" cmpd="sng" w="12700">
            <a:solidFill>
              <a:srgbClr val="42AC32"/>
            </a:solidFill>
            <a:prstDash val="solid"/>
            <a:round/>
            <a:headEnd len="sm" w="sm" type="none"/>
            <a:tailEnd len="sm" w="sm" type="none"/>
          </a:ln>
        </p:spPr>
      </p:cxnSp>
      <p:sp>
        <p:nvSpPr>
          <p:cNvPr id="24" name="Google Shape;24;p17"/>
          <p:cNvSpPr/>
          <p:nvPr/>
        </p:nvSpPr>
        <p:spPr>
          <a:xfrm>
            <a:off x="6871855" y="0"/>
            <a:ext cx="5320145" cy="6858000"/>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25" name="Google Shape;25;p17"/>
          <p:cNvSpPr/>
          <p:nvPr>
            <p:ph idx="5" type="pic"/>
          </p:nvPr>
        </p:nvSpPr>
        <p:spPr>
          <a:xfrm>
            <a:off x="6872288" y="0"/>
            <a:ext cx="5319712" cy="6858000"/>
          </a:xfrm>
          <a:prstGeom prst="rect">
            <a:avLst/>
          </a:prstGeom>
          <a:solidFill>
            <a:schemeClr val="lt1"/>
          </a:solidFill>
          <a:ln>
            <a:noFill/>
          </a:ln>
          <a:effectLst>
            <a:reflection blurRad="0" dir="5400000" dist="50800" endA="0" endPos="0" kx="0" rotWithShape="0" algn="bl" stPos="0" sy="-100000" ky="0"/>
          </a:effectLst>
        </p:spPr>
      </p:sp>
      <p:grpSp>
        <p:nvGrpSpPr>
          <p:cNvPr id="26" name="Google Shape;26;p17"/>
          <p:cNvGrpSpPr/>
          <p:nvPr/>
        </p:nvGrpSpPr>
        <p:grpSpPr>
          <a:xfrm>
            <a:off x="603623" y="5750896"/>
            <a:ext cx="5903925" cy="584773"/>
            <a:chOff x="603623" y="5750896"/>
            <a:chExt cx="5903925" cy="584773"/>
          </a:xfrm>
        </p:grpSpPr>
        <p:sp>
          <p:nvSpPr>
            <p:cNvPr id="27" name="Google Shape;27;p17"/>
            <p:cNvSpPr txBox="1"/>
            <p:nvPr/>
          </p:nvSpPr>
          <p:spPr>
            <a:xfrm>
              <a:off x="2687782"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Šis projekts tiek finansēts ar Eiropas Komisijas atbalstu. Par publikāciju saturu atbild projekta īstenotājs, un tās neatspoguļo Eiropas Savienības oficiālo viedokli. Eiropas Komisija nekādā veidā neuzņemas atbildību par šeit ietvertās informācijas tālāku izmantošanu. Projekta numurs: KA220-ADU-189B6E50</a:t>
              </a:r>
              <a:endParaRPr b="0" i="0" sz="1800" u="none" cap="none" strike="noStrike">
                <a:solidFill>
                  <a:schemeClr val="dk1"/>
                </a:solidFill>
                <a:latin typeface="Calibri"/>
                <a:ea typeface="Calibri"/>
                <a:cs typeface="Calibri"/>
                <a:sym typeface="Calibri"/>
              </a:endParaRPr>
            </a:p>
          </p:txBody>
        </p:sp>
        <p:pic>
          <p:nvPicPr>
            <p:cNvPr id="28" name="Google Shape;28;p17"/>
            <p:cNvPicPr preferRelativeResize="0"/>
            <p:nvPr/>
          </p:nvPicPr>
          <p:blipFill rotWithShape="1">
            <a:blip r:embed="rId3">
              <a:alphaModFix/>
            </a:blip>
            <a:srcRect b="0" l="0" r="0" t="0"/>
            <a:stretch/>
          </p:blipFill>
          <p:spPr>
            <a:xfrm>
              <a:off x="603623" y="5771755"/>
              <a:ext cx="2078183" cy="441740"/>
            </a:xfrm>
            <a:prstGeom prst="rect">
              <a:avLst/>
            </a:prstGeom>
            <a:noFill/>
            <a:ln>
              <a:noFill/>
            </a:ln>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9" name="Shape 109"/>
        <p:cNvGrpSpPr/>
        <p:nvPr/>
      </p:nvGrpSpPr>
      <p:grpSpPr>
        <a:xfrm>
          <a:off x="0" y="0"/>
          <a:ext cx="0" cy="0"/>
          <a:chOff x="0" y="0"/>
          <a:chExt cx="0" cy="0"/>
        </a:xfrm>
      </p:grpSpPr>
      <p:sp>
        <p:nvSpPr>
          <p:cNvPr id="110" name="Google Shape;110;p33"/>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1" name="Google Shape;111;p33"/>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2" name="Google Shape;112;p33"/>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3" name="Google Shape;113;p33"/>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4" name="Google Shape;114;p33"/>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5" name="Google Shape;115;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6" name="Google Shape;116;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8" name="Shape 118"/>
        <p:cNvGrpSpPr/>
        <p:nvPr/>
      </p:nvGrpSpPr>
      <p:grpSpPr>
        <a:xfrm>
          <a:off x="0" y="0"/>
          <a:ext cx="0" cy="0"/>
          <a:chOff x="0" y="0"/>
          <a:chExt cx="0" cy="0"/>
        </a:xfrm>
      </p:grpSpPr>
      <p:sp>
        <p:nvSpPr>
          <p:cNvPr id="119" name="Google Shape;119;p3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1" name="Google Shape;121;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2" name="Google Shape;122;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3" name="Shape 123"/>
        <p:cNvGrpSpPr/>
        <p:nvPr/>
      </p:nvGrpSpPr>
      <p:grpSpPr>
        <a:xfrm>
          <a:off x="0" y="0"/>
          <a:ext cx="0" cy="0"/>
          <a:chOff x="0" y="0"/>
          <a:chExt cx="0" cy="0"/>
        </a:xfrm>
      </p:grpSpPr>
      <p:sp>
        <p:nvSpPr>
          <p:cNvPr id="124" name="Google Shape;124;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5" name="Google Shape;125;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7" name="Shape 127"/>
        <p:cNvGrpSpPr/>
        <p:nvPr/>
      </p:nvGrpSpPr>
      <p:grpSpPr>
        <a:xfrm>
          <a:off x="0" y="0"/>
          <a:ext cx="0" cy="0"/>
          <a:chOff x="0" y="0"/>
          <a:chExt cx="0" cy="0"/>
        </a:xfrm>
      </p:grpSpPr>
      <p:sp>
        <p:nvSpPr>
          <p:cNvPr id="128" name="Google Shape;128;p3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9" name="Google Shape;129;p36"/>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30" name="Google Shape;130;p36"/>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31" name="Google Shape;131;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2" name="Google Shape;132;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3" name="Google Shape;133;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4" name="Shape 134"/>
        <p:cNvGrpSpPr/>
        <p:nvPr/>
      </p:nvGrpSpPr>
      <p:grpSpPr>
        <a:xfrm>
          <a:off x="0" y="0"/>
          <a:ext cx="0" cy="0"/>
          <a:chOff x="0" y="0"/>
          <a:chExt cx="0" cy="0"/>
        </a:xfrm>
      </p:grpSpPr>
      <p:sp>
        <p:nvSpPr>
          <p:cNvPr id="135" name="Google Shape;135;p3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6" name="Google Shape;136;p37"/>
          <p:cNvSpPr/>
          <p:nvPr>
            <p:ph idx="2" type="pic"/>
          </p:nvPr>
        </p:nvSpPr>
        <p:spPr>
          <a:xfrm>
            <a:off x="5183188" y="987425"/>
            <a:ext cx="6172200" cy="4873625"/>
          </a:xfrm>
          <a:prstGeom prst="rect">
            <a:avLst/>
          </a:prstGeom>
          <a:noFill/>
          <a:ln>
            <a:noFill/>
          </a:ln>
        </p:spPr>
      </p:sp>
      <p:sp>
        <p:nvSpPr>
          <p:cNvPr id="137" name="Google Shape;137;p37"/>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38" name="Google Shape;138;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1" name="Shape 141"/>
        <p:cNvGrpSpPr/>
        <p:nvPr/>
      </p:nvGrpSpPr>
      <p:grpSpPr>
        <a:xfrm>
          <a:off x="0" y="0"/>
          <a:ext cx="0" cy="0"/>
          <a:chOff x="0" y="0"/>
          <a:chExt cx="0" cy="0"/>
        </a:xfrm>
      </p:grpSpPr>
      <p:sp>
        <p:nvSpPr>
          <p:cNvPr id="142" name="Google Shape;142;p3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3" name="Google Shape;143;p38"/>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4" name="Google Shape;144;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5" name="Google Shape;145;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7" name="Shape 147"/>
        <p:cNvGrpSpPr/>
        <p:nvPr/>
      </p:nvGrpSpPr>
      <p:grpSpPr>
        <a:xfrm>
          <a:off x="0" y="0"/>
          <a:ext cx="0" cy="0"/>
          <a:chOff x="0" y="0"/>
          <a:chExt cx="0" cy="0"/>
        </a:xfrm>
      </p:grpSpPr>
      <p:sp>
        <p:nvSpPr>
          <p:cNvPr id="148" name="Google Shape;148;p39"/>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9" name="Google Shape;149;p39"/>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0" name="Google Shape;150;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1" name="Google Shape;151;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2" name="Google Shape;152;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2">
  <p:cSld name="Slide text 2">
    <p:spTree>
      <p:nvGrpSpPr>
        <p:cNvPr id="29" name="Shape 29"/>
        <p:cNvGrpSpPr/>
        <p:nvPr/>
      </p:nvGrpSpPr>
      <p:grpSpPr>
        <a:xfrm>
          <a:off x="0" y="0"/>
          <a:ext cx="0" cy="0"/>
          <a:chOff x="0" y="0"/>
          <a:chExt cx="0" cy="0"/>
        </a:xfrm>
      </p:grpSpPr>
      <p:sp>
        <p:nvSpPr>
          <p:cNvPr id="30" name="Google Shape;30;p19"/>
          <p:cNvSpPr/>
          <p:nvPr/>
        </p:nvSpPr>
        <p:spPr>
          <a:xfrm>
            <a:off x="9312965" y="-296"/>
            <a:ext cx="2879035" cy="6858295"/>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1" name="Google Shape;31;p19"/>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32" name="Google Shape;32;p19"/>
          <p:cNvSpPr txBox="1"/>
          <p:nvPr>
            <p:ph type="title"/>
          </p:nvPr>
        </p:nvSpPr>
        <p:spPr>
          <a:xfrm>
            <a:off x="904810" y="2200417"/>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33" name="Google Shape;33;p19"/>
          <p:cNvSpPr txBox="1"/>
          <p:nvPr>
            <p:ph idx="1" type="body"/>
          </p:nvPr>
        </p:nvSpPr>
        <p:spPr>
          <a:xfrm>
            <a:off x="904875" y="3851275"/>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34" name="Google Shape;34;p19"/>
          <p:cNvSpPr/>
          <p:nvPr>
            <p:ph idx="2" type="pic"/>
          </p:nvPr>
        </p:nvSpPr>
        <p:spPr>
          <a:xfrm>
            <a:off x="7573332" y="1118755"/>
            <a:ext cx="3547595" cy="4620490"/>
          </a:xfrm>
          <a:prstGeom prst="roundRect">
            <a:avLst>
              <a:gd fmla="val 4430" name="adj"/>
            </a:avLst>
          </a:prstGeom>
          <a:solidFill>
            <a:schemeClr val="lt1"/>
          </a:solidFill>
          <a:ln>
            <a:noFill/>
          </a:ln>
          <a:effectLst>
            <a:reflection blurRad="0" dir="5400000" dist="50800" endA="0" endPos="0" kx="0" rotWithShape="0" algn="bl" stPos="0" sy="-100000" ky="0"/>
          </a:effectLst>
        </p:spPr>
      </p:sp>
      <p:pic>
        <p:nvPicPr>
          <p:cNvPr id="35" name="Google Shape;35;p19"/>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grpSp>
        <p:nvGrpSpPr>
          <p:cNvPr id="36" name="Google Shape;36;p19"/>
          <p:cNvGrpSpPr/>
          <p:nvPr/>
        </p:nvGrpSpPr>
        <p:grpSpPr>
          <a:xfrm>
            <a:off x="603623" y="5750896"/>
            <a:ext cx="5903925" cy="584735"/>
            <a:chOff x="603623" y="5750896"/>
            <a:chExt cx="5903925" cy="584735"/>
          </a:xfrm>
        </p:grpSpPr>
        <p:sp>
          <p:nvSpPr>
            <p:cNvPr id="37" name="Google Shape;37;p19"/>
            <p:cNvSpPr txBox="1"/>
            <p:nvPr/>
          </p:nvSpPr>
          <p:spPr>
            <a:xfrm>
              <a:off x="2687782" y="5750896"/>
              <a:ext cx="3819766" cy="584735"/>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Šis projekts tiek finansēts ar Eiropas Komisijas atbalstu. Par publikāciju saturu atbild projekta īstenotājs, un tās neatspoguļo Eiropas Savienības oficiālo viedokli. Eiropas Komisija nekādā veidā neuzņemas atbildību par šeit ietvertās informācijas tālāku izmantošanu. Projekta numurs: KA220-ADU-189B6E50</a:t>
              </a:r>
              <a:endParaRPr/>
            </a:p>
          </p:txBody>
        </p:sp>
        <p:pic>
          <p:nvPicPr>
            <p:cNvPr id="38" name="Google Shape;38;p19"/>
            <p:cNvPicPr preferRelativeResize="0"/>
            <p:nvPr/>
          </p:nvPicPr>
          <p:blipFill rotWithShape="1">
            <a:blip r:embed="rId3">
              <a:alphaModFix/>
            </a:blip>
            <a:srcRect b="0" l="0" r="0" t="0"/>
            <a:stretch/>
          </p:blipFill>
          <p:spPr>
            <a:xfrm>
              <a:off x="603623" y="5771755"/>
              <a:ext cx="2078183" cy="441740"/>
            </a:xfrm>
            <a:prstGeom prst="rect">
              <a:avLst/>
            </a:prstGeom>
            <a:noFill/>
            <a:ln>
              <a:noFill/>
            </a:ln>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 list 1">
  <p:cSld name="Bullet list 1">
    <p:spTree>
      <p:nvGrpSpPr>
        <p:cNvPr id="39" name="Shape 39"/>
        <p:cNvGrpSpPr/>
        <p:nvPr/>
      </p:nvGrpSpPr>
      <p:grpSpPr>
        <a:xfrm>
          <a:off x="0" y="0"/>
          <a:ext cx="0" cy="0"/>
          <a:chOff x="0" y="0"/>
          <a:chExt cx="0" cy="0"/>
        </a:xfrm>
      </p:grpSpPr>
      <p:sp>
        <p:nvSpPr>
          <p:cNvPr id="40" name="Google Shape;40;p22"/>
          <p:cNvSpPr/>
          <p:nvPr/>
        </p:nvSpPr>
        <p:spPr>
          <a:xfrm>
            <a:off x="9352723" y="-296"/>
            <a:ext cx="2839278" cy="6858296"/>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1" name="Google Shape;41;p2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42" name="Google Shape;42;p22"/>
          <p:cNvSpPr txBox="1"/>
          <p:nvPr>
            <p:ph type="title"/>
          </p:nvPr>
        </p:nvSpPr>
        <p:spPr>
          <a:xfrm>
            <a:off x="904810" y="1792913"/>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43" name="Google Shape;43;p22"/>
          <p:cNvSpPr txBox="1"/>
          <p:nvPr>
            <p:ph idx="1" type="body"/>
          </p:nvPr>
        </p:nvSpPr>
        <p:spPr>
          <a:xfrm>
            <a:off x="904876" y="3815204"/>
            <a:ext cx="2722908" cy="1508126"/>
          </a:xfrm>
          <a:prstGeom prst="rect">
            <a:avLst/>
          </a:prstGeom>
          <a:noFill/>
          <a:ln>
            <a:noFill/>
          </a:ln>
        </p:spPr>
        <p:txBody>
          <a:bodyPr anchorCtr="0" anchor="t" bIns="45700" lIns="91425" spcFirstLastPara="1" rIns="91425" wrap="square" tIns="45700">
            <a:noAutofit/>
          </a:bodyPr>
          <a:lstStyle>
            <a:lvl1pPr indent="-285750" lvl="0" marL="457200" marR="0" algn="l">
              <a:lnSpc>
                <a:spcPct val="100000"/>
              </a:lnSpc>
              <a:spcBef>
                <a:spcPts val="1000"/>
              </a:spcBef>
              <a:spcAft>
                <a:spcPts val="0"/>
              </a:spcAft>
              <a:buClr>
                <a:srgbClr val="7F7F7F"/>
              </a:buClr>
              <a:buSzPts val="900"/>
              <a:buFont typeface="Arial"/>
              <a:buChar char="•"/>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44" name="Google Shape;44;p22"/>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sp>
        <p:nvSpPr>
          <p:cNvPr id="45" name="Google Shape;45;p22"/>
          <p:cNvSpPr txBox="1"/>
          <p:nvPr>
            <p:ph idx="2" type="body"/>
          </p:nvPr>
        </p:nvSpPr>
        <p:spPr>
          <a:xfrm>
            <a:off x="904810" y="3301039"/>
            <a:ext cx="2722908" cy="362640"/>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400"/>
              <a:buFont typeface="Arial"/>
              <a:buNone/>
              <a:defRPr b="0" i="0" sz="24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6" name="Google Shape;46;p22"/>
          <p:cNvSpPr txBox="1"/>
          <p:nvPr>
            <p:ph idx="3" type="body"/>
          </p:nvPr>
        </p:nvSpPr>
        <p:spPr>
          <a:xfrm>
            <a:off x="3777285" y="3815204"/>
            <a:ext cx="2722908" cy="1508126"/>
          </a:xfrm>
          <a:prstGeom prst="rect">
            <a:avLst/>
          </a:prstGeom>
          <a:noFill/>
          <a:ln>
            <a:noFill/>
          </a:ln>
        </p:spPr>
        <p:txBody>
          <a:bodyPr anchorCtr="0" anchor="t" bIns="45700" lIns="91425" spcFirstLastPara="1" rIns="91425" wrap="square" tIns="45700">
            <a:noAutofit/>
          </a:bodyPr>
          <a:lstStyle>
            <a:lvl1pPr indent="-285750" lvl="0" marL="457200" marR="0" algn="l">
              <a:lnSpc>
                <a:spcPct val="100000"/>
              </a:lnSpc>
              <a:spcBef>
                <a:spcPts val="1000"/>
              </a:spcBef>
              <a:spcAft>
                <a:spcPts val="0"/>
              </a:spcAft>
              <a:buClr>
                <a:srgbClr val="7F7F7F"/>
              </a:buClr>
              <a:buSzPts val="900"/>
              <a:buFont typeface="Arial"/>
              <a:buChar char="•"/>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7" name="Google Shape;47;p22"/>
          <p:cNvSpPr txBox="1"/>
          <p:nvPr>
            <p:ph idx="4" type="body"/>
          </p:nvPr>
        </p:nvSpPr>
        <p:spPr>
          <a:xfrm>
            <a:off x="3777219" y="3301039"/>
            <a:ext cx="2722908" cy="362640"/>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400"/>
              <a:buFont typeface="Arial"/>
              <a:buNone/>
              <a:defRPr b="0" i="0" sz="24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8" name="Google Shape;48;p22"/>
          <p:cNvSpPr/>
          <p:nvPr>
            <p:ph idx="5" type="pic"/>
          </p:nvPr>
        </p:nvSpPr>
        <p:spPr>
          <a:xfrm>
            <a:off x="7573332" y="1118755"/>
            <a:ext cx="3547595" cy="4620490"/>
          </a:xfrm>
          <a:prstGeom prst="roundRect">
            <a:avLst>
              <a:gd fmla="val 4430" name="adj"/>
            </a:avLst>
          </a:prstGeom>
          <a:solidFill>
            <a:schemeClr val="lt1"/>
          </a:solidFill>
          <a:ln>
            <a:noFill/>
          </a:ln>
          <a:effectLst>
            <a:reflection blurRad="0" dir="5400000" dist="50800" endA="0" endPos="0" kx="0" rotWithShape="0" algn="bl" stPos="0" sy="-100000" ky="0"/>
          </a:effectLst>
        </p:spPr>
      </p:sp>
      <p:grpSp>
        <p:nvGrpSpPr>
          <p:cNvPr id="49" name="Google Shape;49;p22"/>
          <p:cNvGrpSpPr/>
          <p:nvPr/>
        </p:nvGrpSpPr>
        <p:grpSpPr>
          <a:xfrm>
            <a:off x="881974" y="5774800"/>
            <a:ext cx="5903925" cy="584773"/>
            <a:chOff x="603623" y="5750896"/>
            <a:chExt cx="5903925" cy="584773"/>
          </a:xfrm>
        </p:grpSpPr>
        <p:sp>
          <p:nvSpPr>
            <p:cNvPr id="50" name="Google Shape;50;p22"/>
            <p:cNvSpPr txBox="1"/>
            <p:nvPr/>
          </p:nvSpPr>
          <p:spPr>
            <a:xfrm>
              <a:off x="2687782"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Šis projekts tiek finansēts ar Eiropas Komisijas atbalstu. Par publikāciju saturu atbild projekta īstenotājs, un tās neatspoguļo Eiropas Savienības oficiālo viedokli. Eiropas Komisija nekādā veidā neuzņemas atbildību par šeit ietvertās informācijas tālāku izmantošanu. Projekta numurs: KA220-ADU-189B6E50</a:t>
              </a:r>
              <a:endParaRPr/>
            </a:p>
          </p:txBody>
        </p:sp>
        <p:pic>
          <p:nvPicPr>
            <p:cNvPr id="51" name="Google Shape;51;p22"/>
            <p:cNvPicPr preferRelativeResize="0"/>
            <p:nvPr/>
          </p:nvPicPr>
          <p:blipFill rotWithShape="1">
            <a:blip r:embed="rId3">
              <a:alphaModFix/>
            </a:blip>
            <a:srcRect b="0" l="0" r="0" t="0"/>
            <a:stretch/>
          </p:blipFill>
          <p:spPr>
            <a:xfrm>
              <a:off x="603623" y="5771755"/>
              <a:ext cx="2078183" cy="44174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title">
  <p:cSld name="Final title">
    <p:spTree>
      <p:nvGrpSpPr>
        <p:cNvPr id="52" name="Shape 52"/>
        <p:cNvGrpSpPr/>
        <p:nvPr/>
      </p:nvGrpSpPr>
      <p:grpSpPr>
        <a:xfrm>
          <a:off x="0" y="0"/>
          <a:ext cx="0" cy="0"/>
          <a:chOff x="0" y="0"/>
          <a:chExt cx="0" cy="0"/>
        </a:xfrm>
      </p:grpSpPr>
      <p:sp>
        <p:nvSpPr>
          <p:cNvPr id="53" name="Google Shape;53;p41"/>
          <p:cNvSpPr/>
          <p:nvPr/>
        </p:nvSpPr>
        <p:spPr>
          <a:xfrm>
            <a:off x="1" y="0"/>
            <a:ext cx="12192000" cy="5565913"/>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54" name="Google Shape;54;p41"/>
          <p:cNvSpPr txBox="1"/>
          <p:nvPr>
            <p:ph type="title"/>
          </p:nvPr>
        </p:nvSpPr>
        <p:spPr>
          <a:xfrm>
            <a:off x="1208948" y="2447372"/>
            <a:ext cx="5191125" cy="1185187"/>
          </a:xfrm>
          <a:prstGeom prst="rect">
            <a:avLst/>
          </a:prstGeom>
          <a:noFill/>
          <a:ln>
            <a:noFill/>
          </a:ln>
        </p:spPr>
        <p:txBody>
          <a:bodyPr anchorCtr="0" anchor="ctr" bIns="45700" lIns="45700" spcFirstLastPara="1" rIns="45700" wrap="square" tIns="45700">
            <a:noAutofit/>
          </a:bodyPr>
          <a:lstStyle>
            <a:lvl1pPr lvl="0" marR="0" algn="l">
              <a:lnSpc>
                <a:spcPct val="90000"/>
              </a:lnSpc>
              <a:spcBef>
                <a:spcPts val="0"/>
              </a:spcBef>
              <a:spcAft>
                <a:spcPts val="0"/>
              </a:spcAft>
              <a:buClr>
                <a:schemeClr val="lt1"/>
              </a:buClr>
              <a:buSzPts val="6600"/>
              <a:buFont typeface="Montserrat"/>
              <a:buNone/>
              <a:defRPr b="1" i="0" sz="6600" u="none" cap="none" strike="noStrike">
                <a:solidFill>
                  <a:schemeClr val="lt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pic>
        <p:nvPicPr>
          <p:cNvPr id="55" name="Google Shape;55;p41"/>
          <p:cNvPicPr preferRelativeResize="0"/>
          <p:nvPr/>
        </p:nvPicPr>
        <p:blipFill rotWithShape="1">
          <a:blip r:embed="rId2">
            <a:alphaModFix/>
          </a:blip>
          <a:srcRect b="0" l="0" r="0" t="0"/>
          <a:stretch/>
        </p:blipFill>
        <p:spPr>
          <a:xfrm>
            <a:off x="4959969" y="711781"/>
            <a:ext cx="2272056" cy="743582"/>
          </a:xfrm>
          <a:prstGeom prst="rect">
            <a:avLst/>
          </a:prstGeom>
          <a:noFill/>
          <a:ln>
            <a:noFill/>
          </a:ln>
        </p:spPr>
      </p:pic>
      <p:sp>
        <p:nvSpPr>
          <p:cNvPr id="56" name="Google Shape;56;p41"/>
          <p:cNvSpPr/>
          <p:nvPr/>
        </p:nvSpPr>
        <p:spPr>
          <a:xfrm>
            <a:off x="1353207" y="5740214"/>
            <a:ext cx="881061" cy="883144"/>
          </a:xfrm>
          <a:prstGeom prst="roundRect">
            <a:avLst>
              <a:gd fmla="val 50000" name="adj"/>
            </a:avLst>
          </a:prstGeom>
          <a:solidFill>
            <a:srgbClr val="008B3B"/>
          </a:solid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57" name="Google Shape;57;p41"/>
          <p:cNvSpPr txBox="1"/>
          <p:nvPr>
            <p:ph idx="1" type="body"/>
          </p:nvPr>
        </p:nvSpPr>
        <p:spPr>
          <a:xfrm>
            <a:off x="1208948" y="3651044"/>
            <a:ext cx="5191125" cy="534987"/>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2000"/>
              <a:buFont typeface="Arial"/>
              <a:buNone/>
              <a:defRPr b="0" i="1" sz="20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58" name="Google Shape;58;p41"/>
          <p:cNvSpPr txBox="1"/>
          <p:nvPr>
            <p:ph idx="2" type="body"/>
          </p:nvPr>
        </p:nvSpPr>
        <p:spPr>
          <a:xfrm>
            <a:off x="2501415" y="5973693"/>
            <a:ext cx="1931960" cy="246680"/>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1100"/>
              <a:buFont typeface="Arial"/>
              <a:buNone/>
              <a:defRPr b="1" i="0" sz="11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59" name="Google Shape;59;p41"/>
          <p:cNvSpPr txBox="1"/>
          <p:nvPr>
            <p:ph idx="3" type="body"/>
          </p:nvPr>
        </p:nvSpPr>
        <p:spPr>
          <a:xfrm>
            <a:off x="2501415" y="6238858"/>
            <a:ext cx="1931960" cy="234972"/>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7F7F7F"/>
              </a:buClr>
              <a:buSzPts val="1100"/>
              <a:buFont typeface="Arial"/>
              <a:buNone/>
              <a:defRPr b="0" i="0" sz="1100" u="none" cap="none" strike="noStrike">
                <a:solidFill>
                  <a:srgbClr val="7F7F7F"/>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0" name="Google Shape;60;p41"/>
          <p:cNvSpPr/>
          <p:nvPr>
            <p:ph idx="4" type="pic"/>
          </p:nvPr>
        </p:nvSpPr>
        <p:spPr>
          <a:xfrm>
            <a:off x="1383346" y="5780512"/>
            <a:ext cx="810108" cy="808690"/>
          </a:xfrm>
          <a:prstGeom prst="ellipse">
            <a:avLst/>
          </a:prstGeom>
          <a:solidFill>
            <a:schemeClr val="lt1"/>
          </a:solidFill>
          <a:ln>
            <a:noFill/>
          </a:ln>
        </p:spPr>
      </p:sp>
      <p:cxnSp>
        <p:nvCxnSpPr>
          <p:cNvPr id="61" name="Google Shape;61;p41"/>
          <p:cNvCxnSpPr/>
          <p:nvPr/>
        </p:nvCxnSpPr>
        <p:spPr>
          <a:xfrm>
            <a:off x="4789882" y="5740214"/>
            <a:ext cx="0" cy="970742"/>
          </a:xfrm>
          <a:prstGeom prst="straightConnector1">
            <a:avLst/>
          </a:prstGeom>
          <a:noFill/>
          <a:ln cap="flat" cmpd="sng" w="12700">
            <a:solidFill>
              <a:srgbClr val="42AC32"/>
            </a:solidFill>
            <a:prstDash val="solid"/>
            <a:round/>
            <a:headEnd len="sm" w="sm" type="none"/>
            <a:tailEnd len="sm" w="sm" type="none"/>
          </a:ln>
        </p:spPr>
      </p:cxnSp>
      <p:sp>
        <p:nvSpPr>
          <p:cNvPr id="62" name="Google Shape;62;p41"/>
          <p:cNvSpPr txBox="1"/>
          <p:nvPr>
            <p:ph idx="5" type="body"/>
          </p:nvPr>
        </p:nvSpPr>
        <p:spPr>
          <a:xfrm>
            <a:off x="8076885" y="2605743"/>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3" name="Google Shape;63;p41"/>
          <p:cNvSpPr txBox="1"/>
          <p:nvPr>
            <p:ph idx="6" type="body"/>
          </p:nvPr>
        </p:nvSpPr>
        <p:spPr>
          <a:xfrm>
            <a:off x="8076885" y="3112639"/>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4" name="Google Shape;64;p41"/>
          <p:cNvSpPr txBox="1"/>
          <p:nvPr>
            <p:ph idx="7" type="body"/>
          </p:nvPr>
        </p:nvSpPr>
        <p:spPr>
          <a:xfrm>
            <a:off x="8076885" y="3629474"/>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65" name="Google Shape;65;p41"/>
          <p:cNvPicPr preferRelativeResize="0"/>
          <p:nvPr/>
        </p:nvPicPr>
        <p:blipFill rotWithShape="1">
          <a:blip r:embed="rId3">
            <a:alphaModFix/>
          </a:blip>
          <a:srcRect b="0" l="0" r="0" t="0"/>
          <a:stretch/>
        </p:blipFill>
        <p:spPr>
          <a:xfrm>
            <a:off x="7430625" y="2605743"/>
            <a:ext cx="356789" cy="354426"/>
          </a:xfrm>
          <a:prstGeom prst="rect">
            <a:avLst/>
          </a:prstGeom>
          <a:noFill/>
          <a:ln>
            <a:noFill/>
          </a:ln>
        </p:spPr>
      </p:pic>
      <p:pic>
        <p:nvPicPr>
          <p:cNvPr id="66" name="Google Shape;66;p41"/>
          <p:cNvPicPr preferRelativeResize="0"/>
          <p:nvPr/>
        </p:nvPicPr>
        <p:blipFill rotWithShape="1">
          <a:blip r:embed="rId4">
            <a:alphaModFix/>
          </a:blip>
          <a:srcRect b="0" l="0" r="0" t="0"/>
          <a:stretch/>
        </p:blipFill>
        <p:spPr>
          <a:xfrm>
            <a:off x="7442559" y="3138140"/>
            <a:ext cx="356788" cy="290860"/>
          </a:xfrm>
          <a:prstGeom prst="rect">
            <a:avLst/>
          </a:prstGeom>
          <a:noFill/>
          <a:ln>
            <a:noFill/>
          </a:ln>
        </p:spPr>
      </p:pic>
      <p:pic>
        <p:nvPicPr>
          <p:cNvPr id="67" name="Google Shape;67;p41"/>
          <p:cNvPicPr preferRelativeResize="0"/>
          <p:nvPr/>
        </p:nvPicPr>
        <p:blipFill rotWithShape="1">
          <a:blip r:embed="rId5">
            <a:alphaModFix/>
          </a:blip>
          <a:srcRect b="0" l="0" r="0" t="0"/>
          <a:stretch/>
        </p:blipFill>
        <p:spPr>
          <a:xfrm>
            <a:off x="7430625" y="3604440"/>
            <a:ext cx="356789" cy="356789"/>
          </a:xfrm>
          <a:prstGeom prst="rect">
            <a:avLst/>
          </a:prstGeom>
          <a:noFill/>
          <a:ln>
            <a:noFill/>
          </a:ln>
        </p:spPr>
      </p:pic>
      <p:grpSp>
        <p:nvGrpSpPr>
          <p:cNvPr id="68" name="Google Shape;68;p41"/>
          <p:cNvGrpSpPr/>
          <p:nvPr/>
        </p:nvGrpSpPr>
        <p:grpSpPr>
          <a:xfrm>
            <a:off x="5062726" y="6004429"/>
            <a:ext cx="5903925" cy="584773"/>
            <a:chOff x="603623" y="5750896"/>
            <a:chExt cx="5903925" cy="584773"/>
          </a:xfrm>
        </p:grpSpPr>
        <p:sp>
          <p:nvSpPr>
            <p:cNvPr id="69" name="Google Shape;69;p41"/>
            <p:cNvSpPr txBox="1"/>
            <p:nvPr/>
          </p:nvSpPr>
          <p:spPr>
            <a:xfrm>
              <a:off x="2687782"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Šis projekts tiek finansēts ar Eiropas Komisijas atbalstu. Par publikāciju saturu atbild projekta īstenotājs, un tās neatspoguļo Eiropas Savienības oficiālo viedokli. Eiropas Komisija nekādā veidā neuzņemas atbildību par šeit ietvertās informācijas tālāku izmantošanu. Projekta numurs: KA220-ADU-189B6E50</a:t>
              </a:r>
              <a:endParaRPr/>
            </a:p>
          </p:txBody>
        </p:sp>
        <p:pic>
          <p:nvPicPr>
            <p:cNvPr id="70" name="Google Shape;70;p41"/>
            <p:cNvPicPr preferRelativeResize="0"/>
            <p:nvPr/>
          </p:nvPicPr>
          <p:blipFill rotWithShape="1">
            <a:blip r:embed="rId6">
              <a:alphaModFix/>
            </a:blip>
            <a:srcRect b="0" l="0" r="0" t="0"/>
            <a:stretch/>
          </p:blipFill>
          <p:spPr>
            <a:xfrm>
              <a:off x="603623" y="5771755"/>
              <a:ext cx="2078183" cy="44174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3">
  <p:cSld name="Slide text 3">
    <p:spTree>
      <p:nvGrpSpPr>
        <p:cNvPr id="71" name="Shape 71"/>
        <p:cNvGrpSpPr/>
        <p:nvPr/>
      </p:nvGrpSpPr>
      <p:grpSpPr>
        <a:xfrm>
          <a:off x="0" y="0"/>
          <a:ext cx="0" cy="0"/>
          <a:chOff x="0" y="0"/>
          <a:chExt cx="0" cy="0"/>
        </a:xfrm>
      </p:grpSpPr>
      <p:sp>
        <p:nvSpPr>
          <p:cNvPr id="72" name="Google Shape;72;p20"/>
          <p:cNvSpPr/>
          <p:nvPr/>
        </p:nvSpPr>
        <p:spPr>
          <a:xfrm>
            <a:off x="0" y="0"/>
            <a:ext cx="12192000" cy="3329076"/>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73" name="Google Shape;73;p20"/>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74" name="Google Shape;74;p20"/>
          <p:cNvSpPr txBox="1"/>
          <p:nvPr>
            <p:ph idx="1" type="body"/>
          </p:nvPr>
        </p:nvSpPr>
        <p:spPr>
          <a:xfrm>
            <a:off x="1540566" y="4449080"/>
            <a:ext cx="4395202" cy="1223098"/>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75" name="Google Shape;75;p20"/>
          <p:cNvPicPr preferRelativeResize="0"/>
          <p:nvPr/>
        </p:nvPicPr>
        <p:blipFill rotWithShape="1">
          <a:blip r:embed="rId2">
            <a:alphaModFix/>
          </a:blip>
          <a:srcRect b="0" l="0" r="0" t="0"/>
          <a:stretch/>
        </p:blipFill>
        <p:spPr>
          <a:xfrm>
            <a:off x="557211" y="6046715"/>
            <a:ext cx="1274618" cy="417148"/>
          </a:xfrm>
          <a:prstGeom prst="rect">
            <a:avLst/>
          </a:prstGeom>
          <a:noFill/>
          <a:ln>
            <a:noFill/>
          </a:ln>
        </p:spPr>
      </p:pic>
      <p:sp>
        <p:nvSpPr>
          <p:cNvPr id="76" name="Google Shape;76;p20"/>
          <p:cNvSpPr/>
          <p:nvPr>
            <p:ph idx="2" type="pic"/>
          </p:nvPr>
        </p:nvSpPr>
        <p:spPr>
          <a:xfrm>
            <a:off x="1559485" y="2043394"/>
            <a:ext cx="4376283" cy="2310245"/>
          </a:xfrm>
          <a:prstGeom prst="roundRect">
            <a:avLst>
              <a:gd fmla="val 4430" name="adj"/>
            </a:avLst>
          </a:prstGeom>
          <a:solidFill>
            <a:schemeClr val="lt1"/>
          </a:solidFill>
          <a:ln>
            <a:noFill/>
          </a:ln>
          <a:effectLst>
            <a:reflection blurRad="0" dir="5400000" dist="50800" endA="0" endPos="0" kx="0" rotWithShape="0" algn="bl" stPos="0" sy="-100000" ky="0"/>
          </a:effectLst>
        </p:spPr>
      </p:sp>
      <p:sp>
        <p:nvSpPr>
          <p:cNvPr id="77" name="Google Shape;77;p20"/>
          <p:cNvSpPr txBox="1"/>
          <p:nvPr>
            <p:ph idx="3" type="body"/>
          </p:nvPr>
        </p:nvSpPr>
        <p:spPr>
          <a:xfrm>
            <a:off x="6251714" y="4449080"/>
            <a:ext cx="4395202" cy="1223098"/>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78" name="Google Shape;78;p20"/>
          <p:cNvSpPr/>
          <p:nvPr>
            <p:ph idx="4" type="pic"/>
          </p:nvPr>
        </p:nvSpPr>
        <p:spPr>
          <a:xfrm>
            <a:off x="6270633" y="2043394"/>
            <a:ext cx="4376283" cy="2310245"/>
          </a:xfrm>
          <a:prstGeom prst="roundRect">
            <a:avLst>
              <a:gd fmla="val 4430" name="adj"/>
            </a:avLst>
          </a:prstGeom>
          <a:solidFill>
            <a:schemeClr val="lt1"/>
          </a:solidFill>
          <a:ln>
            <a:noFill/>
          </a:ln>
          <a:effectLst>
            <a:reflection blurRad="0" dir="5400000" dist="50800" endA="0" endPos="0" kx="0" rotWithShape="0" algn="bl" stPos="0" sy="-100000" ky="0"/>
          </a:effectLst>
        </p:spPr>
      </p:sp>
      <p:sp>
        <p:nvSpPr>
          <p:cNvPr id="79" name="Google Shape;79;p20"/>
          <p:cNvSpPr txBox="1"/>
          <p:nvPr>
            <p:ph idx="5" type="body"/>
          </p:nvPr>
        </p:nvSpPr>
        <p:spPr>
          <a:xfrm>
            <a:off x="1670810" y="684241"/>
            <a:ext cx="8864668" cy="1003162"/>
          </a:xfrm>
          <a:prstGeom prst="rect">
            <a:avLst/>
          </a:prstGeom>
          <a:noFill/>
          <a:ln>
            <a:noFill/>
          </a:ln>
        </p:spPr>
        <p:txBody>
          <a:bodyPr anchorCtr="0" anchor="t" bIns="45700" lIns="91425" spcFirstLastPara="1" rIns="91425" wrap="square" tIns="45700">
            <a:noAutofit/>
          </a:bodyPr>
          <a:lstStyle>
            <a:lvl1pPr indent="-228600" lvl="0" marL="457200" marR="0" algn="ctr">
              <a:lnSpc>
                <a:spcPct val="90000"/>
              </a:lnSpc>
              <a:spcBef>
                <a:spcPts val="1000"/>
              </a:spcBef>
              <a:spcAft>
                <a:spcPts val="0"/>
              </a:spcAft>
              <a:buClr>
                <a:schemeClr val="lt1"/>
              </a:buClr>
              <a:buSzPts val="3200"/>
              <a:buFont typeface="Arial"/>
              <a:buNone/>
              <a:defRPr b="1" i="0" sz="32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cxnSp>
        <p:nvCxnSpPr>
          <p:cNvPr id="80" name="Google Shape;80;p20"/>
          <p:cNvCxnSpPr/>
          <p:nvPr/>
        </p:nvCxnSpPr>
        <p:spPr>
          <a:xfrm>
            <a:off x="2059107" y="5884093"/>
            <a:ext cx="0" cy="667516"/>
          </a:xfrm>
          <a:prstGeom prst="straightConnector1">
            <a:avLst/>
          </a:prstGeom>
          <a:noFill/>
          <a:ln cap="flat" cmpd="sng" w="12700">
            <a:solidFill>
              <a:srgbClr val="42AC32"/>
            </a:solidFill>
            <a:prstDash val="solid"/>
            <a:round/>
            <a:headEnd len="sm" w="sm" type="none"/>
            <a:tailEnd len="sm" w="sm" type="none"/>
          </a:ln>
        </p:spPr>
      </p:cxnSp>
      <p:grpSp>
        <p:nvGrpSpPr>
          <p:cNvPr id="81" name="Google Shape;81;p20"/>
          <p:cNvGrpSpPr/>
          <p:nvPr/>
        </p:nvGrpSpPr>
        <p:grpSpPr>
          <a:xfrm>
            <a:off x="2309307" y="5925464"/>
            <a:ext cx="5903925" cy="584773"/>
            <a:chOff x="603623" y="5750896"/>
            <a:chExt cx="5903925" cy="584773"/>
          </a:xfrm>
        </p:grpSpPr>
        <p:sp>
          <p:nvSpPr>
            <p:cNvPr id="82" name="Google Shape;82;p20"/>
            <p:cNvSpPr txBox="1"/>
            <p:nvPr/>
          </p:nvSpPr>
          <p:spPr>
            <a:xfrm>
              <a:off x="2687782"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Šis projekts tiek finansēts ar Eiropas Komisijas atbalstu. Par publikāciju saturu atbild projekta īstenotājs, un tās neatspoguļo Eiropas Savienības oficiālo viedokli. Eiropas Komisija nekādā veidā neuzņemas atbildību par šeit ietvertās informācijas tālāku izmantošanu. Projekta numurs: KA220-ADU-189B6E50</a:t>
              </a:r>
              <a:endParaRPr/>
            </a:p>
          </p:txBody>
        </p:sp>
        <p:pic>
          <p:nvPicPr>
            <p:cNvPr id="83" name="Google Shape;83;p20"/>
            <p:cNvPicPr preferRelativeResize="0"/>
            <p:nvPr/>
          </p:nvPicPr>
          <p:blipFill rotWithShape="1">
            <a:blip r:embed="rId3">
              <a:alphaModFix/>
            </a:blip>
            <a:srcRect b="0" l="0" r="0" t="0"/>
            <a:stretch/>
          </p:blipFill>
          <p:spPr>
            <a:xfrm>
              <a:off x="603623" y="5771755"/>
              <a:ext cx="2078183" cy="44174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4" name="Shape 84"/>
        <p:cNvGrpSpPr/>
        <p:nvPr/>
      </p:nvGrpSpPr>
      <p:grpSpPr>
        <a:xfrm>
          <a:off x="0" y="0"/>
          <a:ext cx="0" cy="0"/>
          <a:chOff x="0" y="0"/>
          <a:chExt cx="0" cy="0"/>
        </a:xfrm>
      </p:grpSpPr>
      <p:sp>
        <p:nvSpPr>
          <p:cNvPr id="85" name="Google Shape;85;p29"/>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29"/>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87" name="Google Shape;87;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0" name="Shape 90"/>
        <p:cNvGrpSpPr/>
        <p:nvPr/>
      </p:nvGrpSpPr>
      <p:grpSpPr>
        <a:xfrm>
          <a:off x="0" y="0"/>
          <a:ext cx="0" cy="0"/>
          <a:chOff x="0" y="0"/>
          <a:chExt cx="0" cy="0"/>
        </a:xfrm>
      </p:grpSpPr>
      <p:sp>
        <p:nvSpPr>
          <p:cNvPr id="91" name="Google Shape;91;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3" name="Google Shape;93;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6" name="Shape 96"/>
        <p:cNvGrpSpPr/>
        <p:nvPr/>
      </p:nvGrpSpPr>
      <p:grpSpPr>
        <a:xfrm>
          <a:off x="0" y="0"/>
          <a:ext cx="0" cy="0"/>
          <a:chOff x="0" y="0"/>
          <a:chExt cx="0" cy="0"/>
        </a:xfrm>
      </p:grpSpPr>
      <p:sp>
        <p:nvSpPr>
          <p:cNvPr id="97" name="Google Shape;97;p31"/>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31"/>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99" name="Google Shape;99;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2" name="Shape 102"/>
        <p:cNvGrpSpPr/>
        <p:nvPr/>
      </p:nvGrpSpPr>
      <p:grpSpPr>
        <a:xfrm>
          <a:off x="0" y="0"/>
          <a:ext cx="0" cy="0"/>
          <a:chOff x="0" y="0"/>
          <a:chExt cx="0" cy="0"/>
        </a:xfrm>
      </p:grpSpPr>
      <p:sp>
        <p:nvSpPr>
          <p:cNvPr id="103" name="Google Shape;103;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32"/>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5" name="Google Shape;105;p32"/>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6" name="Google Shape;106;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eea.europa.eu/en" TargetMode="External"/><Relationship Id="rId4" Type="http://schemas.openxmlformats.org/officeDocument/2006/relationships/hyperlink" Target="https://www.un.org/en/actnow/" TargetMode="External"/><Relationship Id="rId5" Type="http://schemas.openxmlformats.org/officeDocument/2006/relationships/hyperlink" Target="https://climate-adapt.eea.europa.eu/" TargetMode="External"/><Relationship Id="rId6" Type="http://schemas.openxmlformats.org/officeDocument/2006/relationships/hyperlink" Target="https://www.youtube.com/@climatepsychologyalliance7151/videos" TargetMode="External"/><Relationship Id="rId7" Type="http://schemas.openxmlformats.org/officeDocument/2006/relationships/hyperlink" Target="https://www.youtube.com/@climatepsychologyalliance7151/videos" TargetMode="External"/><Relationship Id="rId8" Type="http://schemas.openxmlformats.org/officeDocument/2006/relationships/hyperlink" Target="https://www.youtube.com/@climatepsychologyalliance7151/video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40"/>
          <p:cNvSpPr txBox="1"/>
          <p:nvPr>
            <p:ph type="title"/>
          </p:nvPr>
        </p:nvSpPr>
        <p:spPr>
          <a:xfrm>
            <a:off x="998550" y="2109300"/>
            <a:ext cx="5834100" cy="3099300"/>
          </a:xfrm>
          <a:prstGeom prst="rect">
            <a:avLst/>
          </a:prstGeom>
          <a:noFill/>
          <a:ln>
            <a:noFill/>
          </a:ln>
        </p:spPr>
        <p:txBody>
          <a:bodyPr anchorCtr="0" anchor="ctr" bIns="45700" lIns="45700" spcFirstLastPara="1" rIns="45700" wrap="square" tIns="45700">
            <a:noAutofit/>
          </a:bodyPr>
          <a:lstStyle/>
          <a:p>
            <a:pPr indent="0" lvl="0" marL="0" rtl="0" algn="l">
              <a:lnSpc>
                <a:spcPct val="115000"/>
              </a:lnSpc>
              <a:spcBef>
                <a:spcPts val="1200"/>
              </a:spcBef>
              <a:spcAft>
                <a:spcPts val="0"/>
              </a:spcAft>
              <a:buClr>
                <a:schemeClr val="dk1"/>
              </a:buClr>
              <a:buSzPts val="1100"/>
              <a:buFont typeface="Arial"/>
              <a:buNone/>
            </a:pPr>
            <a:r>
              <a:rPr b="0" lang="it-IT" sz="1100">
                <a:solidFill>
                  <a:schemeClr val="dk1"/>
                </a:solidFill>
                <a:latin typeface="Arial"/>
                <a:ea typeface="Arial"/>
                <a:cs typeface="Arial"/>
                <a:sym typeface="Arial"/>
              </a:rPr>
              <a:t>·</a:t>
            </a:r>
            <a:r>
              <a:rPr b="0" lang="it-IT" sz="700">
                <a:solidFill>
                  <a:schemeClr val="dk1"/>
                </a:solidFill>
                <a:latin typeface="Times New Roman"/>
                <a:ea typeface="Times New Roman"/>
                <a:cs typeface="Times New Roman"/>
                <a:sym typeface="Times New Roman"/>
              </a:rPr>
              <a:t>  </a:t>
            </a:r>
            <a:endParaRPr sz="1600">
              <a:solidFill>
                <a:srgbClr val="316DB2"/>
              </a:solidFill>
              <a:highlight>
                <a:srgbClr val="FFFFFF"/>
              </a:highlight>
              <a:latin typeface="Arial"/>
              <a:ea typeface="Arial"/>
              <a:cs typeface="Arial"/>
              <a:sym typeface="Arial"/>
            </a:endParaRPr>
          </a:p>
          <a:p>
            <a:pPr indent="0" lvl="0" marL="0" rtl="0" algn="l">
              <a:lnSpc>
                <a:spcPct val="90000"/>
              </a:lnSpc>
              <a:spcBef>
                <a:spcPts val="1200"/>
              </a:spcBef>
              <a:spcAft>
                <a:spcPts val="0"/>
              </a:spcAft>
              <a:buClr>
                <a:srgbClr val="316DB2"/>
              </a:buClr>
              <a:buSzPts val="4000"/>
              <a:buFont typeface="Montserrat"/>
              <a:buNone/>
            </a:pPr>
            <a:r>
              <a:t/>
            </a:r>
            <a:endParaRPr/>
          </a:p>
        </p:txBody>
      </p:sp>
      <p:sp>
        <p:nvSpPr>
          <p:cNvPr id="158" name="Google Shape;158;p40"/>
          <p:cNvSpPr txBox="1"/>
          <p:nvPr/>
        </p:nvSpPr>
        <p:spPr>
          <a:xfrm>
            <a:off x="335946" y="2355162"/>
            <a:ext cx="6294300" cy="3004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it-IT" sz="2400" u="none" cap="none" strike="noStrike">
                <a:solidFill>
                  <a:srgbClr val="000000"/>
                </a:solidFill>
                <a:latin typeface="Calibri"/>
                <a:ea typeface="Calibri"/>
                <a:cs typeface="Calibri"/>
                <a:sym typeface="Calibri"/>
              </a:rPr>
              <a:t>Trešais mācību </a:t>
            </a:r>
            <a:r>
              <a:rPr lang="it-IT" sz="2400">
                <a:latin typeface="Calibri"/>
                <a:ea typeface="Calibri"/>
                <a:cs typeface="Calibri"/>
                <a:sym typeface="Calibri"/>
              </a:rPr>
              <a:t>modulis</a:t>
            </a:r>
            <a:r>
              <a:rPr b="0" i="0" lang="it-IT" sz="2400" u="none" cap="none" strike="noStrike">
                <a:solidFill>
                  <a:srgbClr val="000000"/>
                </a:solidFill>
                <a:latin typeface="Calibri"/>
                <a:ea typeface="Calibri"/>
                <a:cs typeface="Calibri"/>
                <a:sym typeface="Calibri"/>
              </a:rPr>
              <a:t>:</a:t>
            </a:r>
            <a:endParaRPr b="0" i="0" sz="2400" u="none" cap="none" strike="noStrike">
              <a:solidFill>
                <a:srgbClr val="000000"/>
              </a:solidFill>
              <a:latin typeface="Montserrat"/>
              <a:ea typeface="Montserrat"/>
              <a:cs typeface="Montserrat"/>
              <a:sym typeface="Montserrat"/>
            </a:endParaRPr>
          </a:p>
          <a:p>
            <a:pPr indent="0" lvl="0" marL="0" marR="0" rtl="0" algn="ctr">
              <a:lnSpc>
                <a:spcPct val="115000"/>
              </a:lnSpc>
              <a:spcBef>
                <a:spcPts val="1200"/>
              </a:spcBef>
              <a:spcAft>
                <a:spcPts val="0"/>
              </a:spcAft>
              <a:buClr>
                <a:srgbClr val="000000"/>
              </a:buClr>
              <a:buSzPts val="1100"/>
              <a:buFont typeface="Arial"/>
              <a:buNone/>
            </a:pPr>
            <a:r>
              <a:rPr b="1" i="0" lang="it-IT" sz="2400" u="none" cap="none" strike="noStrike">
                <a:solidFill>
                  <a:schemeClr val="dk1"/>
                </a:solidFill>
                <a:latin typeface="Calibri"/>
                <a:ea typeface="Calibri"/>
                <a:cs typeface="Calibri"/>
                <a:sym typeface="Calibri"/>
              </a:rPr>
              <a:t>Personiskās identitātes saistība ar atbildību par klimata pārmaiņām emociju līmenī</a:t>
            </a:r>
            <a:endParaRPr b="1" i="0" sz="2400" u="none" cap="none" strike="noStrike">
              <a:solidFill>
                <a:schemeClr val="dk1"/>
              </a:solidFill>
              <a:latin typeface="Montserrat"/>
              <a:ea typeface="Montserrat"/>
              <a:cs typeface="Montserrat"/>
              <a:sym typeface="Montserrat"/>
            </a:endParaRPr>
          </a:p>
          <a:p>
            <a:pPr indent="0" lvl="0" marL="0" marR="0" rtl="0" algn="l">
              <a:lnSpc>
                <a:spcPct val="100000"/>
              </a:lnSpc>
              <a:spcBef>
                <a:spcPts val="1200"/>
              </a:spcBef>
              <a:spcAft>
                <a:spcPts val="0"/>
              </a:spcAft>
              <a:buClr>
                <a:srgbClr val="000000"/>
              </a:buClr>
              <a:buSzPts val="2800"/>
              <a:buFont typeface="Arial"/>
              <a:buNone/>
            </a:pPr>
            <a:r>
              <a:t/>
            </a:r>
            <a:endParaRPr b="0" i="0" sz="2800" u="none" cap="none" strike="noStrike">
              <a:solidFill>
                <a:schemeClr val="dk1"/>
              </a:solidFill>
              <a:latin typeface="Montserrat Medium"/>
              <a:ea typeface="Montserrat Medium"/>
              <a:cs typeface="Montserrat Medium"/>
              <a:sym typeface="Montserrat Medium"/>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Montserrat Medium"/>
              <a:ea typeface="Montserrat Medium"/>
              <a:cs typeface="Montserrat Medium"/>
              <a:sym typeface="Montserrat Medium"/>
            </a:endParaRPr>
          </a:p>
          <a:p>
            <a:pPr indent="0" lvl="0" marL="0" marR="0" rtl="0" algn="l">
              <a:lnSpc>
                <a:spcPct val="100000"/>
              </a:lnSpc>
              <a:spcBef>
                <a:spcPts val="0"/>
              </a:spcBef>
              <a:spcAft>
                <a:spcPts val="0"/>
              </a:spcAft>
              <a:buClr>
                <a:schemeClr val="dk1"/>
              </a:buClr>
              <a:buSzPts val="1800"/>
              <a:buFont typeface="Arial"/>
              <a:buNone/>
            </a:pPr>
            <a:r>
              <a:rPr b="1" i="0" lang="it-IT" sz="1800" u="none" cap="none" strike="noStrike">
                <a:solidFill>
                  <a:schemeClr val="dk1"/>
                </a:solidFill>
                <a:latin typeface="Calibri"/>
                <a:ea typeface="Calibri"/>
                <a:cs typeface="Calibri"/>
                <a:sym typeface="Calibri"/>
              </a:rPr>
              <a:t>Autors: profesionālās tālākizglītības centrs “EVA-93”</a:t>
            </a:r>
            <a:endParaRPr b="1"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dk1"/>
              </a:solidFill>
              <a:latin typeface="Montserrat Medium"/>
              <a:ea typeface="Montserrat Medium"/>
              <a:cs typeface="Montserrat Medium"/>
              <a:sym typeface="Montserrat Medium"/>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0"/>
          <p:cNvSpPr txBox="1"/>
          <p:nvPr>
            <p:ph type="title"/>
          </p:nvPr>
        </p:nvSpPr>
        <p:spPr>
          <a:xfrm>
            <a:off x="1208949" y="2447372"/>
            <a:ext cx="4229826" cy="1185187"/>
          </a:xfrm>
          <a:prstGeom prst="rect">
            <a:avLst/>
          </a:prstGeom>
          <a:noFill/>
          <a:ln>
            <a:noFill/>
          </a:ln>
        </p:spPr>
        <p:txBody>
          <a:bodyPr anchorCtr="0" anchor="ctr" bIns="45700" lIns="45700" spcFirstLastPara="1" rIns="45700" wrap="square" tIns="45700">
            <a:noAutofit/>
          </a:bodyPr>
          <a:lstStyle/>
          <a:p>
            <a:pPr indent="0" lvl="0" marL="0" rtl="0" algn="l">
              <a:lnSpc>
                <a:spcPct val="90000"/>
              </a:lnSpc>
              <a:spcBef>
                <a:spcPts val="0"/>
              </a:spcBef>
              <a:spcAft>
                <a:spcPts val="0"/>
              </a:spcAft>
              <a:buClr>
                <a:schemeClr val="lt1"/>
              </a:buClr>
              <a:buSzPts val="6600"/>
              <a:buFont typeface="Montserrat"/>
              <a:buNone/>
            </a:pPr>
            <a:r>
              <a:rPr lang="it-IT" sz="2300">
                <a:latin typeface="Calibri"/>
                <a:ea typeface="Calibri"/>
                <a:cs typeface="Calibri"/>
                <a:sym typeface="Calibri"/>
              </a:rPr>
              <a:t>Lai Jums aizraujoša mācību pieredze šajā WE mācību modulī!</a:t>
            </a:r>
            <a:endParaRPr sz="3200">
              <a:latin typeface="Montserrat"/>
              <a:ea typeface="Montserrat"/>
              <a:cs typeface="Montserrat"/>
              <a:sym typeface="Montserrat"/>
            </a:endParaRPr>
          </a:p>
        </p:txBody>
      </p:sp>
      <p:sp>
        <p:nvSpPr>
          <p:cNvPr id="220" name="Google Shape;220;p10"/>
          <p:cNvSpPr txBox="1"/>
          <p:nvPr>
            <p:ph idx="2" type="body"/>
          </p:nvPr>
        </p:nvSpPr>
        <p:spPr>
          <a:xfrm>
            <a:off x="2501415" y="5973693"/>
            <a:ext cx="1931960" cy="2466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42AC32"/>
              </a:buClr>
              <a:buSzPts val="1100"/>
              <a:buNone/>
            </a:pPr>
            <a:r>
              <a:t/>
            </a:r>
            <a:endParaRPr/>
          </a:p>
        </p:txBody>
      </p:sp>
      <p:sp>
        <p:nvSpPr>
          <p:cNvPr id="221" name="Google Shape;221;p10"/>
          <p:cNvSpPr txBox="1"/>
          <p:nvPr>
            <p:ph idx="3" type="body"/>
          </p:nvPr>
        </p:nvSpPr>
        <p:spPr>
          <a:xfrm>
            <a:off x="2501415" y="6238858"/>
            <a:ext cx="1931960" cy="23497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7F7F7F"/>
              </a:buClr>
              <a:buSzPts val="1100"/>
              <a:buNone/>
            </a:pPr>
            <a:r>
              <a:t/>
            </a:r>
            <a:endParaRPr/>
          </a:p>
        </p:txBody>
      </p:sp>
      <p:sp>
        <p:nvSpPr>
          <p:cNvPr id="222" name="Google Shape;222;p10"/>
          <p:cNvSpPr txBox="1"/>
          <p:nvPr>
            <p:ph idx="5" type="body"/>
          </p:nvPr>
        </p:nvSpPr>
        <p:spPr>
          <a:xfrm>
            <a:off x="8076885" y="2605743"/>
            <a:ext cx="2011331" cy="35442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
        <p:nvSpPr>
          <p:cNvPr id="223" name="Google Shape;223;p10"/>
          <p:cNvSpPr txBox="1"/>
          <p:nvPr>
            <p:ph idx="6" type="body"/>
          </p:nvPr>
        </p:nvSpPr>
        <p:spPr>
          <a:xfrm>
            <a:off x="8076885" y="3112639"/>
            <a:ext cx="2011331" cy="35442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
        <p:nvSpPr>
          <p:cNvPr id="224" name="Google Shape;224;p10"/>
          <p:cNvSpPr txBox="1"/>
          <p:nvPr>
            <p:ph idx="7" type="body"/>
          </p:nvPr>
        </p:nvSpPr>
        <p:spPr>
          <a:xfrm>
            <a:off x="8076885" y="3629474"/>
            <a:ext cx="2011331" cy="35442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
          <p:cNvSpPr txBox="1"/>
          <p:nvPr>
            <p:ph type="title"/>
          </p:nvPr>
        </p:nvSpPr>
        <p:spPr>
          <a:xfrm>
            <a:off x="978936" y="1025933"/>
            <a:ext cx="4654703" cy="575636"/>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lang="it-IT" sz="2400">
                <a:latin typeface="Calibri"/>
                <a:ea typeface="Calibri"/>
                <a:cs typeface="Calibri"/>
                <a:sym typeface="Calibri"/>
              </a:rPr>
              <a:t>Mācību moduļa apraksts</a:t>
            </a:r>
            <a:endParaRPr sz="2400">
              <a:latin typeface="Calibri"/>
              <a:ea typeface="Calibri"/>
              <a:cs typeface="Calibri"/>
              <a:sym typeface="Calibri"/>
            </a:endParaRPr>
          </a:p>
        </p:txBody>
      </p:sp>
      <p:sp>
        <p:nvSpPr>
          <p:cNvPr id="164" name="Google Shape;164;p2"/>
          <p:cNvSpPr txBox="1"/>
          <p:nvPr>
            <p:ph idx="1" type="body"/>
          </p:nvPr>
        </p:nvSpPr>
        <p:spPr>
          <a:xfrm>
            <a:off x="978936" y="1612613"/>
            <a:ext cx="7903807" cy="4397142"/>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1200"/>
              </a:spcBef>
              <a:spcAft>
                <a:spcPts val="0"/>
              </a:spcAft>
              <a:buSzPts val="900"/>
              <a:buNone/>
            </a:pPr>
            <a:r>
              <a:rPr b="1" lang="it-IT" sz="1800">
                <a:solidFill>
                  <a:schemeClr val="dk1"/>
                </a:solidFill>
                <a:latin typeface="Calibri"/>
                <a:ea typeface="Calibri"/>
                <a:cs typeface="Calibri"/>
                <a:sym typeface="Calibri"/>
              </a:rPr>
              <a:t>Galvenais mērķis: </a:t>
            </a:r>
            <a:r>
              <a:rPr lang="it-IT" sz="1800">
                <a:solidFill>
                  <a:schemeClr val="dk1"/>
                </a:solidFill>
                <a:latin typeface="Calibri"/>
                <a:ea typeface="Calibri"/>
                <a:cs typeface="Calibri"/>
                <a:sym typeface="Calibri"/>
              </a:rPr>
              <a:t>Dot iespēju izglītojamajam apgūt zināšanas un prasmes, kas nepieciešamas, lai komunicētu ar cilvēkiem ar atšķirīgu emocionālo noskaņojumu attiecībā uz klimata pārmaiņām, paaugstinot to atbildības līmeņa sajūtu.</a:t>
            </a:r>
            <a:endParaRPr sz="1800">
              <a:latin typeface="Calibri"/>
              <a:ea typeface="Calibri"/>
              <a:cs typeface="Calibri"/>
              <a:sym typeface="Calibri"/>
            </a:endParaRPr>
          </a:p>
          <a:p>
            <a:pPr indent="0" lvl="0" marL="0" rtl="0" algn="just">
              <a:lnSpc>
                <a:spcPct val="115000"/>
              </a:lnSpc>
              <a:spcBef>
                <a:spcPts val="100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Tēmas apguvei nepieciešamais laiks: </a:t>
            </a:r>
            <a:r>
              <a:rPr lang="it-IT" sz="1800">
                <a:solidFill>
                  <a:schemeClr val="dk1"/>
                </a:solidFill>
                <a:latin typeface="Calibri"/>
                <a:ea typeface="Calibri"/>
                <a:cs typeface="Calibri"/>
                <a:sym typeface="Calibri"/>
              </a:rPr>
              <a:t>8 akadēmiskās stundas</a:t>
            </a:r>
            <a:endParaRPr sz="1800">
              <a:latin typeface="Calibri"/>
              <a:ea typeface="Calibri"/>
              <a:cs typeface="Calibri"/>
              <a:sym typeface="Calibri"/>
            </a:endParaRPr>
          </a:p>
          <a:p>
            <a:pPr indent="0" lvl="0" marL="0" rtl="0" algn="just">
              <a:lnSpc>
                <a:spcPct val="115000"/>
              </a:lnSpc>
              <a:spcBef>
                <a:spcPts val="100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Iekļauto aktivitāšu skaits:</a:t>
            </a:r>
            <a:r>
              <a:rPr lang="it-IT" sz="1800">
                <a:solidFill>
                  <a:schemeClr val="dk1"/>
                </a:solidFill>
                <a:latin typeface="Calibri"/>
                <a:ea typeface="Calibri"/>
                <a:cs typeface="Calibri"/>
                <a:sym typeface="Calibri"/>
              </a:rPr>
              <a:t> 10</a:t>
            </a:r>
            <a:endParaRPr sz="1800">
              <a:latin typeface="Calibri"/>
              <a:ea typeface="Calibri"/>
              <a:cs typeface="Calibri"/>
              <a:sym typeface="Calibri"/>
            </a:endParaRPr>
          </a:p>
          <a:p>
            <a:pPr indent="0" lvl="0" marL="0" rtl="0" algn="just">
              <a:lnSpc>
                <a:spcPct val="115000"/>
              </a:lnSpc>
              <a:spcBef>
                <a:spcPts val="100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Izglītojamā snieguma vērtēšana: </a:t>
            </a:r>
            <a:r>
              <a:rPr lang="it-IT" sz="1800">
                <a:solidFill>
                  <a:schemeClr val="dk1"/>
                </a:solidFill>
                <a:latin typeface="Calibri"/>
                <a:ea typeface="Calibri"/>
                <a:cs typeface="Calibri"/>
                <a:sym typeface="Calibri"/>
              </a:rPr>
              <a:t>Tests ar vairākiem atbilžu variantiem pēc mācību moduļa apguves </a:t>
            </a:r>
            <a:endParaRPr sz="1800">
              <a:latin typeface="Calibri"/>
              <a:ea typeface="Calibri"/>
              <a:cs typeface="Calibri"/>
              <a:sym typeface="Calibri"/>
            </a:endParaRPr>
          </a:p>
          <a:p>
            <a:pPr indent="0" lvl="0" marL="0" rtl="0" algn="just">
              <a:lnSpc>
                <a:spcPct val="115000"/>
              </a:lnSpc>
              <a:spcBef>
                <a:spcPts val="1000"/>
              </a:spcBef>
              <a:spcAft>
                <a:spcPts val="0"/>
              </a:spcAft>
              <a:buClr>
                <a:schemeClr val="dk1"/>
              </a:buClr>
              <a:buSzPts val="1100"/>
              <a:buFont typeface="Arial"/>
              <a:buNone/>
            </a:pPr>
            <a:r>
              <a:rPr b="1" lang="it-IT" sz="1800">
                <a:solidFill>
                  <a:schemeClr val="dk1"/>
                </a:solidFill>
                <a:latin typeface="Calibri"/>
                <a:ea typeface="Calibri"/>
                <a:cs typeface="Calibri"/>
                <a:sym typeface="Calibri"/>
              </a:rPr>
              <a:t>Mācīšanās rezultātu atzīšana: </a:t>
            </a:r>
            <a:r>
              <a:rPr lang="it-IT" sz="1800">
                <a:solidFill>
                  <a:schemeClr val="dk1"/>
                </a:solidFill>
                <a:latin typeface="Calibri"/>
                <a:ea typeface="Calibri"/>
                <a:cs typeface="Calibri"/>
                <a:sym typeface="Calibri"/>
              </a:rPr>
              <a:t>Digitālā nozīmīte</a:t>
            </a:r>
            <a:endParaRPr sz="1800">
              <a:latin typeface="Calibri"/>
              <a:ea typeface="Calibri"/>
              <a:cs typeface="Calibri"/>
              <a:sym typeface="Calibri"/>
            </a:endParaRPr>
          </a:p>
          <a:p>
            <a:pPr indent="0" lvl="0" marL="0" rtl="0" algn="just">
              <a:lnSpc>
                <a:spcPct val="115000"/>
              </a:lnSpc>
              <a:spcBef>
                <a:spcPts val="1000"/>
              </a:spcBef>
              <a:spcAft>
                <a:spcPts val="0"/>
              </a:spcAft>
              <a:buSzPts val="1100"/>
              <a:buNone/>
            </a:pPr>
            <a:r>
              <a:rPr b="1" lang="it-IT" sz="1800">
                <a:solidFill>
                  <a:schemeClr val="dk1"/>
                </a:solidFill>
                <a:latin typeface="Calibri"/>
                <a:ea typeface="Calibri"/>
                <a:cs typeface="Calibri"/>
                <a:sym typeface="Calibri"/>
              </a:rPr>
              <a:t>Tēmai atbilstošās transversālās ESCO prasmes T6.2 kategorijā: </a:t>
            </a:r>
            <a:r>
              <a:rPr lang="it-IT" sz="1800">
                <a:solidFill>
                  <a:schemeClr val="dk1"/>
                </a:solidFill>
                <a:latin typeface="Calibri"/>
                <a:ea typeface="Calibri"/>
                <a:cs typeface="Calibri"/>
                <a:sym typeface="Calibri"/>
              </a:rPr>
              <a:t>iesaistīt citus videi draudzīgā rīcībā</a:t>
            </a:r>
            <a:endParaRPr sz="1800">
              <a:solidFill>
                <a:schemeClr val="dk1"/>
              </a:solidFill>
              <a:latin typeface="Calibri"/>
              <a:ea typeface="Calibri"/>
              <a:cs typeface="Calibri"/>
              <a:sym typeface="Calibri"/>
            </a:endParaRPr>
          </a:p>
          <a:p>
            <a:pPr indent="0" lvl="0" marL="0" rtl="0" algn="l">
              <a:lnSpc>
                <a:spcPct val="115000"/>
              </a:lnSpc>
              <a:spcBef>
                <a:spcPts val="1000"/>
              </a:spcBef>
              <a:spcAft>
                <a:spcPts val="0"/>
              </a:spcAft>
              <a:buSzPts val="1100"/>
              <a:buNone/>
            </a:pPr>
            <a:r>
              <a:t/>
            </a:r>
            <a:endParaRPr sz="1600">
              <a:solidFill>
                <a:schemeClr val="dk1"/>
              </a:solidFill>
            </a:endParaRPr>
          </a:p>
          <a:p>
            <a:pPr indent="-228600" lvl="0" marL="457200" marR="0" rtl="0" algn="l">
              <a:lnSpc>
                <a:spcPct val="200000"/>
              </a:lnSpc>
              <a:spcBef>
                <a:spcPts val="1000"/>
              </a:spcBef>
              <a:spcAft>
                <a:spcPts val="0"/>
              </a:spcAft>
              <a:buClr>
                <a:srgbClr val="7F7F7F"/>
              </a:buClr>
              <a:buSzPts val="900"/>
              <a:buFont typeface="Arial"/>
              <a:buNone/>
            </a:pPr>
            <a:r>
              <a:t/>
            </a:r>
            <a:endParaRPr>
              <a:latin typeface="Helvetica Neue"/>
              <a:ea typeface="Helvetica Neue"/>
              <a:cs typeface="Helvetica Neue"/>
              <a:sym typeface="Helvetica Neue"/>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3"/>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SzPts val="1200"/>
              <a:buNone/>
            </a:pPr>
            <a:fld id="{00000000-1234-1234-1234-123412341234}" type="slidenum">
              <a:rPr lang="it-IT"/>
              <a:t>‹#›</a:t>
            </a:fld>
            <a:endParaRPr/>
          </a:p>
        </p:txBody>
      </p:sp>
      <p:sp>
        <p:nvSpPr>
          <p:cNvPr id="170" name="Google Shape;170;p3"/>
          <p:cNvSpPr txBox="1"/>
          <p:nvPr>
            <p:ph idx="1" type="body"/>
          </p:nvPr>
        </p:nvSpPr>
        <p:spPr>
          <a:xfrm>
            <a:off x="972566" y="2046865"/>
            <a:ext cx="7975889" cy="2764270"/>
          </a:xfrm>
          <a:prstGeom prst="rect">
            <a:avLst/>
          </a:prstGeom>
          <a:noFill/>
          <a:ln>
            <a:noFill/>
          </a:ln>
        </p:spPr>
        <p:txBody>
          <a:bodyPr anchorCtr="0" anchor="t" bIns="45700" lIns="91425" spcFirstLastPara="1" rIns="91425" wrap="square" tIns="45700">
            <a:noAutofit/>
          </a:bodyPr>
          <a:lstStyle/>
          <a:p>
            <a:pPr indent="0" lvl="0" marL="0" rtl="0" algn="just">
              <a:lnSpc>
                <a:spcPct val="115000"/>
              </a:lnSpc>
              <a:spcBef>
                <a:spcPts val="1000"/>
              </a:spcBef>
              <a:spcAft>
                <a:spcPts val="0"/>
              </a:spcAft>
              <a:buSzPts val="900"/>
              <a:buNone/>
            </a:pPr>
            <a:r>
              <a:rPr lang="it-IT" sz="1800">
                <a:solidFill>
                  <a:schemeClr val="dk1"/>
                </a:solidFill>
                <a:latin typeface="Calibri"/>
                <a:ea typeface="Calibri"/>
                <a:cs typeface="Calibri"/>
                <a:sym typeface="Calibri"/>
              </a:rPr>
              <a:t>Šīs mācību moduļa uzdevums ir palīdzēt izglītojamajam izprast atšķirīgos cilvēku emocionālos stāvokļus saistībā ar klimata pārmaiņām, lai spētu atbalstīt un rosināt to atbildību saistībā ar klimata pārmaiņām.</a:t>
            </a:r>
            <a:endParaRPr sz="1800">
              <a:latin typeface="Calibri"/>
              <a:ea typeface="Calibri"/>
              <a:cs typeface="Calibri"/>
              <a:sym typeface="Calibri"/>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p:txBody>
      </p:sp>
      <p:sp>
        <p:nvSpPr>
          <p:cNvPr id="171" name="Google Shape;171;p3"/>
          <p:cNvSpPr txBox="1"/>
          <p:nvPr/>
        </p:nvSpPr>
        <p:spPr>
          <a:xfrm>
            <a:off x="972586" y="1286358"/>
            <a:ext cx="46548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b="1" i="0" lang="it-IT" sz="2400" u="none" cap="none" strike="noStrike">
                <a:solidFill>
                  <a:schemeClr val="dk1"/>
                </a:solidFill>
                <a:latin typeface="Calibri"/>
                <a:ea typeface="Calibri"/>
                <a:cs typeface="Calibri"/>
                <a:sym typeface="Calibri"/>
              </a:rPr>
              <a:t>Mācību </a:t>
            </a:r>
            <a:r>
              <a:rPr b="1" lang="it-IT" sz="2400">
                <a:solidFill>
                  <a:schemeClr val="dk1"/>
                </a:solidFill>
                <a:latin typeface="Calibri"/>
                <a:ea typeface="Calibri"/>
                <a:cs typeface="Calibri"/>
                <a:sym typeface="Calibri"/>
              </a:rPr>
              <a:t>moduļa</a:t>
            </a:r>
            <a:r>
              <a:rPr b="1" i="0" lang="it-IT" sz="2400" u="none" cap="none" strike="noStrike">
                <a:solidFill>
                  <a:schemeClr val="dk1"/>
                </a:solidFill>
                <a:latin typeface="Calibri"/>
                <a:ea typeface="Calibri"/>
                <a:cs typeface="Calibri"/>
                <a:sym typeface="Calibri"/>
              </a:rPr>
              <a:t> uzdevums</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r>
              <a:t/>
            </a:r>
            <a:endParaRPr b="1" i="0" sz="2000" u="none" cap="none" strike="noStrike">
              <a:solidFill>
                <a:schemeClr val="dk1"/>
              </a:solidFill>
              <a:latin typeface="Montserrat"/>
              <a:ea typeface="Montserrat"/>
              <a:cs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4"/>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SzPts val="1200"/>
              <a:buNone/>
            </a:pPr>
            <a:fld id="{00000000-1234-1234-1234-123412341234}" type="slidenum">
              <a:rPr lang="it-IT"/>
              <a:t>‹#›</a:t>
            </a:fld>
            <a:endParaRPr/>
          </a:p>
        </p:txBody>
      </p:sp>
      <p:sp>
        <p:nvSpPr>
          <p:cNvPr id="177" name="Google Shape;177;p4"/>
          <p:cNvSpPr txBox="1"/>
          <p:nvPr>
            <p:ph idx="1" type="body"/>
          </p:nvPr>
        </p:nvSpPr>
        <p:spPr>
          <a:xfrm>
            <a:off x="854200" y="1386875"/>
            <a:ext cx="3890700" cy="41196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1000"/>
              </a:spcBef>
              <a:spcAft>
                <a:spcPts val="0"/>
              </a:spcAft>
              <a:buSzPts val="900"/>
              <a:buNone/>
            </a:pPr>
            <a:r>
              <a:rPr b="1" lang="it-IT" sz="1600">
                <a:solidFill>
                  <a:schemeClr val="dk1"/>
                </a:solidFill>
                <a:latin typeface="Calibri"/>
                <a:ea typeface="Calibri"/>
                <a:cs typeface="Calibri"/>
                <a:sym typeface="Calibri"/>
              </a:rPr>
              <a:t>Zināšanas</a:t>
            </a:r>
            <a:endParaRPr sz="1600">
              <a:latin typeface="Calibri"/>
              <a:ea typeface="Calibri"/>
              <a:cs typeface="Calibri"/>
              <a:sym typeface="Calibri"/>
            </a:endParaRPr>
          </a:p>
          <a:p>
            <a:pPr indent="-330200" lvl="0" marL="457200" rtl="0" algn="just">
              <a:lnSpc>
                <a:spcPct val="100000"/>
              </a:lnSpc>
              <a:spcBef>
                <a:spcPts val="1000"/>
              </a:spcBef>
              <a:spcAft>
                <a:spcPts val="0"/>
              </a:spcAft>
              <a:buClr>
                <a:schemeClr val="dk1"/>
              </a:buClr>
              <a:buSzPts val="1600"/>
              <a:buFont typeface="Calibri"/>
              <a:buAutoNum type="arabicPeriod"/>
            </a:pPr>
            <a:r>
              <a:rPr lang="it-IT" sz="1600">
                <a:solidFill>
                  <a:schemeClr val="dk1"/>
                </a:solidFill>
                <a:latin typeface="Calibri"/>
                <a:ea typeface="Calibri"/>
                <a:cs typeface="Calibri"/>
                <a:sym typeface="Calibri"/>
              </a:rPr>
              <a:t>Pārzina cilvēka emociju ietekmi uz lēmumu pieņemšanu un uzvedības izmaiņām.</a:t>
            </a:r>
            <a:endParaRPr sz="1600">
              <a:solidFill>
                <a:schemeClr val="dk1"/>
              </a:solidFill>
              <a:latin typeface="Calibri"/>
              <a:ea typeface="Calibri"/>
              <a:cs typeface="Calibri"/>
              <a:sym typeface="Calibri"/>
            </a:endParaRPr>
          </a:p>
          <a:p>
            <a:pPr indent="-330200" lvl="0" marL="457200" rtl="0" algn="just">
              <a:lnSpc>
                <a:spcPct val="100000"/>
              </a:lnSpc>
              <a:spcBef>
                <a:spcPts val="1000"/>
              </a:spcBef>
              <a:spcAft>
                <a:spcPts val="0"/>
              </a:spcAft>
              <a:buClr>
                <a:schemeClr val="dk1"/>
              </a:buClr>
              <a:buSzPts val="1600"/>
              <a:buFont typeface="Calibri"/>
              <a:buAutoNum type="arabicPeriod"/>
            </a:pPr>
            <a:r>
              <a:rPr lang="it-IT" sz="1600">
                <a:solidFill>
                  <a:schemeClr val="dk1"/>
                </a:solidFill>
                <a:latin typeface="Calibri"/>
                <a:ea typeface="Calibri"/>
                <a:cs typeface="Calibri"/>
                <a:sym typeface="Calibri"/>
              </a:rPr>
              <a:t>Izprot emocionālos un uzvedības profilus, kas raksturo dažādus uzskatus par klimata pārmaiņām.</a:t>
            </a:r>
            <a:endParaRPr sz="1600">
              <a:solidFill>
                <a:schemeClr val="dk1"/>
              </a:solidFill>
              <a:latin typeface="Calibri"/>
              <a:ea typeface="Calibri"/>
              <a:cs typeface="Calibri"/>
              <a:sym typeface="Calibri"/>
            </a:endParaRPr>
          </a:p>
          <a:p>
            <a:pPr indent="-330200" lvl="0" marL="457200" rtl="0" algn="just">
              <a:lnSpc>
                <a:spcPct val="100000"/>
              </a:lnSpc>
              <a:spcBef>
                <a:spcPts val="1000"/>
              </a:spcBef>
              <a:spcAft>
                <a:spcPts val="0"/>
              </a:spcAft>
              <a:buClr>
                <a:schemeClr val="dk1"/>
              </a:buClr>
              <a:buSzPts val="1600"/>
              <a:buFont typeface="Calibri"/>
              <a:buAutoNum type="arabicPeriod"/>
            </a:pPr>
            <a:r>
              <a:rPr lang="it-IT" sz="1600">
                <a:solidFill>
                  <a:schemeClr val="dk1"/>
                </a:solidFill>
                <a:latin typeface="Calibri"/>
                <a:ea typeface="Calibri"/>
                <a:cs typeface="Calibri"/>
                <a:sym typeface="Calibri"/>
              </a:rPr>
              <a:t>Zina piemērotas un pozitīvu atmosfēru veicinošas komunikācijas stratēģijas attiecībā uz klimata pārmaiņām sarunā ar atšķirīgiem emocionālās uzvedības tipiem.</a:t>
            </a:r>
            <a:endParaRPr sz="1600">
              <a:solidFill>
                <a:schemeClr val="dk1"/>
              </a:solidFill>
              <a:latin typeface="Calibri"/>
              <a:ea typeface="Calibri"/>
              <a:cs typeface="Calibri"/>
              <a:sym typeface="Calibri"/>
            </a:endParaRPr>
          </a:p>
          <a:p>
            <a:pPr indent="0" lvl="0" marL="457200" rtl="0" algn="just">
              <a:lnSpc>
                <a:spcPct val="100000"/>
              </a:lnSpc>
              <a:spcBef>
                <a:spcPts val="1000"/>
              </a:spcBef>
              <a:spcAft>
                <a:spcPts val="0"/>
              </a:spcAft>
              <a:buSzPts val="900"/>
              <a:buNone/>
            </a:pPr>
            <a:r>
              <a:t/>
            </a:r>
            <a:endParaRPr sz="1600">
              <a:solidFill>
                <a:schemeClr val="dk1"/>
              </a:solidFill>
              <a:latin typeface="Calibri"/>
              <a:ea typeface="Calibri"/>
              <a:cs typeface="Calibri"/>
              <a:sym typeface="Calibri"/>
            </a:endParaRPr>
          </a:p>
          <a:p>
            <a:pPr indent="-285750" lvl="0" marL="5715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285750" lvl="0" marL="5715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p:txBody>
      </p:sp>
      <p:sp>
        <p:nvSpPr>
          <p:cNvPr id="178" name="Google Shape;178;p4"/>
          <p:cNvSpPr txBox="1"/>
          <p:nvPr/>
        </p:nvSpPr>
        <p:spPr>
          <a:xfrm>
            <a:off x="4744900" y="1351050"/>
            <a:ext cx="4499400" cy="4307100"/>
          </a:xfrm>
          <a:prstGeom prst="rect">
            <a:avLst/>
          </a:prstGeom>
          <a:noFill/>
          <a:ln>
            <a:noFill/>
          </a:ln>
        </p:spPr>
        <p:txBody>
          <a:bodyPr anchorCtr="0" anchor="t" bIns="45700" lIns="91425" spcFirstLastPara="1" rIns="91425" wrap="square" tIns="45700">
            <a:noAutofit/>
          </a:bodyPr>
          <a:lstStyle/>
          <a:p>
            <a:pPr indent="0" lvl="0" marL="228600" marR="0" rtl="0" algn="just">
              <a:lnSpc>
                <a:spcPct val="100000"/>
              </a:lnSpc>
              <a:spcBef>
                <a:spcPts val="1000"/>
              </a:spcBef>
              <a:spcAft>
                <a:spcPts val="0"/>
              </a:spcAft>
              <a:buClr>
                <a:srgbClr val="7F7F7F"/>
              </a:buClr>
              <a:buSzPts val="900"/>
              <a:buFont typeface="Arial"/>
              <a:buNone/>
            </a:pPr>
            <a:r>
              <a:rPr b="1" i="0" lang="it-IT" sz="1600" u="none" cap="none" strike="noStrike">
                <a:solidFill>
                  <a:schemeClr val="dk1"/>
                </a:solidFill>
                <a:latin typeface="Calibri"/>
                <a:ea typeface="Calibri"/>
                <a:cs typeface="Calibri"/>
                <a:sym typeface="Calibri"/>
              </a:rPr>
              <a:t>Prasmes</a:t>
            </a:r>
            <a:endParaRPr b="0" i="0" sz="1600" u="none" cap="none" strike="noStrike">
              <a:solidFill>
                <a:srgbClr val="000000"/>
              </a:solidFill>
              <a:latin typeface="Calibri"/>
              <a:ea typeface="Calibri"/>
              <a:cs typeface="Calibri"/>
              <a:sym typeface="Calibri"/>
            </a:endParaRPr>
          </a:p>
          <a:p>
            <a:pPr indent="-330200" lvl="0" marL="457200" marR="0" rtl="0" algn="just">
              <a:lnSpc>
                <a:spcPct val="100000"/>
              </a:lnSpc>
              <a:spcBef>
                <a:spcPts val="1000"/>
              </a:spcBef>
              <a:spcAft>
                <a:spcPts val="0"/>
              </a:spcAft>
              <a:buClr>
                <a:schemeClr val="dk1"/>
              </a:buClr>
              <a:buSzPts val="1600"/>
              <a:buFont typeface="Calibri"/>
              <a:buAutoNum type="arabicPeriod"/>
            </a:pPr>
            <a:r>
              <a:rPr b="0" i="0" lang="it-IT" sz="1600" u="none" cap="none" strike="noStrike">
                <a:solidFill>
                  <a:schemeClr val="dk1"/>
                </a:solidFill>
                <a:latin typeface="Calibri"/>
                <a:ea typeface="Calibri"/>
                <a:cs typeface="Calibri"/>
                <a:sym typeface="Calibri"/>
              </a:rPr>
              <a:t>Izvēlēties atbilstošu komunikācijas veidu, lai veicinātu sarunu biedra uzticību un gatavību iesaistīties klimata pārmaiņu aktivitātēs.</a:t>
            </a:r>
            <a:endParaRPr b="0" i="0" sz="1600" u="none" cap="none" strike="noStrike">
              <a:solidFill>
                <a:schemeClr val="dk1"/>
              </a:solidFill>
              <a:latin typeface="Calibri"/>
              <a:ea typeface="Calibri"/>
              <a:cs typeface="Calibri"/>
              <a:sym typeface="Calibri"/>
            </a:endParaRPr>
          </a:p>
          <a:p>
            <a:pPr indent="-330200" lvl="0" marL="457200" marR="0" rtl="0" algn="just">
              <a:lnSpc>
                <a:spcPct val="100000"/>
              </a:lnSpc>
              <a:spcBef>
                <a:spcPts val="1000"/>
              </a:spcBef>
              <a:spcAft>
                <a:spcPts val="0"/>
              </a:spcAft>
              <a:buClr>
                <a:schemeClr val="dk1"/>
              </a:buClr>
              <a:buSzPts val="1600"/>
              <a:buFont typeface="Calibri"/>
              <a:buAutoNum type="arabicPeriod"/>
            </a:pPr>
            <a:r>
              <a:rPr b="0" i="0" lang="it-IT" sz="1600" u="none" cap="none" strike="noStrike">
                <a:solidFill>
                  <a:schemeClr val="dk1"/>
                </a:solidFill>
                <a:latin typeface="Calibri"/>
                <a:ea typeface="Calibri"/>
                <a:cs typeface="Calibri"/>
                <a:sym typeface="Calibri"/>
              </a:rPr>
              <a:t>Noteikt atšķirīgus ar klimata pārmaiņām saistīto emociju un uzvedības profilus, lai, izmantojot pozitīvu komunikāciju, varētu sarunu biedrus aicināt uz videi draudzīgu rīcību.</a:t>
            </a:r>
            <a:endParaRPr b="0" i="0" sz="1600" u="none" cap="none" strike="noStrike">
              <a:solidFill>
                <a:schemeClr val="dk1"/>
              </a:solidFill>
              <a:latin typeface="Calibri"/>
              <a:ea typeface="Calibri"/>
              <a:cs typeface="Calibri"/>
              <a:sym typeface="Calibri"/>
            </a:endParaRPr>
          </a:p>
          <a:p>
            <a:pPr indent="-330200" lvl="0" marL="457200" marR="0" rtl="0" algn="just">
              <a:lnSpc>
                <a:spcPct val="100000"/>
              </a:lnSpc>
              <a:spcBef>
                <a:spcPts val="1000"/>
              </a:spcBef>
              <a:spcAft>
                <a:spcPts val="0"/>
              </a:spcAft>
              <a:buClr>
                <a:schemeClr val="dk1"/>
              </a:buClr>
              <a:buSzPts val="1600"/>
              <a:buFont typeface="Calibri"/>
              <a:buAutoNum type="arabicPeriod"/>
            </a:pPr>
            <a:r>
              <a:rPr b="0" i="0" lang="it-IT" sz="1600" u="none" cap="none" strike="noStrike">
                <a:solidFill>
                  <a:schemeClr val="dk1"/>
                </a:solidFill>
                <a:latin typeface="Calibri"/>
                <a:ea typeface="Calibri"/>
                <a:cs typeface="Calibri"/>
                <a:sym typeface="Calibri"/>
              </a:rPr>
              <a:t>Izmantot emocionālajam un uzvedības profilam atbilstošu sarunu stratēģiju, lai veicinātu ikviena iesaistīšanos un nostiprinātu personīgo atbildību par klimata pārmaiņām.</a:t>
            </a:r>
            <a:endParaRPr b="0" i="0" sz="16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Šīs prasmes ir tieši saistītas ar ESCO prasmi </a:t>
            </a:r>
            <a:br>
              <a:rPr b="0" i="0" lang="it-IT" sz="1600" u="none" cap="none" strike="noStrike">
                <a:solidFill>
                  <a:schemeClr val="dk1"/>
                </a:solidFill>
                <a:latin typeface="Calibri"/>
                <a:ea typeface="Calibri"/>
                <a:cs typeface="Calibri"/>
                <a:sym typeface="Calibri"/>
              </a:rPr>
            </a:br>
            <a:r>
              <a:rPr b="1" i="0" lang="it-IT" sz="1600" u="none" cap="none" strike="noStrike">
                <a:solidFill>
                  <a:schemeClr val="dk1"/>
                </a:solidFill>
                <a:latin typeface="Calibri"/>
                <a:ea typeface="Calibri"/>
                <a:cs typeface="Calibri"/>
                <a:sym typeface="Calibri"/>
              </a:rPr>
              <a:t>iesaistīt citus videi draudzīgā rīcībā</a:t>
            </a:r>
            <a:endParaRPr b="1" i="0" sz="16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600"/>
              <a:buFont typeface="Arial"/>
              <a:buNone/>
            </a:pPr>
            <a:r>
              <a:t/>
            </a:r>
            <a:endParaRPr b="0" i="1" sz="1600" u="none" cap="none" strike="noStrike">
              <a:solidFill>
                <a:schemeClr val="dk1"/>
              </a:solidFill>
              <a:latin typeface="Helvetica Neue"/>
              <a:ea typeface="Helvetica Neue"/>
              <a:cs typeface="Helvetica Neue"/>
              <a:sym typeface="Helvetica Neue"/>
            </a:endParaRPr>
          </a:p>
          <a:p>
            <a:pPr indent="-285750" lvl="0" marL="5715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171450" lvl="0" marL="4572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171450" lvl="0" marL="4572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p:txBody>
      </p:sp>
      <p:sp>
        <p:nvSpPr>
          <p:cNvPr id="179" name="Google Shape;179;p4"/>
          <p:cNvSpPr txBox="1"/>
          <p:nvPr/>
        </p:nvSpPr>
        <p:spPr>
          <a:xfrm>
            <a:off x="854199" y="970750"/>
            <a:ext cx="53742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b="1" i="0" lang="it-IT" sz="2400" u="none" cap="none" strike="noStrike">
                <a:solidFill>
                  <a:schemeClr val="dk1"/>
                </a:solidFill>
                <a:latin typeface="Calibri"/>
                <a:ea typeface="Calibri"/>
                <a:cs typeface="Calibri"/>
                <a:sym typeface="Calibri"/>
              </a:rPr>
              <a:t>Sasniedzamie mācību rezultāti</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r>
              <a:t/>
            </a:r>
            <a:endParaRPr b="1" i="0" sz="2000" u="none" cap="none" strike="noStrike">
              <a:solidFill>
                <a:schemeClr val="dk1"/>
              </a:solidFill>
              <a:latin typeface="Montserrat"/>
              <a:ea typeface="Montserrat"/>
              <a:cs typeface="Montserrat"/>
              <a:sym typeface="Montserra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5"/>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SzPts val="1200"/>
              <a:buNone/>
            </a:pPr>
            <a:fld id="{00000000-1234-1234-1234-123412341234}" type="slidenum">
              <a:rPr lang="it-IT"/>
              <a:t>‹#›</a:t>
            </a:fld>
            <a:endParaRPr/>
          </a:p>
        </p:txBody>
      </p:sp>
      <p:sp>
        <p:nvSpPr>
          <p:cNvPr id="185" name="Google Shape;185;p5"/>
          <p:cNvSpPr txBox="1"/>
          <p:nvPr>
            <p:ph idx="1" type="body"/>
          </p:nvPr>
        </p:nvSpPr>
        <p:spPr>
          <a:xfrm>
            <a:off x="893075" y="1426350"/>
            <a:ext cx="8351100" cy="39432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1000"/>
              </a:spcBef>
              <a:spcAft>
                <a:spcPts val="0"/>
              </a:spcAft>
              <a:buClr>
                <a:schemeClr val="dk1"/>
              </a:buClr>
              <a:buSzPts val="900"/>
              <a:buNone/>
            </a:pPr>
            <a:r>
              <a:rPr b="1" lang="it-IT" sz="1400">
                <a:solidFill>
                  <a:schemeClr val="dk1"/>
                </a:solidFill>
                <a:latin typeface="Calibri"/>
                <a:ea typeface="Calibri"/>
                <a:cs typeface="Calibri"/>
                <a:sym typeface="Calibri"/>
              </a:rPr>
              <a:t>Mācību moduļa tēmas</a:t>
            </a:r>
            <a:endParaRPr sz="1400">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rPr lang="it-IT" sz="1400">
                <a:solidFill>
                  <a:schemeClr val="dk1"/>
                </a:solidFill>
                <a:latin typeface="Calibri"/>
                <a:ea typeface="Calibri"/>
                <a:cs typeface="Calibri"/>
                <a:sym typeface="Calibri"/>
              </a:rPr>
              <a:t>Ievads: Cilvēku emocijas - solis pretī klimata pārmaiņām</a:t>
            </a:r>
            <a:endParaRPr sz="1400">
              <a:solidFill>
                <a:schemeClr val="dk1"/>
              </a:solidFill>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rPr lang="it-IT" sz="1400">
                <a:solidFill>
                  <a:schemeClr val="dk1"/>
                </a:solidFill>
                <a:latin typeface="Calibri"/>
                <a:ea typeface="Calibri"/>
                <a:cs typeface="Calibri"/>
                <a:sym typeface="Calibri"/>
              </a:rPr>
              <a:t>Pirmā tēma: apātija</a:t>
            </a:r>
            <a:endParaRPr sz="1400">
              <a:solidFill>
                <a:schemeClr val="dk1"/>
              </a:solidFill>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rPr lang="it-IT" sz="1400">
                <a:solidFill>
                  <a:schemeClr val="dk1"/>
                </a:solidFill>
                <a:latin typeface="Calibri"/>
                <a:ea typeface="Calibri"/>
                <a:cs typeface="Calibri"/>
                <a:sym typeface="Calibri"/>
              </a:rPr>
              <a:t>Otrā tēma: noliegšana</a:t>
            </a:r>
            <a:endParaRPr sz="1400">
              <a:solidFill>
                <a:schemeClr val="dk1"/>
              </a:solidFill>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rPr lang="it-IT" sz="1400">
                <a:solidFill>
                  <a:schemeClr val="dk1"/>
                </a:solidFill>
                <a:latin typeface="Calibri"/>
                <a:ea typeface="Calibri"/>
                <a:cs typeface="Calibri"/>
                <a:sym typeface="Calibri"/>
              </a:rPr>
              <a:t>Trešā tēma: norobežošanās</a:t>
            </a:r>
            <a:endParaRPr sz="1400">
              <a:solidFill>
                <a:schemeClr val="dk1"/>
              </a:solidFill>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rPr lang="it-IT" sz="1400">
                <a:solidFill>
                  <a:schemeClr val="dk1"/>
                </a:solidFill>
                <a:latin typeface="Calibri"/>
                <a:ea typeface="Calibri"/>
                <a:cs typeface="Calibri"/>
                <a:sym typeface="Calibri"/>
              </a:rPr>
              <a:t>Ceturtā tēma: darbības klimata pārmaiņu mazināšanai</a:t>
            </a:r>
            <a:endParaRPr sz="1400">
              <a:solidFill>
                <a:schemeClr val="dk1"/>
              </a:solidFill>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None/>
            </a:pPr>
            <a:r>
              <a:rPr lang="it-IT" sz="1400">
                <a:solidFill>
                  <a:schemeClr val="dk1"/>
                </a:solidFill>
                <a:latin typeface="Calibri"/>
                <a:ea typeface="Calibri"/>
                <a:cs typeface="Calibri"/>
                <a:sym typeface="Calibri"/>
              </a:rPr>
              <a:t>Ko Jūs varat darīt jau šobrīd?</a:t>
            </a:r>
            <a:endParaRPr sz="14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900"/>
              <a:buFont typeface="Arial"/>
              <a:buNone/>
            </a:pPr>
            <a:r>
              <a:rPr b="1" lang="it-IT" sz="1400">
                <a:solidFill>
                  <a:schemeClr val="dk1"/>
                </a:solidFill>
                <a:latin typeface="Calibri"/>
                <a:ea typeface="Calibri"/>
                <a:cs typeface="Calibri"/>
                <a:sym typeface="Calibri"/>
              </a:rPr>
              <a:t>Struktūra</a:t>
            </a:r>
            <a:endParaRPr sz="1400">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rPr lang="it-IT" sz="1400">
                <a:solidFill>
                  <a:schemeClr val="dk1"/>
                </a:solidFill>
                <a:latin typeface="Calibri"/>
                <a:ea typeface="Calibri"/>
                <a:cs typeface="Calibri"/>
                <a:sym typeface="Calibri"/>
              </a:rPr>
              <a:t>Tēmas jāapgūst norādītajā secībā.</a:t>
            </a:r>
            <a:endParaRPr sz="14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rPr lang="it-IT" sz="1400">
                <a:solidFill>
                  <a:schemeClr val="dk1"/>
                </a:solidFill>
                <a:latin typeface="Calibri"/>
                <a:ea typeface="Calibri"/>
                <a:cs typeface="Calibri"/>
                <a:sym typeface="Calibri"/>
              </a:rPr>
              <a:t>Katra tēma sākas ar nelielām teorijas vienībām, kurām seko viena vai vairākas mācību aktivitātes, kas ļauj izglītojamam nostiprināt iegūtās zināšanas vai pielietot apgūto prasmi. Teorija tiek izklāstīta tekstos un videomateriālos, kas jāizlasa/jānoskatās, pirms izglītojamie var veikt attiecīgās mācību aktivitātes.</a:t>
            </a:r>
            <a:endParaRPr sz="14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900"/>
              <a:buFont typeface="Arial"/>
              <a:buNone/>
            </a:pPr>
            <a:r>
              <a:rPr b="1" lang="it-IT" sz="1400">
                <a:solidFill>
                  <a:schemeClr val="dk1"/>
                </a:solidFill>
                <a:latin typeface="Calibri"/>
                <a:ea typeface="Calibri"/>
                <a:cs typeface="Calibri"/>
                <a:sym typeface="Calibri"/>
              </a:rPr>
              <a:t>Vērtēšana un atzīšana</a:t>
            </a:r>
            <a:endParaRPr sz="1400">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rPr lang="it-IT" sz="1400">
                <a:solidFill>
                  <a:schemeClr val="dk1"/>
                </a:solidFill>
                <a:latin typeface="Calibri"/>
                <a:ea typeface="Calibri"/>
                <a:cs typeface="Calibri"/>
                <a:sym typeface="Calibri"/>
              </a:rPr>
              <a:t>Pēc moduļa tēmu apguves izglītojamam tiek dota piekļuve noslēguma novērtējuma testam ar vairākiem atbilžu variantiem.</a:t>
            </a:r>
            <a:endParaRPr sz="14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rPr lang="it-IT" sz="1400">
                <a:solidFill>
                  <a:schemeClr val="dk1"/>
                </a:solidFill>
                <a:latin typeface="Calibri"/>
                <a:ea typeface="Calibri"/>
                <a:cs typeface="Calibri"/>
                <a:sym typeface="Calibri"/>
              </a:rPr>
              <a:t>Izglītojamais saņem digitālu nozīmīti apgūto prasmju atzīšanai, ja a) ir apgūti visi mācību materiāli un veiktas visas aktivitātes un b) noslēguma prasmju novērtēšanas testa rezultāts ir 80 % vai vairāk.</a:t>
            </a:r>
            <a:endParaRPr sz="1400">
              <a:solidFill>
                <a:schemeClr val="dk1"/>
              </a:solidFill>
              <a:latin typeface="Calibri"/>
              <a:ea typeface="Calibri"/>
              <a:cs typeface="Calibri"/>
              <a:sym typeface="Calibri"/>
            </a:endParaRPr>
          </a:p>
          <a:p>
            <a:pPr indent="0" lvl="0" marL="228600" rtl="0" algn="l">
              <a:lnSpc>
                <a:spcPct val="100000"/>
              </a:lnSpc>
              <a:spcBef>
                <a:spcPts val="1000"/>
              </a:spcBef>
              <a:spcAft>
                <a:spcPts val="0"/>
              </a:spcAft>
              <a:buClr>
                <a:schemeClr val="dk1"/>
              </a:buClr>
              <a:buSzPts val="900"/>
              <a:buNone/>
            </a:pPr>
            <a:r>
              <a:t/>
            </a:r>
            <a:endParaRPr b="1" sz="1200">
              <a:solidFill>
                <a:schemeClr val="dk1"/>
              </a:solidFill>
            </a:endParaRPr>
          </a:p>
          <a:p>
            <a:pPr indent="0" lvl="0" marL="228600" rtl="0" algn="l">
              <a:lnSpc>
                <a:spcPct val="100000"/>
              </a:lnSpc>
              <a:spcBef>
                <a:spcPts val="1000"/>
              </a:spcBef>
              <a:spcAft>
                <a:spcPts val="0"/>
              </a:spcAft>
              <a:buClr>
                <a:schemeClr val="dk1"/>
              </a:buClr>
              <a:buSzPts val="900"/>
              <a:buNone/>
            </a:pPr>
            <a:r>
              <a:t/>
            </a:r>
            <a:endParaRPr>
              <a:solidFill>
                <a:schemeClr val="dk1"/>
              </a:solidFill>
              <a:latin typeface="Helvetica Neue"/>
              <a:ea typeface="Helvetica Neue"/>
              <a:cs typeface="Helvetica Neue"/>
              <a:sym typeface="Helvetica Neue"/>
            </a:endParaRPr>
          </a:p>
          <a:p>
            <a:pPr indent="0" lvl="0" marL="228600" rtl="0" algn="l">
              <a:lnSpc>
                <a:spcPct val="100000"/>
              </a:lnSpc>
              <a:spcBef>
                <a:spcPts val="1000"/>
              </a:spcBef>
              <a:spcAft>
                <a:spcPts val="0"/>
              </a:spcAft>
              <a:buClr>
                <a:schemeClr val="dk1"/>
              </a:buClr>
              <a:buSzPts val="900"/>
              <a:buNone/>
            </a:pPr>
            <a:r>
              <a:t/>
            </a:r>
            <a:endParaRPr>
              <a:solidFill>
                <a:schemeClr val="dk1"/>
              </a:solidFill>
              <a:latin typeface="Helvetica Neue"/>
              <a:ea typeface="Helvetica Neue"/>
              <a:cs typeface="Helvetica Neue"/>
              <a:sym typeface="Helvetica Neue"/>
            </a:endParaRPr>
          </a:p>
          <a:p>
            <a:pPr indent="-285750" lvl="0" marL="5715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285750" lvl="0" marL="5715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p:txBody>
      </p:sp>
      <p:sp>
        <p:nvSpPr>
          <p:cNvPr id="186" name="Google Shape;186;p5"/>
          <p:cNvSpPr txBox="1"/>
          <p:nvPr>
            <p:ph type="title"/>
          </p:nvPr>
        </p:nvSpPr>
        <p:spPr>
          <a:xfrm>
            <a:off x="893075" y="992250"/>
            <a:ext cx="5705100" cy="434100"/>
          </a:xfrm>
          <a:prstGeom prst="rect">
            <a:avLst/>
          </a:prstGeom>
          <a:noFill/>
          <a:ln>
            <a:noFill/>
          </a:ln>
        </p:spPr>
        <p:txBody>
          <a:bodyPr anchorCtr="0" anchor="ctr" bIns="45700" lIns="45700" spcFirstLastPara="1" rIns="45700" wrap="square" tIns="45700">
            <a:noAutofit/>
          </a:bodyPr>
          <a:lstStyle/>
          <a:p>
            <a:pPr indent="0" lvl="0" marL="0" rtl="0" algn="l">
              <a:lnSpc>
                <a:spcPct val="100000"/>
              </a:lnSpc>
              <a:spcBef>
                <a:spcPts val="0"/>
              </a:spcBef>
              <a:spcAft>
                <a:spcPts val="0"/>
              </a:spcAft>
              <a:buClr>
                <a:schemeClr val="dk1"/>
              </a:buClr>
              <a:buSzPts val="2800"/>
              <a:buFont typeface="Montserrat"/>
              <a:buNone/>
            </a:pPr>
            <a:r>
              <a:rPr lang="it-IT" sz="2400">
                <a:latin typeface="Calibri"/>
                <a:ea typeface="Calibri"/>
                <a:cs typeface="Calibri"/>
                <a:sym typeface="Calibri"/>
              </a:rPr>
              <a:t>Mācību moduļa aktivitāšu secība</a:t>
            </a:r>
            <a:endParaRPr sz="2400">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r>
              <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6"/>
          <p:cNvSpPr txBox="1"/>
          <p:nvPr/>
        </p:nvSpPr>
        <p:spPr>
          <a:xfrm>
            <a:off x="5467525" y="1383450"/>
            <a:ext cx="3774600" cy="40911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Clr>
                <a:schemeClr val="dk1"/>
              </a:buClr>
              <a:buSzPts val="1100"/>
              <a:buFont typeface="Arial"/>
              <a:buNone/>
            </a:pPr>
            <a:r>
              <a:rPr b="0" i="0" lang="it-IT" sz="1600" u="none" cap="none" strike="noStrike">
                <a:solidFill>
                  <a:schemeClr val="dk1"/>
                </a:solidFill>
                <a:latin typeface="Calibri"/>
                <a:ea typeface="Calibri"/>
                <a:cs typeface="Calibri"/>
                <a:sym typeface="Calibri"/>
              </a:rPr>
              <a:t>Kā pārliecināt klimata noliedzēju?</a:t>
            </a:r>
            <a:endParaRPr b="0" i="0" sz="16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chemeClr val="dk1"/>
              </a:buClr>
              <a:buSzPts val="1100"/>
              <a:buFont typeface="Arial"/>
              <a:buNone/>
            </a:pPr>
            <a:r>
              <a:rPr b="0" i="0" lang="it-IT" sz="1600" u="none" cap="none" strike="noStrike">
                <a:solidFill>
                  <a:schemeClr val="dk1"/>
                </a:solidFill>
                <a:latin typeface="Calibri"/>
                <a:ea typeface="Calibri"/>
                <a:cs typeface="Calibri"/>
                <a:sym typeface="Calibri"/>
              </a:rPr>
              <a:t>Video: Kā runāt ar klimata noliedzēju?</a:t>
            </a:r>
            <a:endParaRPr b="0" i="0" sz="16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chemeClr val="dk1"/>
              </a:buClr>
              <a:buSzPts val="1100"/>
              <a:buFont typeface="Arial"/>
              <a:buNone/>
            </a:pPr>
            <a:r>
              <a:rPr b="0" i="0" lang="it-IT" sz="1600" u="none" cap="none" strike="noStrike">
                <a:solidFill>
                  <a:schemeClr val="dk1"/>
                </a:solidFill>
                <a:latin typeface="Calibri"/>
                <a:ea typeface="Calibri"/>
                <a:cs typeface="Calibri"/>
                <a:sym typeface="Calibri"/>
              </a:rPr>
              <a:t>Klimata trauksmes simptomi</a:t>
            </a:r>
            <a:endParaRPr b="0" i="0" sz="16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chemeClr val="dk1"/>
              </a:buClr>
              <a:buSzPts val="1100"/>
              <a:buFont typeface="Arial"/>
              <a:buNone/>
            </a:pPr>
            <a:r>
              <a:rPr b="0" i="0" lang="it-IT" sz="1600" u="none" cap="none" strike="noStrike">
                <a:solidFill>
                  <a:schemeClr val="dk1"/>
                </a:solidFill>
                <a:latin typeface="Calibri"/>
                <a:ea typeface="Calibri"/>
                <a:cs typeface="Calibri"/>
                <a:sym typeface="Calibri"/>
              </a:rPr>
              <a:t>Cilvēki ar klimata trauksmi</a:t>
            </a:r>
            <a:endParaRPr b="0" i="0" sz="16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chemeClr val="dk1"/>
              </a:buClr>
              <a:buSzPts val="1100"/>
              <a:buFont typeface="Arial"/>
              <a:buNone/>
            </a:pPr>
            <a:r>
              <a:rPr b="0" i="0" lang="it-IT" sz="1600" u="none" cap="none" strike="noStrike">
                <a:solidFill>
                  <a:schemeClr val="dk1"/>
                </a:solidFill>
                <a:latin typeface="Calibri"/>
                <a:ea typeface="Calibri"/>
                <a:cs typeface="Calibri"/>
                <a:sym typeface="Calibri"/>
              </a:rPr>
              <a:t>Atsevišķas iedzīvotāju grupas, kas ir vairāk apdraudētas</a:t>
            </a:r>
            <a:endParaRPr b="0" i="0" sz="16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chemeClr val="dk1"/>
              </a:buClr>
              <a:buSzPts val="1100"/>
              <a:buFont typeface="Arial"/>
              <a:buNone/>
            </a:pPr>
            <a:r>
              <a:rPr b="0" i="0" lang="it-IT" sz="1600" u="none" cap="none" strike="noStrike">
                <a:solidFill>
                  <a:schemeClr val="dk1"/>
                </a:solidFill>
                <a:latin typeface="Calibri"/>
                <a:ea typeface="Calibri"/>
                <a:cs typeface="Calibri"/>
                <a:sym typeface="Calibri"/>
              </a:rPr>
              <a:t>No trauksmes par klimatu līdz resursiem</a:t>
            </a:r>
            <a:endParaRPr b="0" i="0" sz="16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chemeClr val="dk1"/>
              </a:buClr>
              <a:buSzPts val="1100"/>
              <a:buFont typeface="Arial"/>
              <a:buNone/>
            </a:pPr>
            <a:r>
              <a:rPr b="0" i="0" lang="it-IT" sz="1600" u="none" cap="none" strike="noStrike">
                <a:solidFill>
                  <a:schemeClr val="dk1"/>
                </a:solidFill>
                <a:latin typeface="Calibri"/>
                <a:ea typeface="Calibri"/>
                <a:cs typeface="Calibri"/>
                <a:sym typeface="Calibri"/>
              </a:rPr>
              <a:t>Metodes, kā pārvarēt klimata pārmaiņu radīto stresu </a:t>
            </a:r>
            <a:endParaRPr b="0" i="0" sz="16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chemeClr val="dk1"/>
              </a:buClr>
              <a:buSzPts val="1100"/>
              <a:buFont typeface="Arial"/>
              <a:buNone/>
            </a:pPr>
            <a:r>
              <a:rPr b="0" i="0" lang="it-IT" sz="1600" u="none" cap="none" strike="noStrike">
                <a:solidFill>
                  <a:schemeClr val="dk1"/>
                </a:solidFill>
                <a:latin typeface="Calibri"/>
                <a:ea typeface="Calibri"/>
                <a:cs typeface="Calibri"/>
                <a:sym typeface="Calibri"/>
              </a:rPr>
              <a:t>Kā pārvērst trauksmi par klimata pārmaiņām aktīvā rīcībā?</a:t>
            </a:r>
            <a:endParaRPr b="0" i="0" sz="16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chemeClr val="dk1"/>
              </a:buClr>
              <a:buSzPts val="1100"/>
              <a:buFont typeface="Arial"/>
              <a:buNone/>
            </a:pPr>
            <a:r>
              <a:rPr b="0" i="0" lang="it-IT" sz="1600" u="none" cap="none" strike="noStrike">
                <a:solidFill>
                  <a:schemeClr val="dk1"/>
                </a:solidFill>
                <a:latin typeface="Calibri"/>
                <a:ea typeface="Calibri"/>
                <a:cs typeface="Calibri"/>
                <a:sym typeface="Calibri"/>
              </a:rPr>
              <a:t>Video: Kā rast sevī prieku saistībā ar rīcību klimata pārmaiņu mazināšanai?</a:t>
            </a:r>
            <a:endParaRPr b="0" i="0" sz="1600" u="none" cap="none" strike="noStrike">
              <a:solidFill>
                <a:schemeClr val="dk1"/>
              </a:solidFill>
              <a:latin typeface="Calibri"/>
              <a:ea typeface="Calibri"/>
              <a:cs typeface="Calibri"/>
              <a:sym typeface="Calibri"/>
            </a:endParaRPr>
          </a:p>
          <a:p>
            <a:pPr indent="0" lvl="0" marL="228600" marR="0" rtl="0" algn="l">
              <a:lnSpc>
                <a:spcPct val="100000"/>
              </a:lnSpc>
              <a:spcBef>
                <a:spcPts val="1000"/>
              </a:spcBef>
              <a:spcAft>
                <a:spcPts val="0"/>
              </a:spcAft>
              <a:buClr>
                <a:srgbClr val="7F7F7F"/>
              </a:buClr>
              <a:buSzPts val="900"/>
              <a:buFont typeface="Arial"/>
              <a:buNone/>
            </a:pPr>
            <a:r>
              <a:t/>
            </a:r>
            <a:endParaRPr b="0" i="0" sz="1400" u="none" cap="none" strike="noStrike">
              <a:solidFill>
                <a:srgbClr val="7F7F7F"/>
              </a:solidFill>
              <a:latin typeface="Helvetica Neue"/>
              <a:ea typeface="Helvetica Neue"/>
              <a:cs typeface="Helvetica Neue"/>
              <a:sym typeface="Helvetica Neue"/>
            </a:endParaRPr>
          </a:p>
        </p:txBody>
      </p:sp>
      <p:sp>
        <p:nvSpPr>
          <p:cNvPr id="192" name="Google Shape;192;p6"/>
          <p:cNvSpPr txBox="1"/>
          <p:nvPr/>
        </p:nvSpPr>
        <p:spPr>
          <a:xfrm>
            <a:off x="978936" y="923560"/>
            <a:ext cx="4654703" cy="575636"/>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b="1" i="0" lang="it-IT" sz="2400" u="none" cap="none" strike="noStrike">
                <a:solidFill>
                  <a:schemeClr val="dk1"/>
                </a:solidFill>
                <a:latin typeface="Calibri"/>
                <a:ea typeface="Calibri"/>
                <a:cs typeface="Calibri"/>
                <a:sym typeface="Calibri"/>
              </a:rPr>
              <a:t>Mācību </a:t>
            </a:r>
            <a:r>
              <a:rPr b="1" lang="it-IT" sz="2400">
                <a:solidFill>
                  <a:schemeClr val="dk1"/>
                </a:solidFill>
                <a:latin typeface="Calibri"/>
                <a:ea typeface="Calibri"/>
                <a:cs typeface="Calibri"/>
                <a:sym typeface="Calibri"/>
              </a:rPr>
              <a:t>moduļa</a:t>
            </a:r>
            <a:r>
              <a:rPr b="1" i="0" lang="it-IT" sz="2400" u="none" cap="none" strike="noStrike">
                <a:solidFill>
                  <a:schemeClr val="dk1"/>
                </a:solidFill>
                <a:latin typeface="Calibri"/>
                <a:ea typeface="Calibri"/>
                <a:cs typeface="Calibri"/>
                <a:sym typeface="Calibri"/>
              </a:rPr>
              <a:t> saturs</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r>
              <a:t/>
            </a:r>
            <a:endParaRPr b="1" i="0" sz="2000" u="none" cap="none" strike="noStrike">
              <a:solidFill>
                <a:schemeClr val="dk1"/>
              </a:solidFill>
              <a:latin typeface="Montserrat"/>
              <a:ea typeface="Montserrat"/>
              <a:cs typeface="Montserrat"/>
              <a:sym typeface="Montserrat"/>
            </a:endParaRPr>
          </a:p>
        </p:txBody>
      </p:sp>
      <p:sp>
        <p:nvSpPr>
          <p:cNvPr id="193" name="Google Shape;193;p6"/>
          <p:cNvSpPr txBox="1"/>
          <p:nvPr>
            <p:ph idx="2" type="body"/>
          </p:nvPr>
        </p:nvSpPr>
        <p:spPr>
          <a:xfrm>
            <a:off x="978925" y="1387150"/>
            <a:ext cx="4488600" cy="4258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it-IT" sz="1600">
                <a:solidFill>
                  <a:schemeClr val="dk1"/>
                </a:solidFill>
                <a:latin typeface="Calibri"/>
                <a:ea typeface="Calibri"/>
                <a:cs typeface="Calibri"/>
                <a:sym typeface="Calibri"/>
              </a:rPr>
              <a:t>Video: Kā Jūsu emocijas attiecībā uz klimatu var glābt pasauli?</a:t>
            </a:r>
            <a:endParaRPr sz="16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solidFill>
                  <a:schemeClr val="dk1"/>
                </a:solidFill>
                <a:latin typeface="Calibri"/>
                <a:ea typeface="Calibri"/>
                <a:cs typeface="Calibri"/>
                <a:sym typeface="Calibri"/>
              </a:rPr>
              <a:t>Kā cilvēku emocijas ir saistītas ar apkārtējās vides uztveri?</a:t>
            </a:r>
            <a:endParaRPr sz="16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solidFill>
                  <a:schemeClr val="dk1"/>
                </a:solidFill>
                <a:latin typeface="Calibri"/>
                <a:ea typeface="Calibri"/>
                <a:cs typeface="Calibri"/>
                <a:sym typeface="Calibri"/>
              </a:rPr>
              <a:t>Cilvēka psiholoģija</a:t>
            </a:r>
            <a:endParaRPr sz="16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solidFill>
                  <a:schemeClr val="dk1"/>
                </a:solidFill>
                <a:latin typeface="Calibri"/>
                <a:ea typeface="Calibri"/>
                <a:cs typeface="Calibri"/>
                <a:sym typeface="Calibri"/>
              </a:rPr>
              <a:t>Cilvēku uzvedību var mainīt, izmantojot emocijas</a:t>
            </a:r>
            <a:endParaRPr sz="16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solidFill>
                  <a:schemeClr val="dk1"/>
                </a:solidFill>
                <a:latin typeface="Calibri"/>
                <a:ea typeface="Calibri"/>
                <a:cs typeface="Calibri"/>
                <a:sym typeface="Calibri"/>
              </a:rPr>
              <a:t>Emocionālās reakcijas attiecībā uz klimata pārmaiņām</a:t>
            </a:r>
            <a:endParaRPr sz="16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solidFill>
                  <a:schemeClr val="dk1"/>
                </a:solidFill>
                <a:latin typeface="Calibri"/>
                <a:ea typeface="Calibri"/>
                <a:cs typeface="Calibri"/>
                <a:sym typeface="Calibri"/>
              </a:rPr>
              <a:t>Fakti no pētījumiem par cilvēkiem ar klimata apātiju</a:t>
            </a:r>
            <a:endParaRPr sz="16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solidFill>
                  <a:schemeClr val="dk1"/>
                </a:solidFill>
                <a:latin typeface="Calibri"/>
                <a:ea typeface="Calibri"/>
                <a:cs typeface="Calibri"/>
                <a:sym typeface="Calibri"/>
              </a:rPr>
              <a:t>Visizplatītākie attaisnojumi klimata krīzes apātijai</a:t>
            </a:r>
            <a:endParaRPr sz="16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solidFill>
                  <a:schemeClr val="dk1"/>
                </a:solidFill>
                <a:latin typeface="Calibri"/>
                <a:ea typeface="Calibri"/>
                <a:cs typeface="Calibri"/>
                <a:sym typeface="Calibri"/>
              </a:rPr>
              <a:t>Kā cīnīties pret klimata pārmaiņu apātiju?</a:t>
            </a:r>
            <a:endParaRPr sz="1600">
              <a:solidFill>
                <a:schemeClr val="dk1"/>
              </a:solidFill>
              <a:latin typeface="Calibri"/>
              <a:ea typeface="Calibri"/>
              <a:cs typeface="Calibri"/>
              <a:sym typeface="Calibri"/>
            </a:endParaRPr>
          </a:p>
          <a:p>
            <a:pPr indent="0" lvl="0" marL="0" rtl="0" algn="l">
              <a:lnSpc>
                <a:spcPct val="115000"/>
              </a:lnSpc>
              <a:spcBef>
                <a:spcPts val="0"/>
              </a:spcBef>
              <a:spcAft>
                <a:spcPts val="0"/>
              </a:spcAft>
              <a:buSzPts val="1100"/>
              <a:buNone/>
            </a:pPr>
            <a:r>
              <a:rPr lang="it-IT" sz="1600">
                <a:solidFill>
                  <a:schemeClr val="dk1"/>
                </a:solidFill>
                <a:latin typeface="Calibri"/>
                <a:ea typeface="Calibri"/>
                <a:cs typeface="Calibri"/>
                <a:sym typeface="Calibri"/>
              </a:rPr>
              <a:t>Video: Kā runāt par klimata pārmaiņu jautājumiem?</a:t>
            </a:r>
            <a:endParaRPr sz="16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it-IT" sz="1600">
                <a:solidFill>
                  <a:schemeClr val="dk1"/>
                </a:solidFill>
                <a:latin typeface="Calibri"/>
                <a:ea typeface="Calibri"/>
                <a:cs typeface="Calibri"/>
                <a:sym typeface="Calibri"/>
              </a:rPr>
              <a:t>Fakti no pētījuma par noliegumiem</a:t>
            </a:r>
            <a:endParaRPr sz="1600">
              <a:solidFill>
                <a:schemeClr val="dk1"/>
              </a:solidFill>
              <a:latin typeface="Calibri"/>
              <a:ea typeface="Calibri"/>
              <a:cs typeface="Calibri"/>
              <a:sym typeface="Calibri"/>
            </a:endParaRPr>
          </a:p>
          <a:p>
            <a:pPr indent="0" lvl="0" marL="228600" rtl="0" algn="l">
              <a:lnSpc>
                <a:spcPct val="100000"/>
              </a:lnSpc>
              <a:spcBef>
                <a:spcPts val="1000"/>
              </a:spcBef>
              <a:spcAft>
                <a:spcPts val="0"/>
              </a:spcAft>
              <a:buSzPts val="2400"/>
              <a:buNone/>
            </a:pPr>
            <a:r>
              <a:t/>
            </a:r>
            <a:endParaRPr sz="1400">
              <a:solidFill>
                <a:srgbClr val="7F7F7F"/>
              </a:solidFill>
              <a:latin typeface="Helvetica Neue"/>
              <a:ea typeface="Helvetica Neue"/>
              <a:cs typeface="Helvetica Neue"/>
              <a:sym typeface="Helvetica Neue"/>
            </a:endParaRPr>
          </a:p>
          <a:p>
            <a:pPr indent="0" lvl="0" marL="228600" rtl="0" algn="l">
              <a:lnSpc>
                <a:spcPct val="107000"/>
              </a:lnSpc>
              <a:spcBef>
                <a:spcPts val="1000"/>
              </a:spcBef>
              <a:spcAft>
                <a:spcPts val="0"/>
              </a:spcAft>
              <a:buSzPts val="2400"/>
              <a:buNone/>
            </a:pPr>
            <a:r>
              <a:t/>
            </a:r>
            <a:endParaRPr sz="900">
              <a:latin typeface="Helvetica Neue"/>
              <a:ea typeface="Helvetica Neue"/>
              <a:cs typeface="Helvetica Neue"/>
              <a:sym typeface="Helvetica Neue"/>
            </a:endParaRPr>
          </a:p>
          <a:p>
            <a:pPr indent="-133350" lvl="0" marL="514350" rtl="0" algn="l">
              <a:lnSpc>
                <a:spcPct val="90000"/>
              </a:lnSpc>
              <a:spcBef>
                <a:spcPts val="1800"/>
              </a:spcBef>
              <a:spcAft>
                <a:spcPts val="0"/>
              </a:spcAft>
              <a:buSzPts val="2400"/>
              <a:buFont typeface="Arial"/>
              <a:buNone/>
            </a:pPr>
            <a:r>
              <a:t/>
            </a:r>
            <a:endParaRPr sz="900">
              <a:latin typeface="Helvetica Neue"/>
              <a:ea typeface="Helvetica Neue"/>
              <a:cs typeface="Helvetica Neue"/>
              <a:sym typeface="Helvetica Neue"/>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7"/>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SzPts val="1200"/>
              <a:buNone/>
            </a:pPr>
            <a:fld id="{00000000-1234-1234-1234-123412341234}" type="slidenum">
              <a:rPr lang="it-IT"/>
              <a:t>‹#›</a:t>
            </a:fld>
            <a:endParaRPr/>
          </a:p>
        </p:txBody>
      </p:sp>
      <p:sp>
        <p:nvSpPr>
          <p:cNvPr id="199" name="Google Shape;199;p7"/>
          <p:cNvSpPr txBox="1"/>
          <p:nvPr>
            <p:ph idx="1" type="body"/>
          </p:nvPr>
        </p:nvSpPr>
        <p:spPr>
          <a:xfrm>
            <a:off x="961415" y="3828267"/>
            <a:ext cx="2722908" cy="1508126"/>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1000"/>
              </a:spcBef>
              <a:spcAft>
                <a:spcPts val="0"/>
              </a:spcAft>
              <a:buSzPts val="900"/>
              <a:buNone/>
            </a:pPr>
            <a:r>
              <a:t/>
            </a:r>
            <a:endParaRPr>
              <a:latin typeface="Arial"/>
              <a:ea typeface="Arial"/>
              <a:cs typeface="Arial"/>
              <a:sym typeface="Arial"/>
            </a:endParaRPr>
          </a:p>
          <a:p>
            <a:pPr indent="0" lvl="0" marL="228600" rtl="0" algn="l">
              <a:lnSpc>
                <a:spcPct val="100000"/>
              </a:lnSpc>
              <a:spcBef>
                <a:spcPts val="1000"/>
              </a:spcBef>
              <a:spcAft>
                <a:spcPts val="0"/>
              </a:spcAft>
              <a:buSzPts val="900"/>
              <a:buNone/>
            </a:pPr>
            <a:r>
              <a:t/>
            </a:r>
            <a:endParaRPr>
              <a:latin typeface="Arial"/>
              <a:ea typeface="Arial"/>
              <a:cs typeface="Arial"/>
              <a:sym typeface="Arial"/>
            </a:endParaRPr>
          </a:p>
          <a:p>
            <a:pPr indent="-228600" lvl="0" marL="457200" rtl="0" algn="l">
              <a:lnSpc>
                <a:spcPct val="100000"/>
              </a:lnSpc>
              <a:spcBef>
                <a:spcPts val="1000"/>
              </a:spcBef>
              <a:spcAft>
                <a:spcPts val="0"/>
              </a:spcAft>
              <a:buSzPts val="900"/>
              <a:buNone/>
            </a:pPr>
            <a:r>
              <a:t/>
            </a:r>
            <a:endParaRPr>
              <a:latin typeface="Arial"/>
              <a:ea typeface="Arial"/>
              <a:cs typeface="Arial"/>
              <a:sym typeface="Arial"/>
            </a:endParaRPr>
          </a:p>
        </p:txBody>
      </p:sp>
      <p:sp>
        <p:nvSpPr>
          <p:cNvPr id="200" name="Google Shape;200;p7"/>
          <p:cNvSpPr txBox="1"/>
          <p:nvPr>
            <p:ph idx="2" type="body"/>
          </p:nvPr>
        </p:nvSpPr>
        <p:spPr>
          <a:xfrm>
            <a:off x="978936" y="1601569"/>
            <a:ext cx="7188719" cy="2109161"/>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rgbClr val="42AC32"/>
              </a:buClr>
              <a:buSzPts val="2400"/>
              <a:buFont typeface="Arial"/>
              <a:buNone/>
            </a:pPr>
            <a:r>
              <a:rPr lang="it-IT" sz="1600" u="sng">
                <a:solidFill>
                  <a:schemeClr val="dk1"/>
                </a:solidFill>
                <a:latin typeface="Helvetica Neue"/>
                <a:ea typeface="Helvetica Neue"/>
                <a:cs typeface="Helvetica Neue"/>
                <a:sym typeface="Helvetica Neue"/>
                <a:hlinkClick r:id="rId3">
                  <a:extLst>
                    <a:ext uri="{A12FA001-AC4F-418D-AE19-62706E023703}">
                      <ahyp:hlinkClr val="tx"/>
                    </a:ext>
                  </a:extLst>
                </a:hlinkClick>
              </a:rPr>
              <a:t>https://www.eea.europa.eu/en</a:t>
            </a:r>
            <a:r>
              <a:rPr lang="it-IT" sz="1600">
                <a:solidFill>
                  <a:schemeClr val="dk1"/>
                </a:solidFill>
                <a:latin typeface="Helvetica Neue"/>
                <a:ea typeface="Helvetica Neue"/>
                <a:cs typeface="Helvetica Neue"/>
                <a:sym typeface="Helvetica Neue"/>
              </a:rPr>
              <a:t> </a:t>
            </a:r>
            <a:endParaRPr/>
          </a:p>
          <a:p>
            <a:pPr indent="-228600" lvl="0" marL="457200" marR="0" rtl="0" algn="l">
              <a:lnSpc>
                <a:spcPct val="90000"/>
              </a:lnSpc>
              <a:spcBef>
                <a:spcPts val="1000"/>
              </a:spcBef>
              <a:spcAft>
                <a:spcPts val="0"/>
              </a:spcAft>
              <a:buClr>
                <a:srgbClr val="42AC32"/>
              </a:buClr>
              <a:buSzPts val="2400"/>
              <a:buFont typeface="Arial"/>
              <a:buNone/>
            </a:pPr>
            <a:r>
              <a:rPr lang="it-IT" sz="1600" u="sng">
                <a:solidFill>
                  <a:schemeClr val="dk1"/>
                </a:solidFill>
                <a:latin typeface="Helvetica Neue"/>
                <a:ea typeface="Helvetica Neue"/>
                <a:cs typeface="Helvetica Neue"/>
                <a:sym typeface="Helvetica Neue"/>
                <a:hlinkClick r:id="rId4">
                  <a:extLst>
                    <a:ext uri="{A12FA001-AC4F-418D-AE19-62706E023703}">
                      <ahyp:hlinkClr val="tx"/>
                    </a:ext>
                  </a:extLst>
                </a:hlinkClick>
              </a:rPr>
              <a:t>https://www.un.org/en/actnow/</a:t>
            </a:r>
            <a:r>
              <a:rPr lang="it-IT" sz="1600">
                <a:solidFill>
                  <a:schemeClr val="dk1"/>
                </a:solidFill>
                <a:latin typeface="Helvetica Neue"/>
                <a:ea typeface="Helvetica Neue"/>
                <a:cs typeface="Helvetica Neue"/>
                <a:sym typeface="Helvetica Neue"/>
              </a:rPr>
              <a:t> </a:t>
            </a:r>
            <a:endParaRPr/>
          </a:p>
          <a:p>
            <a:pPr indent="-228600" lvl="0" marL="457200" marR="0" rtl="0" algn="l">
              <a:lnSpc>
                <a:spcPct val="90000"/>
              </a:lnSpc>
              <a:spcBef>
                <a:spcPts val="1000"/>
              </a:spcBef>
              <a:spcAft>
                <a:spcPts val="0"/>
              </a:spcAft>
              <a:buClr>
                <a:srgbClr val="42AC32"/>
              </a:buClr>
              <a:buSzPts val="2400"/>
              <a:buFont typeface="Arial"/>
              <a:buNone/>
            </a:pPr>
            <a:r>
              <a:rPr lang="it-IT" sz="1600" u="sng">
                <a:solidFill>
                  <a:schemeClr val="dk1"/>
                </a:solidFill>
                <a:latin typeface="Helvetica Neue"/>
                <a:ea typeface="Helvetica Neue"/>
                <a:cs typeface="Helvetica Neue"/>
                <a:sym typeface="Helvetica Neue"/>
                <a:hlinkClick r:id="rId5">
                  <a:extLst>
                    <a:ext uri="{A12FA001-AC4F-418D-AE19-62706E023703}">
                      <ahyp:hlinkClr val="tx"/>
                    </a:ext>
                  </a:extLst>
                </a:hlinkClick>
              </a:rPr>
              <a:t>https://climate-adapt.eea.europa.eu/</a:t>
            </a:r>
            <a:r>
              <a:rPr lang="it-IT" sz="1600">
                <a:solidFill>
                  <a:schemeClr val="dk1"/>
                </a:solidFill>
                <a:latin typeface="Helvetica Neue"/>
                <a:ea typeface="Helvetica Neue"/>
                <a:cs typeface="Helvetica Neue"/>
                <a:sym typeface="Helvetica Neue"/>
              </a:rPr>
              <a:t> </a:t>
            </a:r>
            <a:endParaRPr/>
          </a:p>
          <a:p>
            <a:pPr indent="-228600" lvl="0" marL="457200" marR="0" rtl="0" algn="l">
              <a:lnSpc>
                <a:spcPct val="90000"/>
              </a:lnSpc>
              <a:spcBef>
                <a:spcPts val="1000"/>
              </a:spcBef>
              <a:spcAft>
                <a:spcPts val="0"/>
              </a:spcAft>
              <a:buClr>
                <a:srgbClr val="42AC32"/>
              </a:buClr>
              <a:buSzPts val="2400"/>
              <a:buFont typeface="Arial"/>
              <a:buNone/>
            </a:pPr>
            <a:r>
              <a:rPr lang="it-IT" sz="1600" u="sng">
                <a:solidFill>
                  <a:schemeClr val="dk1"/>
                </a:solidFill>
                <a:latin typeface="Helvetica Neue"/>
                <a:ea typeface="Helvetica Neue"/>
                <a:cs typeface="Helvetica Neue"/>
                <a:sym typeface="Helvetica Neue"/>
                <a:hlinkClick r:id="rId6">
                  <a:extLst>
                    <a:ext uri="{A12FA001-AC4F-418D-AE19-62706E023703}">
                      <ahyp:hlinkClr val="tx"/>
                    </a:ext>
                  </a:extLst>
                </a:hlinkClick>
              </a:rPr>
              <a:t>https://www.who.int/publications/i/item/9789240045125</a:t>
            </a:r>
            <a:endParaRPr sz="1600" u="sng">
              <a:solidFill>
                <a:schemeClr val="dk1"/>
              </a:solidFill>
              <a:latin typeface="Helvetica Neue"/>
              <a:ea typeface="Helvetica Neue"/>
              <a:cs typeface="Helvetica Neue"/>
              <a:sym typeface="Helvetica Neue"/>
              <a:hlinkClick r:id="rId7">
                <a:extLst>
                  <a:ext uri="{A12FA001-AC4F-418D-AE19-62706E023703}">
                    <ahyp:hlinkClr val="tx"/>
                  </a:ext>
                </a:extLst>
              </a:hlinkClick>
            </a:endParaRPr>
          </a:p>
          <a:p>
            <a:pPr indent="-228600" lvl="0" marL="457200" marR="0" rtl="0" algn="l">
              <a:lnSpc>
                <a:spcPct val="90000"/>
              </a:lnSpc>
              <a:spcBef>
                <a:spcPts val="1000"/>
              </a:spcBef>
              <a:spcAft>
                <a:spcPts val="0"/>
              </a:spcAft>
              <a:buClr>
                <a:srgbClr val="42AC32"/>
              </a:buClr>
              <a:buSzPts val="2400"/>
              <a:buFont typeface="Arial"/>
              <a:buNone/>
            </a:pPr>
            <a:r>
              <a:rPr lang="it-IT" sz="1600" u="sng">
                <a:solidFill>
                  <a:schemeClr val="dk1"/>
                </a:solidFill>
                <a:latin typeface="Helvetica Neue"/>
                <a:ea typeface="Helvetica Neue"/>
                <a:cs typeface="Helvetica Neue"/>
                <a:sym typeface="Helvetica Neue"/>
                <a:hlinkClick r:id="rId8">
                  <a:extLst>
                    <a:ext uri="{A12FA001-AC4F-418D-AE19-62706E023703}">
                      <ahyp:hlinkClr val="tx"/>
                    </a:ext>
                  </a:extLst>
                </a:hlinkClick>
              </a:rPr>
              <a:t>https://www.youtube.com/@climatepsychologyalliance7151/videos</a:t>
            </a:r>
            <a:r>
              <a:rPr lang="it-IT" sz="1600">
                <a:solidFill>
                  <a:schemeClr val="dk1"/>
                </a:solidFill>
                <a:latin typeface="Helvetica Neue"/>
                <a:ea typeface="Helvetica Neue"/>
                <a:cs typeface="Helvetica Neue"/>
                <a:sym typeface="Helvetica Neue"/>
              </a:rPr>
              <a:t> </a:t>
            </a:r>
            <a:endParaRPr sz="1600">
              <a:latin typeface="Helvetica Neue"/>
              <a:ea typeface="Helvetica Neue"/>
              <a:cs typeface="Helvetica Neue"/>
              <a:sym typeface="Helvetica Neue"/>
            </a:endParaRPr>
          </a:p>
        </p:txBody>
      </p:sp>
      <p:sp>
        <p:nvSpPr>
          <p:cNvPr id="201" name="Google Shape;201;p7"/>
          <p:cNvSpPr txBox="1"/>
          <p:nvPr/>
        </p:nvSpPr>
        <p:spPr>
          <a:xfrm>
            <a:off x="978925" y="1025925"/>
            <a:ext cx="76215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b="1" i="0" lang="it-IT" sz="2400" u="none" cap="none" strike="noStrike">
                <a:solidFill>
                  <a:schemeClr val="dk1"/>
                </a:solidFill>
                <a:latin typeface="Calibri"/>
                <a:ea typeface="Calibri"/>
                <a:cs typeface="Calibri"/>
                <a:sym typeface="Calibri"/>
              </a:rPr>
              <a:t>Ar šo </a:t>
            </a:r>
            <a:r>
              <a:rPr b="1" lang="it-IT" sz="2400">
                <a:solidFill>
                  <a:schemeClr val="dk1"/>
                </a:solidFill>
                <a:latin typeface="Calibri"/>
                <a:ea typeface="Calibri"/>
                <a:cs typeface="Calibri"/>
                <a:sym typeface="Calibri"/>
              </a:rPr>
              <a:t>moduli</a:t>
            </a:r>
            <a:r>
              <a:rPr b="1" i="0" lang="it-IT" sz="2400" u="none" cap="none" strike="noStrike">
                <a:solidFill>
                  <a:schemeClr val="dk1"/>
                </a:solidFill>
                <a:latin typeface="Calibri"/>
                <a:ea typeface="Calibri"/>
                <a:cs typeface="Calibri"/>
                <a:sym typeface="Calibri"/>
              </a:rPr>
              <a:t> saistītās nepieciešamās priekšzināšanas</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r>
              <a:t/>
            </a:r>
            <a:endParaRPr b="1" i="0" sz="2000" u="none" cap="none" strike="noStrike">
              <a:solidFill>
                <a:schemeClr val="dk1"/>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8"/>
          <p:cNvSpPr txBox="1"/>
          <p:nvPr>
            <p:ph type="title"/>
          </p:nvPr>
        </p:nvSpPr>
        <p:spPr>
          <a:xfrm>
            <a:off x="978925" y="1601574"/>
            <a:ext cx="5518500" cy="3897900"/>
          </a:xfrm>
          <a:prstGeom prst="rect">
            <a:avLst/>
          </a:prstGeom>
          <a:noFill/>
          <a:ln>
            <a:noFill/>
          </a:ln>
        </p:spPr>
        <p:txBody>
          <a:bodyPr anchorCtr="0" anchor="ctr" bIns="45700" lIns="45700" spcFirstLastPara="1" rIns="45700" wrap="square" tIns="45700">
            <a:noAutofit/>
          </a:bodyPr>
          <a:lstStyle/>
          <a:p>
            <a:pPr indent="0" lvl="0" marL="0" rtl="0" algn="just">
              <a:lnSpc>
                <a:spcPct val="100000"/>
              </a:lnSpc>
              <a:spcBef>
                <a:spcPts val="0"/>
              </a:spcBef>
              <a:spcAft>
                <a:spcPts val="0"/>
              </a:spcAft>
              <a:buClr>
                <a:schemeClr val="dk1"/>
              </a:buClr>
              <a:buSzPts val="1100"/>
              <a:buFont typeface="Arial"/>
              <a:buNone/>
            </a:pPr>
            <a:r>
              <a:rPr b="0" lang="it-IT" sz="1600">
                <a:latin typeface="Calibri"/>
                <a:ea typeface="Calibri"/>
                <a:cs typeface="Calibri"/>
                <a:sym typeface="Calibri"/>
              </a:rPr>
              <a:t>Pēc pilna moduļa pabeigšanas izglītojamajam tiek dota piekļuve noslēguma pārbaudījumam, kas ir 10 jautājumu tests ar vairāku atbilžu variantiem, tiek piedāvātas 4 alternatīvas atbildes, taču katram jautājumam ir tikai viena pareiza atbilde. </a:t>
            </a:r>
            <a:endParaRPr b="0" sz="1600">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t/>
            </a:r>
            <a:endParaRPr b="0" sz="1600">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rPr b="0" lang="it-IT" sz="1600">
                <a:latin typeface="Calibri"/>
                <a:ea typeface="Calibri"/>
                <a:cs typeface="Calibri"/>
                <a:sym typeface="Calibri"/>
              </a:rPr>
              <a:t>Testā līdzsvaroti tiek vērtēti visi šī moduļa mācību rezultāti, lai gan daži jautājumi var pārbaudīt pat vairākus rezultātus. Kopumā jautājumi aptver visas galvenās mācību satura jomas.</a:t>
            </a:r>
            <a:endParaRPr b="0" sz="1600">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t/>
            </a:r>
            <a:endParaRPr b="0" sz="1600">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rPr b="0" lang="it-IT" sz="1600">
                <a:latin typeface="Calibri"/>
                <a:ea typeface="Calibri"/>
                <a:cs typeface="Calibri"/>
                <a:sym typeface="Calibri"/>
              </a:rPr>
              <a:t>Testa saturu var apskatīt labajā pusē.</a:t>
            </a:r>
            <a:endParaRPr b="0" sz="1600">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t/>
            </a:r>
            <a:endParaRPr b="0" sz="1600">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rPr b="0" lang="it-IT" sz="1600">
                <a:latin typeface="Calibri"/>
                <a:ea typeface="Calibri"/>
                <a:cs typeface="Calibri"/>
                <a:sym typeface="Calibri"/>
              </a:rPr>
              <a:t>Lai sekmīgi nokārtotu testu, izglītojamajam ir jāatbild pareizi uz vismaz astoņiem jautājumiem.</a:t>
            </a:r>
            <a:endParaRPr b="0" sz="1600">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r>
              <a:t/>
            </a:r>
            <a:endParaRPr b="0" sz="1600">
              <a:latin typeface="Helvetica Neue"/>
              <a:ea typeface="Helvetica Neue"/>
              <a:cs typeface="Helvetica Neue"/>
              <a:sym typeface="Helvetica Neue"/>
            </a:endParaRPr>
          </a:p>
        </p:txBody>
      </p:sp>
      <p:sp>
        <p:nvSpPr>
          <p:cNvPr id="207" name="Google Shape;207;p8"/>
          <p:cNvSpPr txBox="1"/>
          <p:nvPr/>
        </p:nvSpPr>
        <p:spPr>
          <a:xfrm>
            <a:off x="978925" y="1201875"/>
            <a:ext cx="5391900" cy="3996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b="1" i="0" lang="it-IT" sz="2400" u="none" cap="none" strike="noStrike">
                <a:solidFill>
                  <a:schemeClr val="dk1"/>
                </a:solidFill>
                <a:latin typeface="Calibri"/>
                <a:ea typeface="Calibri"/>
                <a:cs typeface="Calibri"/>
                <a:sym typeface="Calibri"/>
              </a:rPr>
              <a:t>Šajā </a:t>
            </a:r>
            <a:r>
              <a:rPr b="1" lang="it-IT" sz="2400">
                <a:solidFill>
                  <a:schemeClr val="dk1"/>
                </a:solidFill>
                <a:latin typeface="Calibri"/>
                <a:ea typeface="Calibri"/>
                <a:cs typeface="Calibri"/>
                <a:sym typeface="Calibri"/>
              </a:rPr>
              <a:t>modulī</a:t>
            </a:r>
            <a:r>
              <a:rPr b="1" i="0" lang="it-IT" sz="2400" u="none" cap="none" strike="noStrike">
                <a:solidFill>
                  <a:schemeClr val="dk1"/>
                </a:solidFill>
                <a:latin typeface="Calibri"/>
                <a:ea typeface="Calibri"/>
                <a:cs typeface="Calibri"/>
                <a:sym typeface="Calibri"/>
              </a:rPr>
              <a:t> apgūto prasmju novērtēšana </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r>
              <a:t/>
            </a:r>
            <a:endParaRPr b="1"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r>
              <a:t/>
            </a:r>
            <a:endParaRPr b="1" i="0" sz="2000" u="none" cap="none" strike="noStrike">
              <a:solidFill>
                <a:schemeClr val="dk1"/>
              </a:solidFill>
              <a:latin typeface="Montserrat"/>
              <a:ea typeface="Montserrat"/>
              <a:cs typeface="Montserrat"/>
              <a:sym typeface="Montserrat"/>
            </a:endParaRPr>
          </a:p>
        </p:txBody>
      </p:sp>
      <p:pic>
        <p:nvPicPr>
          <p:cNvPr id="208" name="Google Shape;208;p8"/>
          <p:cNvPicPr preferRelativeResize="0"/>
          <p:nvPr/>
        </p:nvPicPr>
        <p:blipFill>
          <a:blip r:embed="rId3">
            <a:alphaModFix/>
          </a:blip>
          <a:stretch>
            <a:fillRect/>
          </a:stretch>
        </p:blipFill>
        <p:spPr>
          <a:xfrm>
            <a:off x="6649825" y="152400"/>
            <a:ext cx="4362450" cy="64293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9"/>
          <p:cNvSpPr txBox="1"/>
          <p:nvPr>
            <p:ph type="title"/>
          </p:nvPr>
        </p:nvSpPr>
        <p:spPr>
          <a:xfrm>
            <a:off x="978925" y="1601574"/>
            <a:ext cx="6374100" cy="3440700"/>
          </a:xfrm>
          <a:prstGeom prst="rect">
            <a:avLst/>
          </a:prstGeom>
          <a:noFill/>
          <a:ln>
            <a:noFill/>
          </a:ln>
        </p:spPr>
        <p:txBody>
          <a:bodyPr anchorCtr="0" anchor="ctr" bIns="45700" lIns="45700" spcFirstLastPara="1" rIns="45700" wrap="square" tIns="45700">
            <a:noAutofit/>
          </a:bodyPr>
          <a:lstStyle/>
          <a:p>
            <a:pPr indent="0" lvl="0" marL="0" marR="0" rtl="0" algn="just">
              <a:lnSpc>
                <a:spcPct val="100000"/>
              </a:lnSpc>
              <a:spcBef>
                <a:spcPts val="0"/>
              </a:spcBef>
              <a:spcAft>
                <a:spcPts val="0"/>
              </a:spcAft>
              <a:buClr>
                <a:schemeClr val="dk1"/>
              </a:buClr>
              <a:buSzPts val="2800"/>
              <a:buFont typeface="Montserrat"/>
              <a:buNone/>
            </a:pPr>
            <a:br>
              <a:rPr b="0" lang="it-IT" sz="900">
                <a:solidFill>
                  <a:schemeClr val="dk1"/>
                </a:solidFill>
                <a:latin typeface="Helvetica Neue"/>
                <a:ea typeface="Helvetica Neue"/>
                <a:cs typeface="Helvetica Neue"/>
                <a:sym typeface="Helvetica Neue"/>
              </a:rPr>
            </a:br>
            <a:br>
              <a:rPr b="0" lang="it-IT" sz="900">
                <a:solidFill>
                  <a:schemeClr val="dk1"/>
                </a:solidFill>
                <a:latin typeface="Helvetica Neue"/>
                <a:ea typeface="Helvetica Neue"/>
                <a:cs typeface="Helvetica Neue"/>
                <a:sym typeface="Helvetica Neue"/>
              </a:rPr>
            </a:br>
            <a:r>
              <a:rPr b="0" lang="it-IT" sz="1800">
                <a:latin typeface="Calibri"/>
                <a:ea typeface="Calibri"/>
                <a:cs typeface="Calibri"/>
                <a:sym typeface="Calibri"/>
              </a:rPr>
              <a:t>Izglītojamais saņem digitālu nozīmīti apgūto prasmju atzīšanai, ja a) ir apgūti visi mācību materiāli un veiktas visas aktivitātes un b) noslēguma prasmju novērtēšanas testa rezultāts ir 80 % vai vairāk.</a:t>
            </a:r>
            <a:endParaRPr b="0" sz="1800">
              <a:latin typeface="Calibri"/>
              <a:ea typeface="Calibri"/>
              <a:cs typeface="Calibri"/>
              <a:sym typeface="Calibri"/>
            </a:endParaRPr>
          </a:p>
          <a:p>
            <a:pPr indent="0" lvl="0" marL="0" rtl="0" algn="just">
              <a:lnSpc>
                <a:spcPct val="100000"/>
              </a:lnSpc>
              <a:spcBef>
                <a:spcPts val="0"/>
              </a:spcBef>
              <a:spcAft>
                <a:spcPts val="0"/>
              </a:spcAft>
              <a:buClr>
                <a:schemeClr val="dk1"/>
              </a:buClr>
              <a:buSzPts val="2800"/>
              <a:buFont typeface="Montserrat"/>
              <a:buNone/>
            </a:pPr>
            <a:br>
              <a:rPr b="0" lang="it-IT" sz="1800">
                <a:latin typeface="Calibri"/>
                <a:ea typeface="Calibri"/>
                <a:cs typeface="Calibri"/>
                <a:sym typeface="Calibri"/>
              </a:rPr>
            </a:br>
            <a:r>
              <a:rPr b="0" lang="it-IT" sz="1800">
                <a:latin typeface="Calibri"/>
                <a:ea typeface="Calibri"/>
                <a:cs typeface="Calibri"/>
                <a:sym typeface="Calibri"/>
              </a:rPr>
              <a:t>Izglītojamais nevar izlaist nevienu mācību materiāla daļu.</a:t>
            </a:r>
            <a:endParaRPr b="0" sz="1800">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t/>
            </a:r>
            <a:endParaRPr b="0" sz="1800">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rPr b="0" lang="it-IT" sz="1800">
                <a:latin typeface="Calibri"/>
                <a:ea typeface="Calibri"/>
                <a:cs typeface="Calibri"/>
                <a:sym typeface="Calibri"/>
              </a:rPr>
              <a:t>Lai piekļūtu testam, nepieciešams apgūt visu moduli, ieskaitot visas tēmas un mācību aktivitātes.</a:t>
            </a:r>
            <a:endParaRPr b="0" sz="1800">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t/>
            </a:r>
            <a:endParaRPr b="0" sz="1800">
              <a:latin typeface="Calibri"/>
              <a:ea typeface="Calibri"/>
              <a:cs typeface="Calibri"/>
              <a:sym typeface="Calibri"/>
            </a:endParaRPr>
          </a:p>
          <a:p>
            <a:pPr indent="0" lvl="0" marL="0" rtl="0" algn="just">
              <a:lnSpc>
                <a:spcPct val="100000"/>
              </a:lnSpc>
              <a:spcBef>
                <a:spcPts val="0"/>
              </a:spcBef>
              <a:spcAft>
                <a:spcPts val="0"/>
              </a:spcAft>
              <a:buClr>
                <a:schemeClr val="dk1"/>
              </a:buClr>
              <a:buSzPts val="1100"/>
              <a:buFont typeface="Arial"/>
              <a:buNone/>
            </a:pPr>
            <a:r>
              <a:rPr b="0" lang="it-IT" sz="1800">
                <a:latin typeface="Calibri"/>
                <a:ea typeface="Calibri"/>
                <a:cs typeface="Calibri"/>
                <a:sym typeface="Calibri"/>
              </a:rPr>
              <a:t>Šī mācību moduļa saturu un ar to saistīto digitālo nozīmīti ir apstiprinājusi WE projekta partnerība.</a:t>
            </a:r>
            <a:endParaRPr b="0" sz="1800">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br>
              <a:rPr b="0" lang="it-IT" sz="900">
                <a:solidFill>
                  <a:schemeClr val="dk1"/>
                </a:solidFill>
                <a:latin typeface="Helvetica Neue"/>
                <a:ea typeface="Helvetica Neue"/>
                <a:cs typeface="Helvetica Neue"/>
                <a:sym typeface="Helvetica Neue"/>
              </a:rPr>
            </a:br>
            <a:br>
              <a:rPr b="0" lang="it-IT" sz="900">
                <a:solidFill>
                  <a:schemeClr val="dk1"/>
                </a:solidFill>
                <a:latin typeface="Helvetica Neue"/>
                <a:ea typeface="Helvetica Neue"/>
                <a:cs typeface="Helvetica Neue"/>
                <a:sym typeface="Helvetica Neue"/>
              </a:rPr>
            </a:br>
            <a:endParaRPr sz="900">
              <a:solidFill>
                <a:schemeClr val="dk1"/>
              </a:solidFill>
              <a:latin typeface="Calibri"/>
              <a:ea typeface="Calibri"/>
              <a:cs typeface="Calibri"/>
              <a:sym typeface="Calibri"/>
            </a:endParaRPr>
          </a:p>
        </p:txBody>
      </p:sp>
      <p:sp>
        <p:nvSpPr>
          <p:cNvPr id="214" name="Google Shape;214;p9"/>
          <p:cNvSpPr txBox="1"/>
          <p:nvPr/>
        </p:nvSpPr>
        <p:spPr>
          <a:xfrm>
            <a:off x="978936" y="1025933"/>
            <a:ext cx="4654703" cy="575636"/>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b="1" i="0" lang="it-IT" sz="2400" u="none" cap="none" strike="noStrike">
                <a:solidFill>
                  <a:schemeClr val="dk1"/>
                </a:solidFill>
                <a:latin typeface="Calibri"/>
                <a:ea typeface="Calibri"/>
                <a:cs typeface="Calibri"/>
                <a:sym typeface="Calibri"/>
              </a:rPr>
              <a:t>Vērtēšana  un atzīšana</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Montserrat"/>
              <a:buNone/>
            </a:pPr>
            <a:r>
              <a:t/>
            </a:r>
            <a:endParaRPr b="1" i="0" sz="2000" u="none" cap="none" strike="noStrike">
              <a:solidFill>
                <a:schemeClr val="dk1"/>
              </a:solidFill>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2023-09-26T06:23:35Z</dcterms:created>
  <dc:creator>SIA eva93</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0x010100B36CEE3F7EC0CE4D96108F6464033734</vt:lpwstr>
  </property>
</Properties>
</file>